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1" r:id="rId1"/>
  </p:sldMasterIdLst>
  <p:notesMasterIdLst>
    <p:notesMasterId r:id="rId15"/>
  </p:notesMasterIdLst>
  <p:handoutMasterIdLst>
    <p:handoutMasterId r:id="rId16"/>
  </p:handoutMasterIdLst>
  <p:sldIdLst>
    <p:sldId id="1104" r:id="rId2"/>
    <p:sldId id="1124" r:id="rId3"/>
    <p:sldId id="1125" r:id="rId4"/>
    <p:sldId id="1130" r:id="rId5"/>
    <p:sldId id="1105" r:id="rId6"/>
    <p:sldId id="1106" r:id="rId7"/>
    <p:sldId id="1123" r:id="rId8"/>
    <p:sldId id="2147471538" r:id="rId9"/>
    <p:sldId id="1141" r:id="rId10"/>
    <p:sldId id="1136" r:id="rId11"/>
    <p:sldId id="1137" r:id="rId12"/>
    <p:sldId id="2147471539" r:id="rId13"/>
    <p:sldId id="1092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2BA9089-F431-1A69-0BEC-E95E01D45C80}" name="Данила Городилов" initials="ДГ" userId="S::DGorodilov@TSinnotech.onmicrosoft.com::a5050e9e-d375-4ec8-96c8-9b75cf96217f" providerId="AD"/>
  <p188:author id="{9F466DFE-070C-16DA-5148-76F86F636D85}" name="Александрова Вероника Андреевна" initials="АВА" userId="S-1-5-21-4282006300-870218872-2599774980-3292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Данила Городилов" initials="ДГ" lastIdx="1" clrIdx="0">
    <p:extLst>
      <p:ext uri="{19B8F6BF-5375-455C-9EA6-DF929625EA0E}">
        <p15:presenceInfo xmlns:p15="http://schemas.microsoft.com/office/powerpoint/2012/main" userId="Данила Городилов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D8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89" autoAdjust="0"/>
    <p:restoredTop sz="96327"/>
  </p:normalViewPr>
  <p:slideViewPr>
    <p:cSldViewPr snapToGrid="0" showGuides="1">
      <p:cViewPr>
        <p:scale>
          <a:sx n="116" d="100"/>
          <a:sy n="116" d="100"/>
        </p:scale>
        <p:origin x="320" y="1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2766" y="90"/>
      </p:cViewPr>
      <p:guideLst>
        <p:guide orient="horz" pos="2880"/>
        <p:guide pos="2160"/>
      </p:guideLst>
    </p:cSldViewPr>
  </p:notesViewPr>
  <p:gridSpacing cx="216001" cy="216001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D66C1D9F-0F11-4B3B-9B8E-19DE193E3E5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10D4612-C293-469C-9062-F9E143A4D0B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9833A1-8848-418E-8EE5-D60F2903A1A3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DF2127-2071-407D-A542-022C9AFCB9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FD139D1-580D-48DA-BB5C-30AAF27AFF2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E3D81C-561C-441F-8A63-AEC77DFD7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60250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4590AE-419C-7848-9550-F62033609B25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F69232-B7F1-2A44-AAD4-5E776A4A1F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34473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итульный слайд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09ED8E-0C67-A255-2A8C-28A1959DD66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2619" y="6190111"/>
            <a:ext cx="7752593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dirty="0"/>
              <a:t>Подзаголовок</a:t>
            </a:r>
            <a:endParaRPr lang="en-US" dirty="0"/>
          </a:p>
        </p:txBody>
      </p:sp>
      <p:pic>
        <p:nvPicPr>
          <p:cNvPr id="7" name="Т1">
            <a:extLst>
              <a:ext uri="{FF2B5EF4-FFF2-40B4-BE49-F238E27FC236}">
                <a16:creationId xmlns:a16="http://schemas.microsoft.com/office/drawing/2014/main" id="{09952DA6-E2DE-46E9-9283-C0E079D7CD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2618" y="443502"/>
            <a:ext cx="1608525" cy="59948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6FC6076-7AF1-4CF5-B5ED-F146BDD26E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621" y="4518778"/>
            <a:ext cx="7752592" cy="1480342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6000" kern="1200" dirty="0">
                <a:solidFill>
                  <a:schemeClr val="bg1"/>
                </a:solidFill>
                <a:latin typeface="ALS Hauss Medium" panose="00000600000000000000" pitchFamily="50" charset="0"/>
                <a:ea typeface="+mj-ea"/>
                <a:cs typeface="+mj-cs"/>
              </a:defRPr>
            </a:lvl1pPr>
          </a:lstStyle>
          <a:p>
            <a:r>
              <a:rPr lang="ru-RU" dirty="0"/>
              <a:t>Длинный заголовок в две строки</a:t>
            </a:r>
            <a:endParaRPr lang="en-US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ECCF2F7-FB93-42F5-B224-091736C030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31822" y="6190111"/>
            <a:ext cx="1449116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r">
              <a:spcBef>
                <a:spcPts val="0"/>
              </a:spcBef>
              <a:buNone/>
              <a:defRPr lang="ru-RU" sz="2000" dirty="0">
                <a:solidFill>
                  <a:schemeClr val="bg1"/>
                </a:solidFill>
              </a:defRPr>
            </a:lvl1pPr>
          </a:lstStyle>
          <a:p>
            <a:pPr marL="228600" lvl="0" indent="-228600">
              <a:lnSpc>
                <a:spcPct val="100000"/>
              </a:lnSpc>
            </a:pPr>
            <a:r>
              <a:rPr lang="en-US" dirty="0"/>
              <a:t>00.00.202</a:t>
            </a:r>
            <a:r>
              <a:rPr lang="ru-RU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9341827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ент 4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CF34B08F-006B-41C1-86DE-CC7D9DD5768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2619" y="1011238"/>
            <a:ext cx="961625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2"/>
                </a:solidFill>
                <a:latin typeface="ALS Hauss" panose="00000500000000000000" pitchFamily="50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Подзаголовок слайда</a:t>
            </a:r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9821FB58-EEFF-4D62-8E3E-1195BEE71EE4}"/>
              </a:ext>
            </a:extLst>
          </p:cNvPr>
          <p:cNvSpPr txBox="1">
            <a:spLocks/>
          </p:cNvSpPr>
          <p:nvPr userDrawn="1"/>
        </p:nvSpPr>
        <p:spPr>
          <a:xfrm>
            <a:off x="0" y="6565920"/>
            <a:ext cx="432000" cy="12311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>
            <a:defPPr rtl="0"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LS Hauss"/>
                <a:ea typeface="Verdana" panose="020B0604030504040204" pitchFamily="34" charset="0"/>
                <a:cs typeface="Verdana" panose="020B060403050404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LS Hauss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C36EBE3C-35A1-45FC-BF5E-B009BA14D4E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" name="Заголовок 5">
            <a:extLst>
              <a:ext uri="{FF2B5EF4-FFF2-40B4-BE49-F238E27FC236}">
                <a16:creationId xmlns:a16="http://schemas.microsoft.com/office/drawing/2014/main" id="{848787F0-71AD-454B-801F-BD480A72A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19" y="423292"/>
            <a:ext cx="9616256" cy="3708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ct val="80000"/>
              </a:lnSpc>
              <a:defRPr sz="3000">
                <a:latin typeface="ALS Hauss Medium" panose="00000600000000000000" pitchFamily="50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" name="Текст 5">
            <a:extLst>
              <a:ext uri="{FF2B5EF4-FFF2-40B4-BE49-F238E27FC236}">
                <a16:creationId xmlns:a16="http://schemas.microsoft.com/office/drawing/2014/main" id="{3B58D33E-B9FA-4A7D-B869-3664E9ED16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1799" y="2945074"/>
            <a:ext cx="2676526" cy="22278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LS Hauss" panose="00000500000000000000" pitchFamily="50" charset="0"/>
              <a:buChar char="+"/>
              <a:defRPr sz="1400"/>
            </a:lvl2pPr>
            <a:lvl3pPr marL="504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―"/>
              <a:defRPr lang="ru-RU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2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+mj-lt"/>
              <a:buAutoNum type="arabicPeriod"/>
              <a:defRPr sz="1400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2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marL="432000" lvl="2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5" name="Текст 5">
            <a:extLst>
              <a:ext uri="{FF2B5EF4-FFF2-40B4-BE49-F238E27FC236}">
                <a16:creationId xmlns:a16="http://schemas.microsoft.com/office/drawing/2014/main" id="{949A76CA-7D84-4B63-B310-D21834A2F5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98657" y="2945074"/>
            <a:ext cx="2676526" cy="22278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LS Hauss" panose="00000500000000000000" pitchFamily="50" charset="0"/>
              <a:buChar char="+"/>
              <a:defRPr sz="1400"/>
            </a:lvl2pPr>
            <a:lvl3pPr marL="504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―"/>
              <a:defRPr lang="ru-RU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2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+mj-lt"/>
              <a:buAutoNum type="arabicPeriod"/>
              <a:defRPr sz="1400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2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marL="432000" lvl="2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Текст 5">
            <a:extLst>
              <a:ext uri="{FF2B5EF4-FFF2-40B4-BE49-F238E27FC236}">
                <a16:creationId xmlns:a16="http://schemas.microsoft.com/office/drawing/2014/main" id="{24637984-F23E-47BD-B4FE-AF32B66D9AB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082087" y="2945074"/>
            <a:ext cx="2676526" cy="22278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LS Hauss" panose="00000500000000000000" pitchFamily="50" charset="0"/>
              <a:buChar char="+"/>
              <a:defRPr sz="1400"/>
            </a:lvl2pPr>
            <a:lvl3pPr marL="504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―"/>
              <a:defRPr lang="ru-RU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2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+mj-lt"/>
              <a:buAutoNum type="arabicPeriod"/>
              <a:defRPr sz="1400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2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marL="432000" lvl="2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5">
            <a:extLst>
              <a:ext uri="{FF2B5EF4-FFF2-40B4-BE49-F238E27FC236}">
                <a16:creationId xmlns:a16="http://schemas.microsoft.com/office/drawing/2014/main" id="{D325BDFE-4A4A-4011-854C-4FE5195C530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327821" y="2945074"/>
            <a:ext cx="2676526" cy="22278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LS Hauss" panose="00000500000000000000" pitchFamily="50" charset="0"/>
              <a:buChar char="+"/>
              <a:defRPr sz="1400"/>
            </a:lvl2pPr>
            <a:lvl3pPr marL="504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―"/>
              <a:defRPr lang="ru-RU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2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+mj-lt"/>
              <a:buAutoNum type="arabicPeriod"/>
              <a:defRPr sz="1400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2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marL="432000" lvl="2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61207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ент +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>
            <a:extLst>
              <a:ext uri="{FF2B5EF4-FFF2-40B4-BE49-F238E27FC236}">
                <a16:creationId xmlns:a16="http://schemas.microsoft.com/office/drawing/2014/main" id="{3C47AEBB-213D-4FBA-8C7A-C03182FD0B9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43774" y="0"/>
            <a:ext cx="4848225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lang="ru-RU" dirty="0"/>
            </a:lvl1pPr>
          </a:lstStyle>
          <a:p>
            <a:pPr lvl="0"/>
            <a:endParaRPr lang="ru-RU" dirty="0"/>
          </a:p>
        </p:txBody>
      </p:sp>
      <p:sp>
        <p:nvSpPr>
          <p:cNvPr id="11" name="Номер слайда 5">
            <a:extLst>
              <a:ext uri="{FF2B5EF4-FFF2-40B4-BE49-F238E27FC236}">
                <a16:creationId xmlns:a16="http://schemas.microsoft.com/office/drawing/2014/main" id="{C5F28197-445D-468F-8A9D-D5803AFCD605}"/>
              </a:ext>
            </a:extLst>
          </p:cNvPr>
          <p:cNvSpPr txBox="1">
            <a:spLocks/>
          </p:cNvSpPr>
          <p:nvPr userDrawn="1"/>
        </p:nvSpPr>
        <p:spPr>
          <a:xfrm>
            <a:off x="0" y="6565920"/>
            <a:ext cx="432000" cy="12311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>
            <a:defPPr rtl="0"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LS Hauss"/>
                <a:ea typeface="Verdana" panose="020B0604030504040204" pitchFamily="34" charset="0"/>
                <a:cs typeface="Verdana" panose="020B060403050404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LS Hauss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42323EFF-2090-4E8F-9579-91FA787F0AD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32619" y="6493015"/>
            <a:ext cx="6265746" cy="19839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Полилиния: фигура 3">
            <a:extLst>
              <a:ext uri="{FF2B5EF4-FFF2-40B4-BE49-F238E27FC236}">
                <a16:creationId xmlns:a16="http://schemas.microsoft.com/office/drawing/2014/main" id="{1415E706-352D-4EDD-94FF-5381AEF7350A}"/>
              </a:ext>
            </a:extLst>
          </p:cNvPr>
          <p:cNvSpPr/>
          <p:nvPr userDrawn="1"/>
        </p:nvSpPr>
        <p:spPr>
          <a:xfrm>
            <a:off x="11196443" y="443503"/>
            <a:ext cx="562938" cy="401047"/>
          </a:xfrm>
          <a:custGeom>
            <a:avLst/>
            <a:gdLst>
              <a:gd name="connsiteX0" fmla="*/ 241705 w 564708"/>
              <a:gd name="connsiteY0" fmla="*/ 160605 h 402308"/>
              <a:gd name="connsiteX1" fmla="*/ 401911 w 564708"/>
              <a:gd name="connsiteY1" fmla="*/ 160605 h 402308"/>
              <a:gd name="connsiteX2" fmla="*/ 401911 w 564708"/>
              <a:gd name="connsiteY2" fmla="*/ 242103 h 402308"/>
              <a:gd name="connsiteX3" fmla="*/ 241705 w 564708"/>
              <a:gd name="connsiteY3" fmla="*/ 242103 h 402308"/>
              <a:gd name="connsiteX4" fmla="*/ 241705 w 564708"/>
              <a:gd name="connsiteY4" fmla="*/ 402309 h 402308"/>
              <a:gd name="connsiteX5" fmla="*/ 160207 w 564708"/>
              <a:gd name="connsiteY5" fmla="*/ 402309 h 402308"/>
              <a:gd name="connsiteX6" fmla="*/ 160207 w 564708"/>
              <a:gd name="connsiteY6" fmla="*/ 242103 h 402308"/>
              <a:gd name="connsiteX7" fmla="*/ 0 w 564708"/>
              <a:gd name="connsiteY7" fmla="*/ 242103 h 402308"/>
              <a:gd name="connsiteX8" fmla="*/ 0 w 564708"/>
              <a:gd name="connsiteY8" fmla="*/ 160605 h 402308"/>
              <a:gd name="connsiteX9" fmla="*/ 160207 w 564708"/>
              <a:gd name="connsiteY9" fmla="*/ 160605 h 402308"/>
              <a:gd name="connsiteX10" fmla="*/ 160207 w 564708"/>
              <a:gd name="connsiteY10" fmla="*/ 399 h 402308"/>
              <a:gd name="connsiteX11" fmla="*/ 241705 w 564708"/>
              <a:gd name="connsiteY11" fmla="*/ 399 h 402308"/>
              <a:gd name="connsiteX12" fmla="*/ 241705 w 564708"/>
              <a:gd name="connsiteY12" fmla="*/ 160605 h 402308"/>
              <a:gd name="connsiteX13" fmla="*/ 241705 w 564708"/>
              <a:gd name="connsiteY13" fmla="*/ 160605 h 402308"/>
              <a:gd name="connsiteX14" fmla="*/ 483210 w 564708"/>
              <a:gd name="connsiteY14" fmla="*/ 0 h 402308"/>
              <a:gd name="connsiteX15" fmla="*/ 483210 w 564708"/>
              <a:gd name="connsiteY15" fmla="*/ 402309 h 402308"/>
              <a:gd name="connsiteX16" fmla="*/ 564709 w 564708"/>
              <a:gd name="connsiteY16" fmla="*/ 402309 h 402308"/>
              <a:gd name="connsiteX17" fmla="*/ 564709 w 564708"/>
              <a:gd name="connsiteY17" fmla="*/ 0 h 402308"/>
              <a:gd name="connsiteX18" fmla="*/ 483210 w 564708"/>
              <a:gd name="connsiteY18" fmla="*/ 0 h 40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4708" h="402308">
                <a:moveTo>
                  <a:pt x="241705" y="160605"/>
                </a:moveTo>
                <a:lnTo>
                  <a:pt x="401911" y="160605"/>
                </a:lnTo>
                <a:lnTo>
                  <a:pt x="401911" y="242103"/>
                </a:lnTo>
                <a:lnTo>
                  <a:pt x="241705" y="242103"/>
                </a:lnTo>
                <a:lnTo>
                  <a:pt x="241705" y="402309"/>
                </a:lnTo>
                <a:lnTo>
                  <a:pt x="160207" y="402309"/>
                </a:lnTo>
                <a:lnTo>
                  <a:pt x="160207" y="242103"/>
                </a:lnTo>
                <a:lnTo>
                  <a:pt x="0" y="242103"/>
                </a:lnTo>
                <a:lnTo>
                  <a:pt x="0" y="160605"/>
                </a:lnTo>
                <a:lnTo>
                  <a:pt x="160207" y="160605"/>
                </a:lnTo>
                <a:lnTo>
                  <a:pt x="160207" y="399"/>
                </a:lnTo>
                <a:lnTo>
                  <a:pt x="241705" y="399"/>
                </a:lnTo>
                <a:lnTo>
                  <a:pt x="241705" y="160605"/>
                </a:lnTo>
                <a:lnTo>
                  <a:pt x="241705" y="160605"/>
                </a:lnTo>
                <a:close/>
                <a:moveTo>
                  <a:pt x="483210" y="0"/>
                </a:moveTo>
                <a:lnTo>
                  <a:pt x="483210" y="402309"/>
                </a:lnTo>
                <a:lnTo>
                  <a:pt x="564709" y="402309"/>
                </a:lnTo>
                <a:lnTo>
                  <a:pt x="564709" y="0"/>
                </a:lnTo>
                <a:lnTo>
                  <a:pt x="483210" y="0"/>
                </a:lnTo>
                <a:close/>
              </a:path>
            </a:pathLst>
          </a:custGeom>
          <a:solidFill>
            <a:schemeClr val="bg1"/>
          </a:solidFill>
          <a:ln w="1986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" name="Заголовок 5">
            <a:extLst>
              <a:ext uri="{FF2B5EF4-FFF2-40B4-BE49-F238E27FC236}">
                <a16:creationId xmlns:a16="http://schemas.microsoft.com/office/drawing/2014/main" id="{657222D0-2266-421E-919A-22CDFA5FC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19" y="423292"/>
            <a:ext cx="6266564" cy="3708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ct val="80000"/>
              </a:lnSpc>
              <a:defRPr sz="3000">
                <a:latin typeface="ALS Hauss Medium" panose="00000600000000000000" pitchFamily="50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8A30958F-1C5F-4595-84D3-3B89BE67C8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0" y="1022549"/>
            <a:ext cx="6266565" cy="44336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LS Hauss" panose="00000500000000000000" pitchFamily="50" charset="0"/>
              <a:buChar char="+"/>
              <a:defRPr sz="1400"/>
            </a:lvl2pPr>
            <a:lvl3pPr marL="504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―"/>
              <a:defRPr lang="ru-RU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2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+mj-lt"/>
              <a:buAutoNum type="arabicPeriod"/>
              <a:defRPr sz="1400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 b="0">
                <a:solidFill>
                  <a:schemeClr val="bg2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marL="432000" lvl="2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270973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онтент + голубой фо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CF34B08F-006B-41C1-86DE-CC7D9DD5768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2619" y="1011238"/>
            <a:ext cx="961625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LS Hauss" panose="00000500000000000000" pitchFamily="50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Подзаголовок слайда</a:t>
            </a: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2776053F-1F5F-4584-B829-22E7E70E4B96}"/>
              </a:ext>
            </a:extLst>
          </p:cNvPr>
          <p:cNvSpPr txBox="1">
            <a:spLocks/>
          </p:cNvSpPr>
          <p:nvPr userDrawn="1"/>
        </p:nvSpPr>
        <p:spPr>
          <a:xfrm>
            <a:off x="0" y="6565920"/>
            <a:ext cx="432000" cy="12311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>
            <a:defPPr rtl="0"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LS Hauss"/>
                <a:ea typeface="Verdana" panose="020B0604030504040204" pitchFamily="34" charset="0"/>
                <a:cs typeface="Verdana" panose="020B060403050404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LS Hauss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941D83CA-4626-4E23-9414-D97E3E4406D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Полилиния: фигура 3">
            <a:extLst>
              <a:ext uri="{FF2B5EF4-FFF2-40B4-BE49-F238E27FC236}">
                <a16:creationId xmlns:a16="http://schemas.microsoft.com/office/drawing/2014/main" id="{58949B35-67B6-4F28-8939-019A609C2BD5}"/>
              </a:ext>
            </a:extLst>
          </p:cNvPr>
          <p:cNvSpPr/>
          <p:nvPr userDrawn="1"/>
        </p:nvSpPr>
        <p:spPr>
          <a:xfrm>
            <a:off x="11196443" y="443503"/>
            <a:ext cx="562938" cy="401047"/>
          </a:xfrm>
          <a:custGeom>
            <a:avLst/>
            <a:gdLst>
              <a:gd name="connsiteX0" fmla="*/ 241705 w 564708"/>
              <a:gd name="connsiteY0" fmla="*/ 160605 h 402308"/>
              <a:gd name="connsiteX1" fmla="*/ 401911 w 564708"/>
              <a:gd name="connsiteY1" fmla="*/ 160605 h 402308"/>
              <a:gd name="connsiteX2" fmla="*/ 401911 w 564708"/>
              <a:gd name="connsiteY2" fmla="*/ 242103 h 402308"/>
              <a:gd name="connsiteX3" fmla="*/ 241705 w 564708"/>
              <a:gd name="connsiteY3" fmla="*/ 242103 h 402308"/>
              <a:gd name="connsiteX4" fmla="*/ 241705 w 564708"/>
              <a:gd name="connsiteY4" fmla="*/ 402309 h 402308"/>
              <a:gd name="connsiteX5" fmla="*/ 160207 w 564708"/>
              <a:gd name="connsiteY5" fmla="*/ 402309 h 402308"/>
              <a:gd name="connsiteX6" fmla="*/ 160207 w 564708"/>
              <a:gd name="connsiteY6" fmla="*/ 242103 h 402308"/>
              <a:gd name="connsiteX7" fmla="*/ 0 w 564708"/>
              <a:gd name="connsiteY7" fmla="*/ 242103 h 402308"/>
              <a:gd name="connsiteX8" fmla="*/ 0 w 564708"/>
              <a:gd name="connsiteY8" fmla="*/ 160605 h 402308"/>
              <a:gd name="connsiteX9" fmla="*/ 160207 w 564708"/>
              <a:gd name="connsiteY9" fmla="*/ 160605 h 402308"/>
              <a:gd name="connsiteX10" fmla="*/ 160207 w 564708"/>
              <a:gd name="connsiteY10" fmla="*/ 399 h 402308"/>
              <a:gd name="connsiteX11" fmla="*/ 241705 w 564708"/>
              <a:gd name="connsiteY11" fmla="*/ 399 h 402308"/>
              <a:gd name="connsiteX12" fmla="*/ 241705 w 564708"/>
              <a:gd name="connsiteY12" fmla="*/ 160605 h 402308"/>
              <a:gd name="connsiteX13" fmla="*/ 241705 w 564708"/>
              <a:gd name="connsiteY13" fmla="*/ 160605 h 402308"/>
              <a:gd name="connsiteX14" fmla="*/ 483210 w 564708"/>
              <a:gd name="connsiteY14" fmla="*/ 0 h 402308"/>
              <a:gd name="connsiteX15" fmla="*/ 483210 w 564708"/>
              <a:gd name="connsiteY15" fmla="*/ 402309 h 402308"/>
              <a:gd name="connsiteX16" fmla="*/ 564709 w 564708"/>
              <a:gd name="connsiteY16" fmla="*/ 402309 h 402308"/>
              <a:gd name="connsiteX17" fmla="*/ 564709 w 564708"/>
              <a:gd name="connsiteY17" fmla="*/ 0 h 402308"/>
              <a:gd name="connsiteX18" fmla="*/ 483210 w 564708"/>
              <a:gd name="connsiteY18" fmla="*/ 0 h 40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4708" h="402308">
                <a:moveTo>
                  <a:pt x="241705" y="160605"/>
                </a:moveTo>
                <a:lnTo>
                  <a:pt x="401911" y="160605"/>
                </a:lnTo>
                <a:lnTo>
                  <a:pt x="401911" y="242103"/>
                </a:lnTo>
                <a:lnTo>
                  <a:pt x="241705" y="242103"/>
                </a:lnTo>
                <a:lnTo>
                  <a:pt x="241705" y="402309"/>
                </a:lnTo>
                <a:lnTo>
                  <a:pt x="160207" y="402309"/>
                </a:lnTo>
                <a:lnTo>
                  <a:pt x="160207" y="242103"/>
                </a:lnTo>
                <a:lnTo>
                  <a:pt x="0" y="242103"/>
                </a:lnTo>
                <a:lnTo>
                  <a:pt x="0" y="160605"/>
                </a:lnTo>
                <a:lnTo>
                  <a:pt x="160207" y="160605"/>
                </a:lnTo>
                <a:lnTo>
                  <a:pt x="160207" y="399"/>
                </a:lnTo>
                <a:lnTo>
                  <a:pt x="241705" y="399"/>
                </a:lnTo>
                <a:lnTo>
                  <a:pt x="241705" y="160605"/>
                </a:lnTo>
                <a:lnTo>
                  <a:pt x="241705" y="160605"/>
                </a:lnTo>
                <a:close/>
                <a:moveTo>
                  <a:pt x="483210" y="0"/>
                </a:moveTo>
                <a:lnTo>
                  <a:pt x="483210" y="402309"/>
                </a:lnTo>
                <a:lnTo>
                  <a:pt x="564709" y="402309"/>
                </a:lnTo>
                <a:lnTo>
                  <a:pt x="564709" y="0"/>
                </a:lnTo>
                <a:lnTo>
                  <a:pt x="483210" y="0"/>
                </a:lnTo>
                <a:close/>
              </a:path>
            </a:pathLst>
          </a:custGeom>
          <a:solidFill>
            <a:schemeClr val="bg1"/>
          </a:solidFill>
          <a:ln w="1986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" name="Заголовок 5">
            <a:extLst>
              <a:ext uri="{FF2B5EF4-FFF2-40B4-BE49-F238E27FC236}">
                <a16:creationId xmlns:a16="http://schemas.microsoft.com/office/drawing/2014/main" id="{BECC6C19-66D5-4858-A653-52D0D3A09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19" y="423292"/>
            <a:ext cx="9616256" cy="3708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ct val="80000"/>
              </a:lnSpc>
              <a:defRPr sz="3000">
                <a:solidFill>
                  <a:schemeClr val="bg1"/>
                </a:solidFill>
                <a:latin typeface="ALS Hauss Medium" panose="00000600000000000000" pitchFamily="50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969166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онтент + темный фо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CF34B08F-006B-41C1-86DE-CC7D9DD5768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2619" y="1011238"/>
            <a:ext cx="961625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LS Hauss" panose="00000500000000000000" pitchFamily="50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Подзаголовок слайда</a:t>
            </a: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60B94579-DB06-4464-9B95-33314915EE91}"/>
              </a:ext>
            </a:extLst>
          </p:cNvPr>
          <p:cNvSpPr txBox="1">
            <a:spLocks/>
          </p:cNvSpPr>
          <p:nvPr userDrawn="1"/>
        </p:nvSpPr>
        <p:spPr>
          <a:xfrm>
            <a:off x="0" y="6565920"/>
            <a:ext cx="432000" cy="12311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>
            <a:defPPr rtl="0"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LS Hauss"/>
                <a:ea typeface="Verdana" panose="020B0604030504040204" pitchFamily="34" charset="0"/>
                <a:cs typeface="Verdana" panose="020B060403050404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LS Hauss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D8383D67-81DC-45B3-9E1F-A5A77079388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Полилиния: фигура 3">
            <a:extLst>
              <a:ext uri="{FF2B5EF4-FFF2-40B4-BE49-F238E27FC236}">
                <a16:creationId xmlns:a16="http://schemas.microsoft.com/office/drawing/2014/main" id="{45F61763-2888-46E6-9D31-6D144E07644C}"/>
              </a:ext>
            </a:extLst>
          </p:cNvPr>
          <p:cNvSpPr/>
          <p:nvPr userDrawn="1"/>
        </p:nvSpPr>
        <p:spPr>
          <a:xfrm>
            <a:off x="11196443" y="443503"/>
            <a:ext cx="562938" cy="401047"/>
          </a:xfrm>
          <a:custGeom>
            <a:avLst/>
            <a:gdLst>
              <a:gd name="connsiteX0" fmla="*/ 241705 w 564708"/>
              <a:gd name="connsiteY0" fmla="*/ 160605 h 402308"/>
              <a:gd name="connsiteX1" fmla="*/ 401911 w 564708"/>
              <a:gd name="connsiteY1" fmla="*/ 160605 h 402308"/>
              <a:gd name="connsiteX2" fmla="*/ 401911 w 564708"/>
              <a:gd name="connsiteY2" fmla="*/ 242103 h 402308"/>
              <a:gd name="connsiteX3" fmla="*/ 241705 w 564708"/>
              <a:gd name="connsiteY3" fmla="*/ 242103 h 402308"/>
              <a:gd name="connsiteX4" fmla="*/ 241705 w 564708"/>
              <a:gd name="connsiteY4" fmla="*/ 402309 h 402308"/>
              <a:gd name="connsiteX5" fmla="*/ 160207 w 564708"/>
              <a:gd name="connsiteY5" fmla="*/ 402309 h 402308"/>
              <a:gd name="connsiteX6" fmla="*/ 160207 w 564708"/>
              <a:gd name="connsiteY6" fmla="*/ 242103 h 402308"/>
              <a:gd name="connsiteX7" fmla="*/ 0 w 564708"/>
              <a:gd name="connsiteY7" fmla="*/ 242103 h 402308"/>
              <a:gd name="connsiteX8" fmla="*/ 0 w 564708"/>
              <a:gd name="connsiteY8" fmla="*/ 160605 h 402308"/>
              <a:gd name="connsiteX9" fmla="*/ 160207 w 564708"/>
              <a:gd name="connsiteY9" fmla="*/ 160605 h 402308"/>
              <a:gd name="connsiteX10" fmla="*/ 160207 w 564708"/>
              <a:gd name="connsiteY10" fmla="*/ 399 h 402308"/>
              <a:gd name="connsiteX11" fmla="*/ 241705 w 564708"/>
              <a:gd name="connsiteY11" fmla="*/ 399 h 402308"/>
              <a:gd name="connsiteX12" fmla="*/ 241705 w 564708"/>
              <a:gd name="connsiteY12" fmla="*/ 160605 h 402308"/>
              <a:gd name="connsiteX13" fmla="*/ 241705 w 564708"/>
              <a:gd name="connsiteY13" fmla="*/ 160605 h 402308"/>
              <a:gd name="connsiteX14" fmla="*/ 483210 w 564708"/>
              <a:gd name="connsiteY14" fmla="*/ 0 h 402308"/>
              <a:gd name="connsiteX15" fmla="*/ 483210 w 564708"/>
              <a:gd name="connsiteY15" fmla="*/ 402309 h 402308"/>
              <a:gd name="connsiteX16" fmla="*/ 564709 w 564708"/>
              <a:gd name="connsiteY16" fmla="*/ 402309 h 402308"/>
              <a:gd name="connsiteX17" fmla="*/ 564709 w 564708"/>
              <a:gd name="connsiteY17" fmla="*/ 0 h 402308"/>
              <a:gd name="connsiteX18" fmla="*/ 483210 w 564708"/>
              <a:gd name="connsiteY18" fmla="*/ 0 h 40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4708" h="402308">
                <a:moveTo>
                  <a:pt x="241705" y="160605"/>
                </a:moveTo>
                <a:lnTo>
                  <a:pt x="401911" y="160605"/>
                </a:lnTo>
                <a:lnTo>
                  <a:pt x="401911" y="242103"/>
                </a:lnTo>
                <a:lnTo>
                  <a:pt x="241705" y="242103"/>
                </a:lnTo>
                <a:lnTo>
                  <a:pt x="241705" y="402309"/>
                </a:lnTo>
                <a:lnTo>
                  <a:pt x="160207" y="402309"/>
                </a:lnTo>
                <a:lnTo>
                  <a:pt x="160207" y="242103"/>
                </a:lnTo>
                <a:lnTo>
                  <a:pt x="0" y="242103"/>
                </a:lnTo>
                <a:lnTo>
                  <a:pt x="0" y="160605"/>
                </a:lnTo>
                <a:lnTo>
                  <a:pt x="160207" y="160605"/>
                </a:lnTo>
                <a:lnTo>
                  <a:pt x="160207" y="399"/>
                </a:lnTo>
                <a:lnTo>
                  <a:pt x="241705" y="399"/>
                </a:lnTo>
                <a:lnTo>
                  <a:pt x="241705" y="160605"/>
                </a:lnTo>
                <a:lnTo>
                  <a:pt x="241705" y="160605"/>
                </a:lnTo>
                <a:close/>
                <a:moveTo>
                  <a:pt x="483210" y="0"/>
                </a:moveTo>
                <a:lnTo>
                  <a:pt x="483210" y="402309"/>
                </a:lnTo>
                <a:lnTo>
                  <a:pt x="564709" y="402309"/>
                </a:lnTo>
                <a:lnTo>
                  <a:pt x="564709" y="0"/>
                </a:lnTo>
                <a:lnTo>
                  <a:pt x="483210" y="0"/>
                </a:lnTo>
                <a:close/>
              </a:path>
            </a:pathLst>
          </a:custGeom>
          <a:solidFill>
            <a:schemeClr val="bg1"/>
          </a:solidFill>
          <a:ln w="1986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" name="Заголовок 5">
            <a:extLst>
              <a:ext uri="{FF2B5EF4-FFF2-40B4-BE49-F238E27FC236}">
                <a16:creationId xmlns:a16="http://schemas.microsoft.com/office/drawing/2014/main" id="{86A226E4-7A0D-4EC2-A7C9-D7E18AFCD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19" y="423292"/>
            <a:ext cx="9616256" cy="3708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ct val="80000"/>
              </a:lnSpc>
              <a:defRPr sz="3000">
                <a:solidFill>
                  <a:schemeClr val="bg1"/>
                </a:solidFill>
                <a:latin typeface="ALS Hauss Medium" panose="00000600000000000000" pitchFamily="50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815327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ленький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омер слайда 5">
            <a:extLst>
              <a:ext uri="{FF2B5EF4-FFF2-40B4-BE49-F238E27FC236}">
                <a16:creationId xmlns:a16="http://schemas.microsoft.com/office/drawing/2014/main" id="{C47D41CB-F2FD-4C2D-A122-236C5D1E919B}"/>
              </a:ext>
            </a:extLst>
          </p:cNvPr>
          <p:cNvSpPr txBox="1">
            <a:spLocks/>
          </p:cNvSpPr>
          <p:nvPr userDrawn="1"/>
        </p:nvSpPr>
        <p:spPr>
          <a:xfrm>
            <a:off x="0" y="6565920"/>
            <a:ext cx="432000" cy="12311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>
            <a:defPPr rtl="0"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LS Hauss"/>
                <a:ea typeface="Verdana" panose="020B0604030504040204" pitchFamily="34" charset="0"/>
                <a:cs typeface="Verdana" panose="020B060403050404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LS Hauss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4B6AE8A9-7019-4129-B9E5-0C9D32DC0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0277B6A-C9C1-4BED-B660-DD42A7483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19" y="466293"/>
            <a:ext cx="9519903" cy="2224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ct val="80000"/>
              </a:lnSpc>
              <a:defRPr sz="1800">
                <a:latin typeface="ALS Hauss Medium" panose="00000600000000000000" pitchFamily="50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9440969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5">
            <a:extLst>
              <a:ext uri="{FF2B5EF4-FFF2-40B4-BE49-F238E27FC236}">
                <a16:creationId xmlns:a16="http://schemas.microsoft.com/office/drawing/2014/main" id="{C5F28197-445D-468F-8A9D-D5803AFCD605}"/>
              </a:ext>
            </a:extLst>
          </p:cNvPr>
          <p:cNvSpPr txBox="1">
            <a:spLocks/>
          </p:cNvSpPr>
          <p:nvPr userDrawn="1"/>
        </p:nvSpPr>
        <p:spPr>
          <a:xfrm>
            <a:off x="0" y="6565920"/>
            <a:ext cx="432000" cy="12311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>
            <a:defPPr rtl="0"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LS Hauss"/>
                <a:ea typeface="Verdana" panose="020B0604030504040204" pitchFamily="34" charset="0"/>
                <a:cs typeface="Verdana" panose="020B060403050404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LS Hauss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AD899ED0-9CC6-4810-AD9F-F9A74D7E8D0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06874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пасибо за внимание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A0774A2-7A56-4E9C-8164-03644F2CEDE1}"/>
              </a:ext>
            </a:extLst>
          </p:cNvPr>
          <p:cNvSpPr txBox="1"/>
          <p:nvPr userDrawn="1"/>
        </p:nvSpPr>
        <p:spPr>
          <a:xfrm>
            <a:off x="422680" y="5139118"/>
            <a:ext cx="6115050" cy="148034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ru-RU" sz="6000" kern="1200" dirty="0">
                <a:solidFill>
                  <a:schemeClr val="bg1"/>
                </a:solidFill>
                <a:latin typeface="ALS Hauss Medium" panose="00000600000000000000" pitchFamily="50" charset="0"/>
                <a:ea typeface="+mj-ea"/>
                <a:cs typeface="+mj-cs"/>
              </a:rPr>
              <a:t>Спасибо </a:t>
            </a:r>
            <a:br>
              <a:rPr lang="ru-RU" sz="6000" kern="1200" dirty="0">
                <a:solidFill>
                  <a:schemeClr val="bg1"/>
                </a:solidFill>
                <a:latin typeface="ALS Hauss Medium" panose="00000600000000000000" pitchFamily="50" charset="0"/>
                <a:ea typeface="+mj-ea"/>
                <a:cs typeface="+mj-cs"/>
              </a:rPr>
            </a:br>
            <a:r>
              <a:rPr lang="ru-RU" sz="6000" kern="1200" dirty="0">
                <a:solidFill>
                  <a:schemeClr val="bg1"/>
                </a:solidFill>
                <a:latin typeface="ALS Hauss Medium" panose="00000600000000000000" pitchFamily="50" charset="0"/>
                <a:ea typeface="+mj-ea"/>
                <a:cs typeface="+mj-cs"/>
              </a:rPr>
              <a:t>за внимание!</a:t>
            </a:r>
          </a:p>
        </p:txBody>
      </p:sp>
      <p:pic>
        <p:nvPicPr>
          <p:cNvPr id="6" name="Т1">
            <a:extLst>
              <a:ext uri="{FF2B5EF4-FFF2-40B4-BE49-F238E27FC236}">
                <a16:creationId xmlns:a16="http://schemas.microsoft.com/office/drawing/2014/main" id="{61576F74-B1D1-4685-BC22-B54AA0EF60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2618" y="443502"/>
            <a:ext cx="1608525" cy="59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718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Финальный слайд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DF9EEEF-AF27-44B8-9499-14B33A59EBE4}"/>
              </a:ext>
            </a:extLst>
          </p:cNvPr>
          <p:cNvSpPr txBox="1"/>
          <p:nvPr userDrawn="1"/>
        </p:nvSpPr>
        <p:spPr>
          <a:xfrm>
            <a:off x="432619" y="3902349"/>
            <a:ext cx="7827126" cy="121879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b="0" i="0" dirty="0">
                <a:solidFill>
                  <a:schemeClr val="bg1"/>
                </a:solidFill>
                <a:effectLst/>
                <a:latin typeface="ALS Hauss Medium" panose="00000600000000000000" pitchFamily="50" charset="0"/>
              </a:rPr>
              <a:t>Цифровая трансформация </a:t>
            </a:r>
            <a:br>
              <a:rPr lang="ru-RU" sz="4400" b="0" i="0" dirty="0">
                <a:solidFill>
                  <a:schemeClr val="bg1"/>
                </a:solidFill>
                <a:effectLst/>
                <a:latin typeface="ALS Hauss Medium" panose="00000600000000000000" pitchFamily="50" charset="0"/>
              </a:rPr>
            </a:br>
            <a:r>
              <a:rPr lang="ru-RU" sz="4400" b="0" i="0" dirty="0">
                <a:solidFill>
                  <a:schemeClr val="bg1"/>
                </a:solidFill>
                <a:effectLst/>
                <a:latin typeface="ALS Hauss Medium" panose="00000600000000000000" pitchFamily="50" charset="0"/>
              </a:rPr>
              <a:t>бизнеса, регионов и страны</a:t>
            </a:r>
            <a:endParaRPr lang="ru-RU" sz="4400" b="0" i="0" dirty="0">
              <a:solidFill>
                <a:schemeClr val="bg1"/>
              </a:solidFill>
              <a:latin typeface="ALS Hauss Medium" panose="00000600000000000000" pitchFamily="50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B85C02-37B6-42A3-80BD-CB0B58DBFEEE}"/>
              </a:ext>
            </a:extLst>
          </p:cNvPr>
          <p:cNvSpPr txBox="1"/>
          <p:nvPr userDrawn="1"/>
        </p:nvSpPr>
        <p:spPr>
          <a:xfrm>
            <a:off x="432619" y="5579299"/>
            <a:ext cx="4542991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t1.ru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+7 495 648-08-08</a:t>
            </a:r>
          </a:p>
          <a:p>
            <a:r>
              <a:rPr kumimoji="0" lang="en-GB" sz="20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info@t1.ru </a:t>
            </a:r>
            <a:endParaRPr kumimoji="0" lang="ru-RU" sz="2000" b="0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Т1">
            <a:extLst>
              <a:ext uri="{FF2B5EF4-FFF2-40B4-BE49-F238E27FC236}">
                <a16:creationId xmlns:a16="http://schemas.microsoft.com/office/drawing/2014/main" id="{077982B0-5B26-494B-B137-4368A98659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2618" y="443502"/>
            <a:ext cx="1608525" cy="59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1442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2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93BE9847-59F9-4CA4-9815-731D3D83D043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7723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Титульный слайд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2FD354-4FEB-45F0-BF53-A91C673083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BA9B75-645B-BC27-AEF9-0E2BA185E0F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2620" y="6190111"/>
            <a:ext cx="7761470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lvl="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</a:pPr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DB536C3-1CA8-4B14-8F4F-8D77AFC4FE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620" y="4518778"/>
            <a:ext cx="7761469" cy="1480342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6000" kern="1200" dirty="0">
                <a:solidFill>
                  <a:schemeClr val="bg1"/>
                </a:solidFill>
                <a:latin typeface="ALS Hauss Medium" panose="00000600000000000000" pitchFamily="50" charset="0"/>
                <a:ea typeface="+mj-ea"/>
                <a:cs typeface="+mj-cs"/>
              </a:defRPr>
            </a:lvl1pPr>
          </a:lstStyle>
          <a:p>
            <a:r>
              <a:rPr lang="ru-RU" dirty="0"/>
              <a:t>Длинный заголовок в две строки</a:t>
            </a:r>
            <a:endParaRPr lang="en-US" dirty="0"/>
          </a:p>
        </p:txBody>
      </p:sp>
      <p:pic>
        <p:nvPicPr>
          <p:cNvPr id="6" name="Т1">
            <a:extLst>
              <a:ext uri="{FF2B5EF4-FFF2-40B4-BE49-F238E27FC236}">
                <a16:creationId xmlns:a16="http://schemas.microsoft.com/office/drawing/2014/main" id="{433DE3CC-7317-486A-A81A-13F723B5B3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2618" y="443502"/>
            <a:ext cx="1608525" cy="599485"/>
          </a:xfrm>
          <a:prstGeom prst="rect">
            <a:avLst/>
          </a:prstGeom>
        </p:spPr>
      </p:pic>
      <p:sp>
        <p:nvSpPr>
          <p:cNvPr id="7" name="Текст 3">
            <a:extLst>
              <a:ext uri="{FF2B5EF4-FFF2-40B4-BE49-F238E27FC236}">
                <a16:creationId xmlns:a16="http://schemas.microsoft.com/office/drawing/2014/main" id="{334D8876-E82F-4383-9917-AF99C484DF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41441" y="6190111"/>
            <a:ext cx="1439497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r">
              <a:spcBef>
                <a:spcPts val="0"/>
              </a:spcBef>
              <a:buNone/>
              <a:defRPr lang="ru-RU" sz="2000" dirty="0">
                <a:solidFill>
                  <a:schemeClr val="bg1"/>
                </a:solidFill>
              </a:defRPr>
            </a:lvl1pPr>
          </a:lstStyle>
          <a:p>
            <a:pPr marL="228600" lvl="0" indent="-228600">
              <a:lnSpc>
                <a:spcPct val="100000"/>
              </a:lnSpc>
            </a:pPr>
            <a:r>
              <a:rPr lang="en-US" dirty="0"/>
              <a:t>00.00.2023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4757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Т1">
            <a:extLst>
              <a:ext uri="{FF2B5EF4-FFF2-40B4-BE49-F238E27FC236}">
                <a16:creationId xmlns:a16="http://schemas.microsoft.com/office/drawing/2014/main" id="{2AE3247A-DF3C-A42C-E954-B49EB1B599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32619" y="443920"/>
            <a:ext cx="1608525" cy="59948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8E6D1C3-42B7-499C-9065-E5DE466A72DA}"/>
              </a:ext>
            </a:extLst>
          </p:cNvPr>
          <p:cNvSpPr/>
          <p:nvPr userDrawn="1"/>
        </p:nvSpPr>
        <p:spPr>
          <a:xfrm>
            <a:off x="347870" y="6510130"/>
            <a:ext cx="8547555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44098C2-44BE-4385-87B8-60BEE2F4F3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518" t="-1" r="3820" b="215"/>
          <a:stretch/>
        </p:blipFill>
        <p:spPr>
          <a:xfrm rot="21101833">
            <a:off x="5204484" y="502339"/>
            <a:ext cx="7382851" cy="6864363"/>
          </a:xfrm>
          <a:custGeom>
            <a:avLst/>
            <a:gdLst>
              <a:gd name="connsiteX0" fmla="*/ 4190835 w 7348803"/>
              <a:gd name="connsiteY0" fmla="*/ 0 h 6474983"/>
              <a:gd name="connsiteX1" fmla="*/ 7348803 w 7348803"/>
              <a:gd name="connsiteY1" fmla="*/ 460855 h 6474983"/>
              <a:gd name="connsiteX2" fmla="*/ 7348803 w 7348803"/>
              <a:gd name="connsiteY2" fmla="*/ 932742 h 6474983"/>
              <a:gd name="connsiteX3" fmla="*/ 6540003 w 7348803"/>
              <a:gd name="connsiteY3" fmla="*/ 6474983 h 6474983"/>
              <a:gd name="connsiteX4" fmla="*/ 0 w 7348803"/>
              <a:gd name="connsiteY4" fmla="*/ 5520575 h 6474983"/>
              <a:gd name="connsiteX5" fmla="*/ 805639 w 7348803"/>
              <a:gd name="connsiteY5" fmla="*/ 0 h 6474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48803" h="6474983">
                <a:moveTo>
                  <a:pt x="4190835" y="0"/>
                </a:moveTo>
                <a:lnTo>
                  <a:pt x="7348803" y="460855"/>
                </a:lnTo>
                <a:lnTo>
                  <a:pt x="7348803" y="932742"/>
                </a:lnTo>
                <a:lnTo>
                  <a:pt x="6540003" y="6474983"/>
                </a:lnTo>
                <a:lnTo>
                  <a:pt x="0" y="5520575"/>
                </a:lnTo>
                <a:lnTo>
                  <a:pt x="805639" y="0"/>
                </a:lnTo>
                <a:close/>
              </a:path>
            </a:pathLst>
          </a:cu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BA9B75-645B-BC27-AEF9-0E2BA185E0F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2619" y="6190111"/>
            <a:ext cx="582750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lvl="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</a:pPr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CCE93CD-53AF-4296-9DE1-95A5E6F4BA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619" y="3780115"/>
            <a:ext cx="5827503" cy="2219005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6000" kern="1200" dirty="0">
                <a:solidFill>
                  <a:schemeClr val="tx1"/>
                </a:solidFill>
                <a:latin typeface="ALS Hauss Medium" panose="00000600000000000000" pitchFamily="50" charset="0"/>
                <a:ea typeface="+mj-ea"/>
                <a:cs typeface="+mj-cs"/>
              </a:defRPr>
            </a:lvl1pPr>
          </a:lstStyle>
          <a:p>
            <a:r>
              <a:rPr lang="ru-RU" dirty="0"/>
              <a:t>Длинный заголовок </a:t>
            </a:r>
            <a:br>
              <a:rPr lang="ru-RU" dirty="0"/>
            </a:br>
            <a:r>
              <a:rPr lang="ru-RU" dirty="0"/>
              <a:t>в три строки</a:t>
            </a:r>
            <a:endParaRPr lang="en-US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DF5B1072-C875-43C4-989F-5501FDF2FF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41441" y="6190111"/>
            <a:ext cx="1439497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r">
              <a:spcBef>
                <a:spcPts val="0"/>
              </a:spcBef>
              <a:buNone/>
              <a:defRPr lang="ru-RU" sz="2000" dirty="0">
                <a:solidFill>
                  <a:schemeClr val="bg1"/>
                </a:solidFill>
              </a:defRPr>
            </a:lvl1pPr>
          </a:lstStyle>
          <a:p>
            <a:pPr marL="228600" lvl="0" indent="-228600">
              <a:lnSpc>
                <a:spcPct val="100000"/>
              </a:lnSpc>
            </a:pPr>
            <a:r>
              <a:rPr lang="en-US" dirty="0"/>
              <a:t>00.00.2023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17385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одержание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31E6FEA-55A1-FDCA-E85E-196DB5BBCF3F}"/>
              </a:ext>
            </a:extLst>
          </p:cNvPr>
          <p:cNvSpPr txBox="1"/>
          <p:nvPr/>
        </p:nvSpPr>
        <p:spPr>
          <a:xfrm>
            <a:off x="431800" y="375858"/>
            <a:ext cx="8950682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sz="4800" b="0" kern="1200" spc="-150" baseline="0" dirty="0">
                <a:solidFill>
                  <a:schemeClr val="bg1"/>
                </a:solidFill>
                <a:latin typeface="ALS Hauss Medium" panose="00000600000000000000" pitchFamily="50" charset="0"/>
                <a:ea typeface="+mj-ea"/>
                <a:cs typeface="+mj-cs"/>
              </a:rPr>
              <a:t>Содержание</a:t>
            </a:r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1C9C9AA4-C952-6470-6C12-FE661562D94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2913" y="1384989"/>
            <a:ext cx="565308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  <a:latin typeface="ALS Hauss" panose="00000500000000000000" pitchFamily="50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Пункты</a:t>
            </a:r>
          </a:p>
        </p:txBody>
      </p:sp>
      <p:sp>
        <p:nvSpPr>
          <p:cNvPr id="10" name="Полилиния: фигура 3">
            <a:extLst>
              <a:ext uri="{FF2B5EF4-FFF2-40B4-BE49-F238E27FC236}">
                <a16:creationId xmlns:a16="http://schemas.microsoft.com/office/drawing/2014/main" id="{BDA0C0D8-666B-401F-8A1D-20E3F9429698}"/>
              </a:ext>
            </a:extLst>
          </p:cNvPr>
          <p:cNvSpPr/>
          <p:nvPr userDrawn="1"/>
        </p:nvSpPr>
        <p:spPr>
          <a:xfrm>
            <a:off x="11196443" y="443503"/>
            <a:ext cx="562938" cy="401047"/>
          </a:xfrm>
          <a:custGeom>
            <a:avLst/>
            <a:gdLst>
              <a:gd name="connsiteX0" fmla="*/ 241705 w 564708"/>
              <a:gd name="connsiteY0" fmla="*/ 160605 h 402308"/>
              <a:gd name="connsiteX1" fmla="*/ 401911 w 564708"/>
              <a:gd name="connsiteY1" fmla="*/ 160605 h 402308"/>
              <a:gd name="connsiteX2" fmla="*/ 401911 w 564708"/>
              <a:gd name="connsiteY2" fmla="*/ 242103 h 402308"/>
              <a:gd name="connsiteX3" fmla="*/ 241705 w 564708"/>
              <a:gd name="connsiteY3" fmla="*/ 242103 h 402308"/>
              <a:gd name="connsiteX4" fmla="*/ 241705 w 564708"/>
              <a:gd name="connsiteY4" fmla="*/ 402309 h 402308"/>
              <a:gd name="connsiteX5" fmla="*/ 160207 w 564708"/>
              <a:gd name="connsiteY5" fmla="*/ 402309 h 402308"/>
              <a:gd name="connsiteX6" fmla="*/ 160207 w 564708"/>
              <a:gd name="connsiteY6" fmla="*/ 242103 h 402308"/>
              <a:gd name="connsiteX7" fmla="*/ 0 w 564708"/>
              <a:gd name="connsiteY7" fmla="*/ 242103 h 402308"/>
              <a:gd name="connsiteX8" fmla="*/ 0 w 564708"/>
              <a:gd name="connsiteY8" fmla="*/ 160605 h 402308"/>
              <a:gd name="connsiteX9" fmla="*/ 160207 w 564708"/>
              <a:gd name="connsiteY9" fmla="*/ 160605 h 402308"/>
              <a:gd name="connsiteX10" fmla="*/ 160207 w 564708"/>
              <a:gd name="connsiteY10" fmla="*/ 399 h 402308"/>
              <a:gd name="connsiteX11" fmla="*/ 241705 w 564708"/>
              <a:gd name="connsiteY11" fmla="*/ 399 h 402308"/>
              <a:gd name="connsiteX12" fmla="*/ 241705 w 564708"/>
              <a:gd name="connsiteY12" fmla="*/ 160605 h 402308"/>
              <a:gd name="connsiteX13" fmla="*/ 241705 w 564708"/>
              <a:gd name="connsiteY13" fmla="*/ 160605 h 402308"/>
              <a:gd name="connsiteX14" fmla="*/ 483210 w 564708"/>
              <a:gd name="connsiteY14" fmla="*/ 0 h 402308"/>
              <a:gd name="connsiteX15" fmla="*/ 483210 w 564708"/>
              <a:gd name="connsiteY15" fmla="*/ 402309 h 402308"/>
              <a:gd name="connsiteX16" fmla="*/ 564709 w 564708"/>
              <a:gd name="connsiteY16" fmla="*/ 402309 h 402308"/>
              <a:gd name="connsiteX17" fmla="*/ 564709 w 564708"/>
              <a:gd name="connsiteY17" fmla="*/ 0 h 402308"/>
              <a:gd name="connsiteX18" fmla="*/ 483210 w 564708"/>
              <a:gd name="connsiteY18" fmla="*/ 0 h 40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4708" h="402308">
                <a:moveTo>
                  <a:pt x="241705" y="160605"/>
                </a:moveTo>
                <a:lnTo>
                  <a:pt x="401911" y="160605"/>
                </a:lnTo>
                <a:lnTo>
                  <a:pt x="401911" y="242103"/>
                </a:lnTo>
                <a:lnTo>
                  <a:pt x="241705" y="242103"/>
                </a:lnTo>
                <a:lnTo>
                  <a:pt x="241705" y="402309"/>
                </a:lnTo>
                <a:lnTo>
                  <a:pt x="160207" y="402309"/>
                </a:lnTo>
                <a:lnTo>
                  <a:pt x="160207" y="242103"/>
                </a:lnTo>
                <a:lnTo>
                  <a:pt x="0" y="242103"/>
                </a:lnTo>
                <a:lnTo>
                  <a:pt x="0" y="160605"/>
                </a:lnTo>
                <a:lnTo>
                  <a:pt x="160207" y="160605"/>
                </a:lnTo>
                <a:lnTo>
                  <a:pt x="160207" y="399"/>
                </a:lnTo>
                <a:lnTo>
                  <a:pt x="241705" y="399"/>
                </a:lnTo>
                <a:lnTo>
                  <a:pt x="241705" y="160605"/>
                </a:lnTo>
                <a:lnTo>
                  <a:pt x="241705" y="160605"/>
                </a:lnTo>
                <a:close/>
                <a:moveTo>
                  <a:pt x="483210" y="0"/>
                </a:moveTo>
                <a:lnTo>
                  <a:pt x="483210" y="402309"/>
                </a:lnTo>
                <a:lnTo>
                  <a:pt x="564709" y="402309"/>
                </a:lnTo>
                <a:lnTo>
                  <a:pt x="564709" y="0"/>
                </a:lnTo>
                <a:lnTo>
                  <a:pt x="483210" y="0"/>
                </a:lnTo>
                <a:close/>
              </a:path>
            </a:pathLst>
          </a:custGeom>
          <a:solidFill>
            <a:schemeClr val="bg1"/>
          </a:solidFill>
          <a:ln w="1986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361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голубо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D2B8846-9ACD-49CB-BA30-6B0773C468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619" y="442994"/>
            <a:ext cx="9415914" cy="59330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bg1"/>
                </a:solidFill>
                <a:latin typeface="ALS Hauss Medium" panose="00000600000000000000" pitchFamily="50" charset="0"/>
              </a:defRPr>
            </a:lvl1pPr>
          </a:lstStyle>
          <a:p>
            <a:r>
              <a:rPr lang="ru-RU" dirty="0"/>
              <a:t>Обложка раздела</a:t>
            </a:r>
            <a:endParaRPr lang="en-US" dirty="0"/>
          </a:p>
        </p:txBody>
      </p:sp>
      <p:sp>
        <p:nvSpPr>
          <p:cNvPr id="4" name="Текст 2">
            <a:extLst>
              <a:ext uri="{FF2B5EF4-FFF2-40B4-BE49-F238E27FC236}">
                <a16:creationId xmlns:a16="http://schemas.microsoft.com/office/drawing/2014/main" id="{63E473A9-D8F3-4E0E-B91B-3B189D614D8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2619" y="1434456"/>
            <a:ext cx="941591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lang="ru-RU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</a:pPr>
            <a:r>
              <a:rPr lang="ru-RU" dirty="0"/>
              <a:t>Подзаголовок</a:t>
            </a:r>
          </a:p>
        </p:txBody>
      </p:sp>
      <p:sp>
        <p:nvSpPr>
          <p:cNvPr id="6" name="Полилиния: фигура 3">
            <a:extLst>
              <a:ext uri="{FF2B5EF4-FFF2-40B4-BE49-F238E27FC236}">
                <a16:creationId xmlns:a16="http://schemas.microsoft.com/office/drawing/2014/main" id="{E12E314E-C88A-4896-8274-7A1747551C9B}"/>
              </a:ext>
            </a:extLst>
          </p:cNvPr>
          <p:cNvSpPr/>
          <p:nvPr userDrawn="1"/>
        </p:nvSpPr>
        <p:spPr>
          <a:xfrm>
            <a:off x="11196443" y="443503"/>
            <a:ext cx="562938" cy="401047"/>
          </a:xfrm>
          <a:custGeom>
            <a:avLst/>
            <a:gdLst>
              <a:gd name="connsiteX0" fmla="*/ 241705 w 564708"/>
              <a:gd name="connsiteY0" fmla="*/ 160605 h 402308"/>
              <a:gd name="connsiteX1" fmla="*/ 401911 w 564708"/>
              <a:gd name="connsiteY1" fmla="*/ 160605 h 402308"/>
              <a:gd name="connsiteX2" fmla="*/ 401911 w 564708"/>
              <a:gd name="connsiteY2" fmla="*/ 242103 h 402308"/>
              <a:gd name="connsiteX3" fmla="*/ 241705 w 564708"/>
              <a:gd name="connsiteY3" fmla="*/ 242103 h 402308"/>
              <a:gd name="connsiteX4" fmla="*/ 241705 w 564708"/>
              <a:gd name="connsiteY4" fmla="*/ 402309 h 402308"/>
              <a:gd name="connsiteX5" fmla="*/ 160207 w 564708"/>
              <a:gd name="connsiteY5" fmla="*/ 402309 h 402308"/>
              <a:gd name="connsiteX6" fmla="*/ 160207 w 564708"/>
              <a:gd name="connsiteY6" fmla="*/ 242103 h 402308"/>
              <a:gd name="connsiteX7" fmla="*/ 0 w 564708"/>
              <a:gd name="connsiteY7" fmla="*/ 242103 h 402308"/>
              <a:gd name="connsiteX8" fmla="*/ 0 w 564708"/>
              <a:gd name="connsiteY8" fmla="*/ 160605 h 402308"/>
              <a:gd name="connsiteX9" fmla="*/ 160207 w 564708"/>
              <a:gd name="connsiteY9" fmla="*/ 160605 h 402308"/>
              <a:gd name="connsiteX10" fmla="*/ 160207 w 564708"/>
              <a:gd name="connsiteY10" fmla="*/ 399 h 402308"/>
              <a:gd name="connsiteX11" fmla="*/ 241705 w 564708"/>
              <a:gd name="connsiteY11" fmla="*/ 399 h 402308"/>
              <a:gd name="connsiteX12" fmla="*/ 241705 w 564708"/>
              <a:gd name="connsiteY12" fmla="*/ 160605 h 402308"/>
              <a:gd name="connsiteX13" fmla="*/ 241705 w 564708"/>
              <a:gd name="connsiteY13" fmla="*/ 160605 h 402308"/>
              <a:gd name="connsiteX14" fmla="*/ 483210 w 564708"/>
              <a:gd name="connsiteY14" fmla="*/ 0 h 402308"/>
              <a:gd name="connsiteX15" fmla="*/ 483210 w 564708"/>
              <a:gd name="connsiteY15" fmla="*/ 402309 h 402308"/>
              <a:gd name="connsiteX16" fmla="*/ 564709 w 564708"/>
              <a:gd name="connsiteY16" fmla="*/ 402309 h 402308"/>
              <a:gd name="connsiteX17" fmla="*/ 564709 w 564708"/>
              <a:gd name="connsiteY17" fmla="*/ 0 h 402308"/>
              <a:gd name="connsiteX18" fmla="*/ 483210 w 564708"/>
              <a:gd name="connsiteY18" fmla="*/ 0 h 40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4708" h="402308">
                <a:moveTo>
                  <a:pt x="241705" y="160605"/>
                </a:moveTo>
                <a:lnTo>
                  <a:pt x="401911" y="160605"/>
                </a:lnTo>
                <a:lnTo>
                  <a:pt x="401911" y="242103"/>
                </a:lnTo>
                <a:lnTo>
                  <a:pt x="241705" y="242103"/>
                </a:lnTo>
                <a:lnTo>
                  <a:pt x="241705" y="402309"/>
                </a:lnTo>
                <a:lnTo>
                  <a:pt x="160207" y="402309"/>
                </a:lnTo>
                <a:lnTo>
                  <a:pt x="160207" y="242103"/>
                </a:lnTo>
                <a:lnTo>
                  <a:pt x="0" y="242103"/>
                </a:lnTo>
                <a:lnTo>
                  <a:pt x="0" y="160605"/>
                </a:lnTo>
                <a:lnTo>
                  <a:pt x="160207" y="160605"/>
                </a:lnTo>
                <a:lnTo>
                  <a:pt x="160207" y="399"/>
                </a:lnTo>
                <a:lnTo>
                  <a:pt x="241705" y="399"/>
                </a:lnTo>
                <a:lnTo>
                  <a:pt x="241705" y="160605"/>
                </a:lnTo>
                <a:lnTo>
                  <a:pt x="241705" y="160605"/>
                </a:lnTo>
                <a:close/>
                <a:moveTo>
                  <a:pt x="483210" y="0"/>
                </a:moveTo>
                <a:lnTo>
                  <a:pt x="483210" y="402309"/>
                </a:lnTo>
                <a:lnTo>
                  <a:pt x="564709" y="402309"/>
                </a:lnTo>
                <a:lnTo>
                  <a:pt x="564709" y="0"/>
                </a:lnTo>
                <a:lnTo>
                  <a:pt x="483210" y="0"/>
                </a:lnTo>
                <a:close/>
              </a:path>
            </a:pathLst>
          </a:custGeom>
          <a:solidFill>
            <a:schemeClr val="bg1"/>
          </a:solidFill>
          <a:ln w="1986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243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темный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D2B8846-9ACD-49CB-BA30-6B0773C468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619" y="442994"/>
            <a:ext cx="9415914" cy="59330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bg1"/>
                </a:solidFill>
                <a:latin typeface="ALS Hauss Medium" panose="00000600000000000000" pitchFamily="50" charset="0"/>
              </a:defRPr>
            </a:lvl1pPr>
          </a:lstStyle>
          <a:p>
            <a:r>
              <a:rPr lang="ru-RU" dirty="0"/>
              <a:t>Обложка раздела</a:t>
            </a:r>
            <a:endParaRPr lang="en-US" dirty="0"/>
          </a:p>
        </p:txBody>
      </p:sp>
      <p:sp>
        <p:nvSpPr>
          <p:cNvPr id="4" name="Текст 2">
            <a:extLst>
              <a:ext uri="{FF2B5EF4-FFF2-40B4-BE49-F238E27FC236}">
                <a16:creationId xmlns:a16="http://schemas.microsoft.com/office/drawing/2014/main" id="{6F5BE6CC-BCDA-4FE1-9262-912C1FA52D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2619" y="1434456"/>
            <a:ext cx="941591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lang="ru-RU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</a:pPr>
            <a:r>
              <a:rPr lang="ru-RU" dirty="0"/>
              <a:t>Подзаголовок</a:t>
            </a:r>
          </a:p>
        </p:txBody>
      </p:sp>
      <p:sp>
        <p:nvSpPr>
          <p:cNvPr id="5" name="Полилиния: фигура 3">
            <a:extLst>
              <a:ext uri="{FF2B5EF4-FFF2-40B4-BE49-F238E27FC236}">
                <a16:creationId xmlns:a16="http://schemas.microsoft.com/office/drawing/2014/main" id="{EC1D6D12-DA75-4AD6-BA68-6099119ABC21}"/>
              </a:ext>
            </a:extLst>
          </p:cNvPr>
          <p:cNvSpPr/>
          <p:nvPr userDrawn="1"/>
        </p:nvSpPr>
        <p:spPr>
          <a:xfrm>
            <a:off x="11196443" y="443503"/>
            <a:ext cx="562938" cy="401047"/>
          </a:xfrm>
          <a:custGeom>
            <a:avLst/>
            <a:gdLst>
              <a:gd name="connsiteX0" fmla="*/ 241705 w 564708"/>
              <a:gd name="connsiteY0" fmla="*/ 160605 h 402308"/>
              <a:gd name="connsiteX1" fmla="*/ 401911 w 564708"/>
              <a:gd name="connsiteY1" fmla="*/ 160605 h 402308"/>
              <a:gd name="connsiteX2" fmla="*/ 401911 w 564708"/>
              <a:gd name="connsiteY2" fmla="*/ 242103 h 402308"/>
              <a:gd name="connsiteX3" fmla="*/ 241705 w 564708"/>
              <a:gd name="connsiteY3" fmla="*/ 242103 h 402308"/>
              <a:gd name="connsiteX4" fmla="*/ 241705 w 564708"/>
              <a:gd name="connsiteY4" fmla="*/ 402309 h 402308"/>
              <a:gd name="connsiteX5" fmla="*/ 160207 w 564708"/>
              <a:gd name="connsiteY5" fmla="*/ 402309 h 402308"/>
              <a:gd name="connsiteX6" fmla="*/ 160207 w 564708"/>
              <a:gd name="connsiteY6" fmla="*/ 242103 h 402308"/>
              <a:gd name="connsiteX7" fmla="*/ 0 w 564708"/>
              <a:gd name="connsiteY7" fmla="*/ 242103 h 402308"/>
              <a:gd name="connsiteX8" fmla="*/ 0 w 564708"/>
              <a:gd name="connsiteY8" fmla="*/ 160605 h 402308"/>
              <a:gd name="connsiteX9" fmla="*/ 160207 w 564708"/>
              <a:gd name="connsiteY9" fmla="*/ 160605 h 402308"/>
              <a:gd name="connsiteX10" fmla="*/ 160207 w 564708"/>
              <a:gd name="connsiteY10" fmla="*/ 399 h 402308"/>
              <a:gd name="connsiteX11" fmla="*/ 241705 w 564708"/>
              <a:gd name="connsiteY11" fmla="*/ 399 h 402308"/>
              <a:gd name="connsiteX12" fmla="*/ 241705 w 564708"/>
              <a:gd name="connsiteY12" fmla="*/ 160605 h 402308"/>
              <a:gd name="connsiteX13" fmla="*/ 241705 w 564708"/>
              <a:gd name="connsiteY13" fmla="*/ 160605 h 402308"/>
              <a:gd name="connsiteX14" fmla="*/ 483210 w 564708"/>
              <a:gd name="connsiteY14" fmla="*/ 0 h 402308"/>
              <a:gd name="connsiteX15" fmla="*/ 483210 w 564708"/>
              <a:gd name="connsiteY15" fmla="*/ 402309 h 402308"/>
              <a:gd name="connsiteX16" fmla="*/ 564709 w 564708"/>
              <a:gd name="connsiteY16" fmla="*/ 402309 h 402308"/>
              <a:gd name="connsiteX17" fmla="*/ 564709 w 564708"/>
              <a:gd name="connsiteY17" fmla="*/ 0 h 402308"/>
              <a:gd name="connsiteX18" fmla="*/ 483210 w 564708"/>
              <a:gd name="connsiteY18" fmla="*/ 0 h 40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4708" h="402308">
                <a:moveTo>
                  <a:pt x="241705" y="160605"/>
                </a:moveTo>
                <a:lnTo>
                  <a:pt x="401911" y="160605"/>
                </a:lnTo>
                <a:lnTo>
                  <a:pt x="401911" y="242103"/>
                </a:lnTo>
                <a:lnTo>
                  <a:pt x="241705" y="242103"/>
                </a:lnTo>
                <a:lnTo>
                  <a:pt x="241705" y="402309"/>
                </a:lnTo>
                <a:lnTo>
                  <a:pt x="160207" y="402309"/>
                </a:lnTo>
                <a:lnTo>
                  <a:pt x="160207" y="242103"/>
                </a:lnTo>
                <a:lnTo>
                  <a:pt x="0" y="242103"/>
                </a:lnTo>
                <a:lnTo>
                  <a:pt x="0" y="160605"/>
                </a:lnTo>
                <a:lnTo>
                  <a:pt x="160207" y="160605"/>
                </a:lnTo>
                <a:lnTo>
                  <a:pt x="160207" y="399"/>
                </a:lnTo>
                <a:lnTo>
                  <a:pt x="241705" y="399"/>
                </a:lnTo>
                <a:lnTo>
                  <a:pt x="241705" y="160605"/>
                </a:lnTo>
                <a:lnTo>
                  <a:pt x="241705" y="160605"/>
                </a:lnTo>
                <a:close/>
                <a:moveTo>
                  <a:pt x="483210" y="0"/>
                </a:moveTo>
                <a:lnTo>
                  <a:pt x="483210" y="402309"/>
                </a:lnTo>
                <a:lnTo>
                  <a:pt x="564709" y="402309"/>
                </a:lnTo>
                <a:lnTo>
                  <a:pt x="564709" y="0"/>
                </a:lnTo>
                <a:lnTo>
                  <a:pt x="483210" y="0"/>
                </a:lnTo>
                <a:close/>
              </a:path>
            </a:pathLst>
          </a:custGeom>
          <a:solidFill>
            <a:schemeClr val="bg1"/>
          </a:solidFill>
          <a:ln w="1986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762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ент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омер слайда 5">
            <a:extLst>
              <a:ext uri="{FF2B5EF4-FFF2-40B4-BE49-F238E27FC236}">
                <a16:creationId xmlns:a16="http://schemas.microsoft.com/office/drawing/2014/main" id="{C47D41CB-F2FD-4C2D-A122-236C5D1E919B}"/>
              </a:ext>
            </a:extLst>
          </p:cNvPr>
          <p:cNvSpPr txBox="1">
            <a:spLocks/>
          </p:cNvSpPr>
          <p:nvPr userDrawn="1"/>
        </p:nvSpPr>
        <p:spPr>
          <a:xfrm>
            <a:off x="0" y="6565920"/>
            <a:ext cx="432000" cy="12311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>
            <a:defPPr rtl="0"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LS Hauss"/>
                <a:ea typeface="Verdana" panose="020B0604030504040204" pitchFamily="34" charset="0"/>
                <a:cs typeface="Verdana" panose="020B060403050404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LS Hauss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4B6AE8A9-7019-4129-B9E5-0C9D32DC0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A8B37D52-36D9-4E44-80B3-5A8CD72A4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19" y="423292"/>
            <a:ext cx="9606530" cy="3708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ct val="80000"/>
              </a:lnSpc>
              <a:defRPr sz="3000">
                <a:latin typeface="ALS Hauss Medium" panose="00000600000000000000" pitchFamily="50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532924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ент +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CF34B08F-006B-41C1-86DE-CC7D9DD5768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2619" y="1011238"/>
            <a:ext cx="961625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2"/>
                </a:solidFill>
                <a:latin typeface="ALS Hauss" panose="00000500000000000000" pitchFamily="50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Подзаголовок слайда</a:t>
            </a: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3249BE65-95EF-4D4A-95B8-C97ADF9A75BF}"/>
              </a:ext>
            </a:extLst>
          </p:cNvPr>
          <p:cNvSpPr txBox="1">
            <a:spLocks/>
          </p:cNvSpPr>
          <p:nvPr userDrawn="1"/>
        </p:nvSpPr>
        <p:spPr>
          <a:xfrm>
            <a:off x="0" y="6565920"/>
            <a:ext cx="432000" cy="12311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>
            <a:defPPr rtl="0"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LS Hauss"/>
                <a:ea typeface="Verdana" panose="020B0604030504040204" pitchFamily="34" charset="0"/>
                <a:cs typeface="Verdana" panose="020B060403050404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LS Hauss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E5FA568E-6C10-4CD1-B987-7DCC161BA1B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Заголовок 5">
            <a:extLst>
              <a:ext uri="{FF2B5EF4-FFF2-40B4-BE49-F238E27FC236}">
                <a16:creationId xmlns:a16="http://schemas.microsoft.com/office/drawing/2014/main" id="{E00EF4DE-B783-4553-8F88-845E34CFB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19" y="423292"/>
            <a:ext cx="9616256" cy="3708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ct val="80000"/>
              </a:lnSpc>
              <a:defRPr sz="3000">
                <a:latin typeface="ALS Hauss Medium" panose="00000600000000000000" pitchFamily="50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F1DBB2A0-4480-4CD6-824E-3049E69020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0" y="1458390"/>
            <a:ext cx="9617075" cy="150619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LS Hauss" panose="00000500000000000000" pitchFamily="50" charset="0"/>
              <a:buChar char="+"/>
              <a:defRPr sz="1400"/>
            </a:lvl2pPr>
            <a:lvl3pPr marL="504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―"/>
              <a:defRPr lang="ru-RU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2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+mj-lt"/>
              <a:buAutoNum type="arabicPeriod"/>
              <a:defRPr sz="1400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2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marL="432000" lvl="2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031617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ент 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CF34B08F-006B-41C1-86DE-CC7D9DD5768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2619" y="1011238"/>
            <a:ext cx="961625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2"/>
                </a:solidFill>
                <a:latin typeface="ALS Hauss" panose="00000500000000000000" pitchFamily="50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Подзаголовок слайда</a:t>
            </a:r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AE9014F0-9AEE-4F4E-A5F6-50AC656F29BE}"/>
              </a:ext>
            </a:extLst>
          </p:cNvPr>
          <p:cNvSpPr txBox="1">
            <a:spLocks/>
          </p:cNvSpPr>
          <p:nvPr userDrawn="1"/>
        </p:nvSpPr>
        <p:spPr>
          <a:xfrm>
            <a:off x="0" y="6565920"/>
            <a:ext cx="432000" cy="12311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>
            <a:defPPr rtl="0"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LS Hauss"/>
                <a:ea typeface="Verdana" panose="020B0604030504040204" pitchFamily="34" charset="0"/>
                <a:cs typeface="Verdana" panose="020B060403050404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LS Hauss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9C9A92C7-B9C3-4926-A787-2AAADBD9D7C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Заголовок 5">
            <a:extLst>
              <a:ext uri="{FF2B5EF4-FFF2-40B4-BE49-F238E27FC236}">
                <a16:creationId xmlns:a16="http://schemas.microsoft.com/office/drawing/2014/main" id="{D2B9477C-4BCB-41A1-A836-16598DC88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19" y="423292"/>
            <a:ext cx="9616256" cy="3708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ct val="80000"/>
              </a:lnSpc>
              <a:defRPr sz="3000">
                <a:latin typeface="ALS Hauss Medium" panose="00000600000000000000" pitchFamily="50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" name="Текст 5">
            <a:extLst>
              <a:ext uri="{FF2B5EF4-FFF2-40B4-BE49-F238E27FC236}">
                <a16:creationId xmlns:a16="http://schemas.microsoft.com/office/drawing/2014/main" id="{7BE31FF3-F825-4791-89D7-2F470D156E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1800" y="2945077"/>
            <a:ext cx="3648075" cy="22278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LS Hauss" panose="00000500000000000000" pitchFamily="50" charset="0"/>
              <a:buChar char="+"/>
              <a:defRPr sz="1400"/>
            </a:lvl2pPr>
            <a:lvl3pPr marL="504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―"/>
              <a:defRPr lang="ru-RU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2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+mj-lt"/>
              <a:buAutoNum type="arabicPeriod"/>
              <a:defRPr sz="1400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2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marL="432000" lvl="2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5">
            <a:extLst>
              <a:ext uri="{FF2B5EF4-FFF2-40B4-BE49-F238E27FC236}">
                <a16:creationId xmlns:a16="http://schemas.microsoft.com/office/drawing/2014/main" id="{2454FFBC-4BAB-4655-B4D9-D59FEF37F0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71169" y="2945077"/>
            <a:ext cx="3648075" cy="22278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LS Hauss" panose="00000500000000000000" pitchFamily="50" charset="0"/>
              <a:buChar char="+"/>
              <a:defRPr sz="1400"/>
            </a:lvl2pPr>
            <a:lvl3pPr marL="504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―"/>
              <a:defRPr lang="ru-RU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2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+mj-lt"/>
              <a:buAutoNum type="arabicPeriod"/>
              <a:defRPr sz="1400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2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marL="432000" lvl="2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4" name="Текст 5">
            <a:extLst>
              <a:ext uri="{FF2B5EF4-FFF2-40B4-BE49-F238E27FC236}">
                <a16:creationId xmlns:a16="http://schemas.microsoft.com/office/drawing/2014/main" id="{7DB19CCD-A848-4A11-9506-32D32ACD453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10538" y="2945077"/>
            <a:ext cx="3648075" cy="22278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LS Hauss" panose="00000500000000000000" pitchFamily="50" charset="0"/>
              <a:buChar char="+"/>
              <a:defRPr sz="1400"/>
            </a:lvl2pPr>
            <a:lvl3pPr marL="504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―"/>
              <a:defRPr lang="ru-RU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2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+mj-lt"/>
              <a:buAutoNum type="arabicPeriod"/>
              <a:defRPr sz="1400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2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marL="432000" lvl="2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42383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1">
            <a:extLst>
              <a:ext uri="{FF2B5EF4-FFF2-40B4-BE49-F238E27FC236}">
                <a16:creationId xmlns:a16="http://schemas.microsoft.com/office/drawing/2014/main" id="{CA63CDCD-30A2-4DA6-B570-31B3BF14C402}"/>
              </a:ext>
            </a:extLst>
          </p:cNvPr>
          <p:cNvSpPr txBox="1">
            <a:spLocks/>
          </p:cNvSpPr>
          <p:nvPr userDrawn="1"/>
        </p:nvSpPr>
        <p:spPr>
          <a:xfrm>
            <a:off x="432619" y="5806118"/>
            <a:ext cx="9266646" cy="123111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E5600520-68F8-4194-B838-9ECC75B7EE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2619" y="6538626"/>
            <a:ext cx="11325994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914400" rtl="0" eaLnBrk="1" latinLnBrk="0" hangingPunct="1">
              <a:defRPr lang="ru-RU" sz="1000" b="0" i="0" kern="1200" dirty="0">
                <a:solidFill>
                  <a:schemeClr val="tx1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Полилиния: фигура 3">
            <a:extLst>
              <a:ext uri="{FF2B5EF4-FFF2-40B4-BE49-F238E27FC236}">
                <a16:creationId xmlns:a16="http://schemas.microsoft.com/office/drawing/2014/main" id="{8C86FA77-9B8F-42CE-8266-5DB7ABDF9F40}"/>
              </a:ext>
            </a:extLst>
          </p:cNvPr>
          <p:cNvSpPr/>
          <p:nvPr userDrawn="1"/>
        </p:nvSpPr>
        <p:spPr>
          <a:xfrm>
            <a:off x="11196443" y="443503"/>
            <a:ext cx="562938" cy="401047"/>
          </a:xfrm>
          <a:custGeom>
            <a:avLst/>
            <a:gdLst>
              <a:gd name="connsiteX0" fmla="*/ 241705 w 564708"/>
              <a:gd name="connsiteY0" fmla="*/ 160605 h 402308"/>
              <a:gd name="connsiteX1" fmla="*/ 401911 w 564708"/>
              <a:gd name="connsiteY1" fmla="*/ 160605 h 402308"/>
              <a:gd name="connsiteX2" fmla="*/ 401911 w 564708"/>
              <a:gd name="connsiteY2" fmla="*/ 242103 h 402308"/>
              <a:gd name="connsiteX3" fmla="*/ 241705 w 564708"/>
              <a:gd name="connsiteY3" fmla="*/ 242103 h 402308"/>
              <a:gd name="connsiteX4" fmla="*/ 241705 w 564708"/>
              <a:gd name="connsiteY4" fmla="*/ 402309 h 402308"/>
              <a:gd name="connsiteX5" fmla="*/ 160207 w 564708"/>
              <a:gd name="connsiteY5" fmla="*/ 402309 h 402308"/>
              <a:gd name="connsiteX6" fmla="*/ 160207 w 564708"/>
              <a:gd name="connsiteY6" fmla="*/ 242103 h 402308"/>
              <a:gd name="connsiteX7" fmla="*/ 0 w 564708"/>
              <a:gd name="connsiteY7" fmla="*/ 242103 h 402308"/>
              <a:gd name="connsiteX8" fmla="*/ 0 w 564708"/>
              <a:gd name="connsiteY8" fmla="*/ 160605 h 402308"/>
              <a:gd name="connsiteX9" fmla="*/ 160207 w 564708"/>
              <a:gd name="connsiteY9" fmla="*/ 160605 h 402308"/>
              <a:gd name="connsiteX10" fmla="*/ 160207 w 564708"/>
              <a:gd name="connsiteY10" fmla="*/ 399 h 402308"/>
              <a:gd name="connsiteX11" fmla="*/ 241705 w 564708"/>
              <a:gd name="connsiteY11" fmla="*/ 399 h 402308"/>
              <a:gd name="connsiteX12" fmla="*/ 241705 w 564708"/>
              <a:gd name="connsiteY12" fmla="*/ 160605 h 402308"/>
              <a:gd name="connsiteX13" fmla="*/ 241705 w 564708"/>
              <a:gd name="connsiteY13" fmla="*/ 160605 h 402308"/>
              <a:gd name="connsiteX14" fmla="*/ 483210 w 564708"/>
              <a:gd name="connsiteY14" fmla="*/ 0 h 402308"/>
              <a:gd name="connsiteX15" fmla="*/ 483210 w 564708"/>
              <a:gd name="connsiteY15" fmla="*/ 402309 h 402308"/>
              <a:gd name="connsiteX16" fmla="*/ 564709 w 564708"/>
              <a:gd name="connsiteY16" fmla="*/ 402309 h 402308"/>
              <a:gd name="connsiteX17" fmla="*/ 564709 w 564708"/>
              <a:gd name="connsiteY17" fmla="*/ 0 h 402308"/>
              <a:gd name="connsiteX18" fmla="*/ 483210 w 564708"/>
              <a:gd name="connsiteY18" fmla="*/ 0 h 40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4708" h="402308">
                <a:moveTo>
                  <a:pt x="241705" y="160605"/>
                </a:moveTo>
                <a:lnTo>
                  <a:pt x="401911" y="160605"/>
                </a:lnTo>
                <a:lnTo>
                  <a:pt x="401911" y="242103"/>
                </a:lnTo>
                <a:lnTo>
                  <a:pt x="241705" y="242103"/>
                </a:lnTo>
                <a:lnTo>
                  <a:pt x="241705" y="402309"/>
                </a:lnTo>
                <a:lnTo>
                  <a:pt x="160207" y="402309"/>
                </a:lnTo>
                <a:lnTo>
                  <a:pt x="160207" y="242103"/>
                </a:lnTo>
                <a:lnTo>
                  <a:pt x="0" y="242103"/>
                </a:lnTo>
                <a:lnTo>
                  <a:pt x="0" y="160605"/>
                </a:lnTo>
                <a:lnTo>
                  <a:pt x="160207" y="160605"/>
                </a:lnTo>
                <a:lnTo>
                  <a:pt x="160207" y="399"/>
                </a:lnTo>
                <a:lnTo>
                  <a:pt x="241705" y="399"/>
                </a:lnTo>
                <a:lnTo>
                  <a:pt x="241705" y="160605"/>
                </a:lnTo>
                <a:lnTo>
                  <a:pt x="241705" y="160605"/>
                </a:lnTo>
                <a:close/>
                <a:moveTo>
                  <a:pt x="483210" y="0"/>
                </a:moveTo>
                <a:lnTo>
                  <a:pt x="483210" y="402309"/>
                </a:lnTo>
                <a:lnTo>
                  <a:pt x="564709" y="402309"/>
                </a:lnTo>
                <a:lnTo>
                  <a:pt x="564709" y="0"/>
                </a:lnTo>
                <a:lnTo>
                  <a:pt x="483210" y="0"/>
                </a:lnTo>
                <a:close/>
              </a:path>
            </a:pathLst>
          </a:custGeom>
          <a:solidFill>
            <a:schemeClr val="bg2"/>
          </a:solidFill>
          <a:ln w="1986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706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6" r:id="rId3"/>
    <p:sldLayoutId id="2147483663" r:id="rId4"/>
    <p:sldLayoutId id="2147483689" r:id="rId5"/>
    <p:sldLayoutId id="2147483688" r:id="rId6"/>
    <p:sldLayoutId id="2147483678" r:id="rId7"/>
    <p:sldLayoutId id="2147483679" r:id="rId8"/>
    <p:sldLayoutId id="2147483682" r:id="rId9"/>
    <p:sldLayoutId id="2147483681" r:id="rId10"/>
    <p:sldLayoutId id="2147483680" r:id="rId11"/>
    <p:sldLayoutId id="2147483683" r:id="rId12"/>
    <p:sldLayoutId id="2147483684" r:id="rId13"/>
    <p:sldLayoutId id="2147483692" r:id="rId14"/>
    <p:sldLayoutId id="2147483686" r:id="rId15"/>
    <p:sldLayoutId id="2147483693" r:id="rId16"/>
    <p:sldLayoutId id="2147483694" r:id="rId17"/>
    <p:sldLayoutId id="2147483695" r:id="rId1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272">
          <p15:clr>
            <a:srgbClr val="BAE3F7"/>
          </p15:clr>
        </p15:guide>
        <p15:guide id="4" pos="393">
          <p15:clr>
            <a:srgbClr val="BAE3F7"/>
          </p15:clr>
        </p15:guide>
        <p15:guide id="5" pos="514">
          <p15:clr>
            <a:srgbClr val="BAE3F7"/>
          </p15:clr>
        </p15:guide>
        <p15:guide id="6" pos="634">
          <p15:clr>
            <a:srgbClr val="BAE3F7"/>
          </p15:clr>
        </p15:guide>
        <p15:guide id="7" pos="755">
          <p15:clr>
            <a:srgbClr val="BAE3F7"/>
          </p15:clr>
        </p15:guide>
        <p15:guide id="8" pos="876">
          <p15:clr>
            <a:srgbClr val="BAE3F7"/>
          </p15:clr>
        </p15:guide>
        <p15:guide id="9" pos="997">
          <p15:clr>
            <a:srgbClr val="BAE3F7"/>
          </p15:clr>
        </p15:guide>
        <p15:guide id="10" pos="1118">
          <p15:clr>
            <a:srgbClr val="BAE3F7"/>
          </p15:clr>
        </p15:guide>
        <p15:guide id="11" pos="1239">
          <p15:clr>
            <a:srgbClr val="BAE3F7"/>
          </p15:clr>
        </p15:guide>
        <p15:guide id="12" pos="1360">
          <p15:clr>
            <a:srgbClr val="BAE3F7"/>
          </p15:clr>
        </p15:guide>
        <p15:guide id="13" pos="1481">
          <p15:clr>
            <a:srgbClr val="BAE3F7"/>
          </p15:clr>
        </p15:guide>
        <p15:guide id="14" pos="1602">
          <p15:clr>
            <a:srgbClr val="BAE3F7"/>
          </p15:clr>
        </p15:guide>
        <p15:guide id="15" pos="1723">
          <p15:clr>
            <a:srgbClr val="BAE3F7"/>
          </p15:clr>
        </p15:guide>
        <p15:guide id="16" pos="1844">
          <p15:clr>
            <a:srgbClr val="BAE3F7"/>
          </p15:clr>
        </p15:guide>
        <p15:guide id="17" pos="1958">
          <p15:clr>
            <a:srgbClr val="547EBF"/>
          </p15:clr>
        </p15:guide>
        <p15:guide id="18" pos="2094">
          <p15:clr>
            <a:srgbClr val="547EBF"/>
          </p15:clr>
        </p15:guide>
        <p15:guide id="19" pos="2207">
          <p15:clr>
            <a:srgbClr val="BAE3F7"/>
          </p15:clr>
        </p15:guide>
        <p15:guide id="20" pos="2328">
          <p15:clr>
            <a:srgbClr val="BAE3F7"/>
          </p15:clr>
        </p15:guide>
        <p15:guide id="21" pos="2449">
          <p15:clr>
            <a:srgbClr val="BAE3F7"/>
          </p15:clr>
        </p15:guide>
        <p15:guide id="22" pos="2570">
          <p15:clr>
            <a:srgbClr val="5ACBF0"/>
          </p15:clr>
        </p15:guide>
        <p15:guide id="23" pos="2691">
          <p15:clr>
            <a:srgbClr val="5ACBF0"/>
          </p15:clr>
        </p15:guide>
        <p15:guide id="24" pos="2811">
          <p15:clr>
            <a:srgbClr val="BAE3F7"/>
          </p15:clr>
        </p15:guide>
        <p15:guide id="25" pos="2932">
          <p15:clr>
            <a:srgbClr val="BAE3F7"/>
          </p15:clr>
        </p15:guide>
        <p15:guide id="26" pos="3053">
          <p15:clr>
            <a:srgbClr val="BAE3F7"/>
          </p15:clr>
        </p15:guide>
        <p15:guide id="27" pos="3174">
          <p15:clr>
            <a:srgbClr val="BAE3F7"/>
          </p15:clr>
        </p15:guide>
        <p15:guide id="28" pos="3295">
          <p15:clr>
            <a:srgbClr val="BAE3F7"/>
          </p15:clr>
        </p15:guide>
        <p15:guide id="29" pos="3416">
          <p15:clr>
            <a:srgbClr val="BAE3F7"/>
          </p15:clr>
        </p15:guide>
        <p15:guide id="30" pos="3537">
          <p15:clr>
            <a:srgbClr val="BAE3F7"/>
          </p15:clr>
        </p15:guide>
        <p15:guide id="31" pos="3658">
          <p15:clr>
            <a:srgbClr val="BAE3F7"/>
          </p15:clr>
        </p15:guide>
        <p15:guide id="32" pos="3779">
          <p15:clr>
            <a:srgbClr val="BAE3F7"/>
          </p15:clr>
        </p15:guide>
        <p15:guide id="33" pos="3900">
          <p15:clr>
            <a:srgbClr val="BAE3F7"/>
          </p15:clr>
        </p15:guide>
        <p15:guide id="34" pos="4021">
          <p15:clr>
            <a:srgbClr val="BAE3F7"/>
          </p15:clr>
        </p15:guide>
        <p15:guide id="35" pos="4142">
          <p15:clr>
            <a:srgbClr val="BAE3F7"/>
          </p15:clr>
        </p15:guide>
        <p15:guide id="36" pos="4263">
          <p15:clr>
            <a:srgbClr val="BAE3F7"/>
          </p15:clr>
        </p15:guide>
        <p15:guide id="37" pos="4384">
          <p15:clr>
            <a:srgbClr val="BAE3F7"/>
          </p15:clr>
        </p15:guide>
        <p15:guide id="38" pos="4505">
          <p15:clr>
            <a:srgbClr val="BAE3F7"/>
          </p15:clr>
        </p15:guide>
        <p15:guide id="39" pos="4626">
          <p15:clr>
            <a:srgbClr val="BAE3F7"/>
          </p15:clr>
        </p15:guide>
        <p15:guide id="40" pos="4747">
          <p15:clr>
            <a:srgbClr val="BAE3F7"/>
          </p15:clr>
        </p15:guide>
        <p15:guide id="41" pos="4868">
          <p15:clr>
            <a:srgbClr val="BAE3F7"/>
          </p15:clr>
        </p15:guide>
        <p15:guide id="42" pos="4988">
          <p15:clr>
            <a:srgbClr val="5ACBF0"/>
          </p15:clr>
        </p15:guide>
        <p15:guide id="43" pos="5109">
          <p15:clr>
            <a:srgbClr val="5ACBF0"/>
          </p15:clr>
        </p15:guide>
        <p15:guide id="44" pos="5230">
          <p15:clr>
            <a:srgbClr val="BAE3F7"/>
          </p15:clr>
        </p15:guide>
        <p15:guide id="45" pos="5351">
          <p15:clr>
            <a:srgbClr val="BAE3F7"/>
          </p15:clr>
        </p15:guide>
        <p15:guide id="46" pos="5472">
          <p15:clr>
            <a:srgbClr val="BAE3F7"/>
          </p15:clr>
        </p15:guide>
        <p15:guide id="47" pos="5593">
          <p15:clr>
            <a:srgbClr val="547EBF"/>
          </p15:clr>
        </p15:guide>
        <p15:guide id="48" pos="5714">
          <p15:clr>
            <a:srgbClr val="547EBF"/>
          </p15:clr>
        </p15:guide>
        <p15:guide id="49" pos="5835">
          <p15:clr>
            <a:srgbClr val="BAE3F7"/>
          </p15:clr>
        </p15:guide>
        <p15:guide id="50" pos="5956">
          <p15:clr>
            <a:srgbClr val="BAE3F7"/>
          </p15:clr>
        </p15:guide>
        <p15:guide id="51" pos="6077">
          <p15:clr>
            <a:srgbClr val="BAE3F7"/>
          </p15:clr>
        </p15:guide>
        <p15:guide id="52" pos="6198">
          <p15:clr>
            <a:srgbClr val="BAE3F7"/>
          </p15:clr>
        </p15:guide>
        <p15:guide id="53" pos="6335" userDrawn="1">
          <p15:clr>
            <a:srgbClr val="BAE3F7"/>
          </p15:clr>
        </p15:guide>
        <p15:guide id="54" pos="6440">
          <p15:clr>
            <a:srgbClr val="BAE3F7"/>
          </p15:clr>
        </p15:guide>
        <p15:guide id="55" pos="6561">
          <p15:clr>
            <a:srgbClr val="BAE3F7"/>
          </p15:clr>
        </p15:guide>
        <p15:guide id="56" pos="6682">
          <p15:clr>
            <a:srgbClr val="BAE3F7"/>
          </p15:clr>
        </p15:guide>
        <p15:guide id="57" pos="6803">
          <p15:clr>
            <a:srgbClr val="BAE3F7"/>
          </p15:clr>
        </p15:guide>
        <p15:guide id="58" pos="6924">
          <p15:clr>
            <a:srgbClr val="BAE3F7"/>
          </p15:clr>
        </p15:guide>
        <p15:guide id="59" pos="7045">
          <p15:clr>
            <a:srgbClr val="BAE3F7"/>
          </p15:clr>
        </p15:guide>
        <p15:guide id="60" pos="7165">
          <p15:clr>
            <a:srgbClr val="BAE3F7"/>
          </p15:clr>
        </p15:guide>
        <p15:guide id="61" pos="7286">
          <p15:clr>
            <a:srgbClr val="BAE3F7"/>
          </p15:clr>
        </p15:guide>
        <p15:guide id="62" pos="7407">
          <p15:clr>
            <a:srgbClr val="BAE3F7"/>
          </p15:clr>
        </p15:guide>
        <p15:guide id="65" orient="horz" pos="272">
          <p15:clr>
            <a:srgbClr val="BAE3F7"/>
          </p15:clr>
        </p15:guide>
        <p15:guide id="66" orient="horz" pos="393">
          <p15:clr>
            <a:srgbClr val="BAE3F7"/>
          </p15:clr>
        </p15:guide>
        <p15:guide id="67" orient="horz" pos="504">
          <p15:clr>
            <a:srgbClr val="BAE3F7"/>
          </p15:clr>
        </p15:guide>
        <p15:guide id="68" orient="horz" pos="637">
          <p15:clr>
            <a:srgbClr val="BAE3F7"/>
          </p15:clr>
        </p15:guide>
        <p15:guide id="69" orient="horz" pos="754">
          <p15:clr>
            <a:srgbClr val="BAE3F7"/>
          </p15:clr>
        </p15:guide>
        <p15:guide id="70" orient="horz" pos="867">
          <p15:clr>
            <a:srgbClr val="BAE3F7"/>
          </p15:clr>
        </p15:guide>
        <p15:guide id="71" orient="horz" pos="1002">
          <p15:clr>
            <a:srgbClr val="BAE3F7"/>
          </p15:clr>
        </p15:guide>
        <p15:guide id="72" orient="horz" pos="1124">
          <p15:clr>
            <a:srgbClr val="BAE3F7"/>
          </p15:clr>
        </p15:guide>
        <p15:guide id="73" orient="horz" pos="1246">
          <p15:clr>
            <a:srgbClr val="BAE3F7"/>
          </p15:clr>
        </p15:guide>
        <p15:guide id="74" orient="horz" pos="1368">
          <p15:clr>
            <a:srgbClr val="BAE3F7"/>
          </p15:clr>
        </p15:guide>
        <p15:guide id="75" orient="horz" pos="1490">
          <p15:clr>
            <a:srgbClr val="BAE3F7"/>
          </p15:clr>
        </p15:guide>
        <p15:guide id="76" orient="horz" pos="1611">
          <p15:clr>
            <a:srgbClr val="BAE3F7"/>
          </p15:clr>
        </p15:guide>
        <p15:guide id="77" orient="horz" pos="1733">
          <p15:clr>
            <a:srgbClr val="BAE3F7"/>
          </p15:clr>
        </p15:guide>
        <p15:guide id="78" orient="horz" pos="1855">
          <p15:clr>
            <a:srgbClr val="BAE3F7"/>
          </p15:clr>
        </p15:guide>
        <p15:guide id="79" orient="horz" pos="1977">
          <p15:clr>
            <a:srgbClr val="BAE3F7"/>
          </p15:clr>
        </p15:guide>
        <p15:guide id="80" orient="horz" pos="2099">
          <p15:clr>
            <a:srgbClr val="BAE3F7"/>
          </p15:clr>
        </p15:guide>
        <p15:guide id="81" orient="horz" pos="2228">
          <p15:clr>
            <a:srgbClr val="BAE3F7"/>
          </p15:clr>
        </p15:guide>
        <p15:guide id="82" orient="horz" pos="2342">
          <p15:clr>
            <a:srgbClr val="BAE3F7"/>
          </p15:clr>
        </p15:guide>
        <p15:guide id="83" orient="horz" pos="2464">
          <p15:clr>
            <a:srgbClr val="BAE3F7"/>
          </p15:clr>
        </p15:guide>
        <p15:guide id="84" orient="horz" pos="2586">
          <p15:clr>
            <a:srgbClr val="BAE3F7"/>
          </p15:clr>
        </p15:guide>
        <p15:guide id="85" orient="horz" pos="2708">
          <p15:clr>
            <a:srgbClr val="BAE3F7"/>
          </p15:clr>
        </p15:guide>
        <p15:guide id="86" orient="horz" pos="2829">
          <p15:clr>
            <a:srgbClr val="BAE3F7"/>
          </p15:clr>
        </p15:guide>
        <p15:guide id="87" orient="horz" pos="2951">
          <p15:clr>
            <a:srgbClr val="BAE3F7"/>
          </p15:clr>
        </p15:guide>
        <p15:guide id="88" orient="horz" pos="3067" userDrawn="1">
          <p15:clr>
            <a:srgbClr val="BAE3F7"/>
          </p15:clr>
        </p15:guide>
        <p15:guide id="89" orient="horz" pos="3195">
          <p15:clr>
            <a:srgbClr val="BAE3F7"/>
          </p15:clr>
        </p15:guide>
        <p15:guide id="90" orient="horz" pos="3317">
          <p15:clr>
            <a:srgbClr val="BAE3F7"/>
          </p15:clr>
        </p15:guide>
        <p15:guide id="91" orient="horz" pos="3438">
          <p15:clr>
            <a:srgbClr val="BAE3F7"/>
          </p15:clr>
        </p15:guide>
        <p15:guide id="92" orient="horz" pos="3560">
          <p15:clr>
            <a:srgbClr val="BAE3F7"/>
          </p15:clr>
        </p15:guide>
        <p15:guide id="93" orient="horz" pos="3682">
          <p15:clr>
            <a:srgbClr val="BAE3F7"/>
          </p15:clr>
        </p15:guide>
        <p15:guide id="94" orient="horz" pos="3804">
          <p15:clr>
            <a:srgbClr val="BAE3F7"/>
          </p15:clr>
        </p15:guide>
        <p15:guide id="95" orient="horz" pos="3926">
          <p15:clr>
            <a:srgbClr val="BAE3F7"/>
          </p15:clr>
        </p15:guide>
        <p15:guide id="96" pos="3719">
          <p15:clr>
            <a:srgbClr val="547EBF"/>
          </p15:clr>
        </p15:guide>
        <p15:guide id="97" pos="3962">
          <p15:clr>
            <a:srgbClr val="547EBF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svg"/><Relationship Id="rId18" Type="http://schemas.openxmlformats.org/officeDocument/2006/relationships/image" Target="../media/image22.png"/><Relationship Id="rId3" Type="http://schemas.openxmlformats.org/officeDocument/2006/relationships/image" Target="../media/image9.png"/><Relationship Id="rId21" Type="http://schemas.openxmlformats.org/officeDocument/2006/relationships/image" Target="../media/image25.svg"/><Relationship Id="rId7" Type="http://schemas.openxmlformats.org/officeDocument/2006/relationships/image" Target="../media/image11.svg"/><Relationship Id="rId12" Type="http://schemas.openxmlformats.org/officeDocument/2006/relationships/image" Target="../media/image16.png"/><Relationship Id="rId17" Type="http://schemas.openxmlformats.org/officeDocument/2006/relationships/image" Target="../media/image21.svg"/><Relationship Id="rId2" Type="http://schemas.openxmlformats.org/officeDocument/2006/relationships/image" Target="../media/image8.png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3.svg"/><Relationship Id="rId15" Type="http://schemas.openxmlformats.org/officeDocument/2006/relationships/image" Target="../media/image19.svg"/><Relationship Id="rId10" Type="http://schemas.openxmlformats.org/officeDocument/2006/relationships/image" Target="../media/image14.png"/><Relationship Id="rId19" Type="http://schemas.openxmlformats.org/officeDocument/2006/relationships/image" Target="../media/image23.svg"/><Relationship Id="rId4" Type="http://schemas.openxmlformats.org/officeDocument/2006/relationships/image" Target="../media/image2.png"/><Relationship Id="rId9" Type="http://schemas.openxmlformats.org/officeDocument/2006/relationships/image" Target="../media/image13.svg"/><Relationship Id="rId1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svg"/><Relationship Id="rId18" Type="http://schemas.openxmlformats.org/officeDocument/2006/relationships/image" Target="../media/image43.png"/><Relationship Id="rId3" Type="http://schemas.openxmlformats.org/officeDocument/2006/relationships/image" Target="../media/image28.svg"/><Relationship Id="rId7" Type="http://schemas.openxmlformats.org/officeDocument/2006/relationships/image" Target="../media/image32.svg"/><Relationship Id="rId12" Type="http://schemas.openxmlformats.org/officeDocument/2006/relationships/image" Target="../media/image37.png"/><Relationship Id="rId17" Type="http://schemas.openxmlformats.org/officeDocument/2006/relationships/image" Target="../media/image42.svg"/><Relationship Id="rId2" Type="http://schemas.openxmlformats.org/officeDocument/2006/relationships/image" Target="../media/image27.png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svg"/><Relationship Id="rId5" Type="http://schemas.openxmlformats.org/officeDocument/2006/relationships/image" Target="../media/image30.svg"/><Relationship Id="rId15" Type="http://schemas.openxmlformats.org/officeDocument/2006/relationships/image" Target="../media/image40.svg"/><Relationship Id="rId10" Type="http://schemas.openxmlformats.org/officeDocument/2006/relationships/image" Target="../media/image35.png"/><Relationship Id="rId19" Type="http://schemas.openxmlformats.org/officeDocument/2006/relationships/image" Target="../media/image44.svg"/><Relationship Id="rId4" Type="http://schemas.openxmlformats.org/officeDocument/2006/relationships/image" Target="../media/image29.png"/><Relationship Id="rId9" Type="http://schemas.openxmlformats.org/officeDocument/2006/relationships/image" Target="../media/image34.svg"/><Relationship Id="rId1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svg"/><Relationship Id="rId7" Type="http://schemas.openxmlformats.org/officeDocument/2006/relationships/image" Target="../media/image51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13" Type="http://schemas.openxmlformats.org/officeDocument/2006/relationships/image" Target="../media/image68.png"/><Relationship Id="rId18" Type="http://schemas.openxmlformats.org/officeDocument/2006/relationships/image" Target="../media/image73.sv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12" Type="http://schemas.openxmlformats.org/officeDocument/2006/relationships/image" Target="../media/image67.svg"/><Relationship Id="rId17" Type="http://schemas.openxmlformats.org/officeDocument/2006/relationships/image" Target="../media/image72.png"/><Relationship Id="rId2" Type="http://schemas.openxmlformats.org/officeDocument/2006/relationships/image" Target="../media/image57.png"/><Relationship Id="rId16" Type="http://schemas.openxmlformats.org/officeDocument/2006/relationships/image" Target="../media/image7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sv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5" Type="http://schemas.openxmlformats.org/officeDocument/2006/relationships/image" Target="../media/image70.png"/><Relationship Id="rId10" Type="http://schemas.openxmlformats.org/officeDocument/2006/relationships/image" Target="../media/image65.svg"/><Relationship Id="rId4" Type="http://schemas.openxmlformats.org/officeDocument/2006/relationships/image" Target="../media/image59.svg"/><Relationship Id="rId9" Type="http://schemas.openxmlformats.org/officeDocument/2006/relationships/image" Target="../media/image64.png"/><Relationship Id="rId14" Type="http://schemas.openxmlformats.org/officeDocument/2006/relationships/image" Target="../media/image6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>
            <a:extLst>
              <a:ext uri="{FF2B5EF4-FFF2-40B4-BE49-F238E27FC236}">
                <a16:creationId xmlns:a16="http://schemas.microsoft.com/office/drawing/2014/main" id="{741FB29E-D8B9-4E7D-9C9B-28DB3DD4B5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619" y="6153178"/>
            <a:ext cx="7752593" cy="344710"/>
          </a:xfrm>
        </p:spPr>
        <p:txBody>
          <a:bodyPr/>
          <a:lstStyle/>
          <a:p>
            <a:r>
              <a:rPr lang="ru-RU" dirty="0"/>
              <a:t>Бриф агентств участников</a:t>
            </a: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4C16700B-D0CF-45A1-92D8-6134224F7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20" y="3764662"/>
            <a:ext cx="10311579" cy="2234458"/>
          </a:xfrm>
        </p:spPr>
        <p:txBody>
          <a:bodyPr/>
          <a:lstStyle/>
          <a:p>
            <a:br>
              <a:rPr lang="ru-RU" dirty="0"/>
            </a:br>
            <a:r>
              <a:rPr lang="ru-RU" dirty="0"/>
              <a:t>Участие </a:t>
            </a:r>
            <a:br>
              <a:rPr lang="ru-RU" dirty="0"/>
            </a:br>
            <a:r>
              <a:rPr lang="ru-RU" dirty="0"/>
              <a:t>в выставках ЦИПР и </a:t>
            </a:r>
            <a:r>
              <a:rPr lang="ru-RU" dirty="0" err="1"/>
              <a:t>Иннопром</a:t>
            </a:r>
            <a:endParaRPr lang="ru-RU" dirty="0"/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7626AABB-A673-4E3A-A79C-B4E4C06975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13951" y="6220889"/>
            <a:ext cx="1166987" cy="276999"/>
          </a:xfrm>
        </p:spPr>
        <p:txBody>
          <a:bodyPr/>
          <a:lstStyle/>
          <a:p>
            <a:r>
              <a:rPr lang="ru-RU" dirty="0"/>
              <a:t>11.03.2024</a:t>
            </a:r>
          </a:p>
        </p:txBody>
      </p:sp>
    </p:spTree>
    <p:extLst>
      <p:ext uri="{BB962C8B-B14F-4D97-AF65-F5344CB8AC3E}">
        <p14:creationId xmlns:p14="http://schemas.microsoft.com/office/powerpoint/2010/main" val="495533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D87634-540A-4665-855C-45C62D23D6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19" y="423292"/>
            <a:ext cx="9606530" cy="378565"/>
          </a:xfrm>
        </p:spPr>
        <p:txBody>
          <a:bodyPr/>
          <a:lstStyle/>
          <a:p>
            <a:r>
              <a:rPr lang="ru-RU" dirty="0"/>
              <a:t>Продукты и решения Холдинга Т1</a:t>
            </a:r>
            <a:endParaRPr lang="en-US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7FA2570-85FD-81CF-A500-48E5088B6293}"/>
              </a:ext>
            </a:extLst>
          </p:cNvPr>
          <p:cNvSpPr/>
          <p:nvPr/>
        </p:nvSpPr>
        <p:spPr>
          <a:xfrm>
            <a:off x="3684104" y="3527738"/>
            <a:ext cx="8074052" cy="123110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marL="269875" indent="-269875" algn="just" defTabSz="457200" fontAlgn="base">
              <a:spcAft>
                <a:spcPts val="1200"/>
              </a:spcAft>
              <a:buClr>
                <a:srgbClr val="00AAE6"/>
              </a:buClr>
              <a:buSzPct val="100000"/>
              <a:buFont typeface="Системный шрифт, обычный"/>
              <a:buChar char="+"/>
              <a:defRPr/>
            </a:pPr>
            <a:r>
              <a:rPr lang="ru-RU" altLang="ru-RU" sz="1200" b="1" dirty="0">
                <a:solidFill>
                  <a:srgbClr val="353535"/>
                </a:solidFill>
              </a:rPr>
              <a:t>Т1 </a:t>
            </a:r>
            <a:r>
              <a:rPr lang="ru-RU" altLang="ru-RU" sz="1200" dirty="0">
                <a:solidFill>
                  <a:srgbClr val="353535"/>
                </a:solidFill>
              </a:rPr>
              <a:t>Цифровая академия</a:t>
            </a:r>
            <a:r>
              <a:rPr lang="en-US" altLang="ru-RU" sz="1200" dirty="0">
                <a:solidFill>
                  <a:srgbClr val="353535"/>
                </a:solidFill>
              </a:rPr>
              <a:t>: </a:t>
            </a:r>
            <a:r>
              <a:rPr lang="ru-RU" altLang="ru-RU" sz="1200" dirty="0">
                <a:solidFill>
                  <a:srgbClr val="353535"/>
                </a:solidFill>
              </a:rPr>
              <a:t>Повышение ИТ квалификации и цифровых компетенций сотрудников</a:t>
            </a:r>
            <a:r>
              <a:rPr lang="en-US" altLang="ru-RU" sz="1200" dirty="0">
                <a:solidFill>
                  <a:srgbClr val="353535"/>
                </a:solidFill>
              </a:rPr>
              <a:t>,</a:t>
            </a:r>
            <a:r>
              <a:rPr lang="ru-RU" altLang="ru-RU" sz="1200" dirty="0">
                <a:solidFill>
                  <a:srgbClr val="353535"/>
                </a:solidFill>
              </a:rPr>
              <a:t> </a:t>
            </a:r>
            <a:r>
              <a:rPr lang="en-US" altLang="ru-RU" sz="1200" dirty="0" err="1">
                <a:solidFill>
                  <a:srgbClr val="353535"/>
                </a:solidFill>
              </a:rPr>
              <a:t>Adtech</a:t>
            </a:r>
            <a:r>
              <a:rPr lang="en-US" altLang="ru-RU" sz="1200" dirty="0">
                <a:solidFill>
                  <a:srgbClr val="353535"/>
                </a:solidFill>
              </a:rPr>
              <a:t> </a:t>
            </a:r>
            <a:r>
              <a:rPr lang="ru-RU" altLang="ru-RU" sz="1200" dirty="0">
                <a:solidFill>
                  <a:srgbClr val="353535"/>
                </a:solidFill>
              </a:rPr>
              <a:t>/</a:t>
            </a:r>
            <a:r>
              <a:rPr lang="en-US" altLang="ru-RU" sz="1200" dirty="0">
                <a:solidFill>
                  <a:srgbClr val="353535"/>
                </a:solidFill>
              </a:rPr>
              <a:t> </a:t>
            </a:r>
            <a:r>
              <a:rPr lang="en-US" altLang="ru-RU" sz="1200" dirty="0" err="1">
                <a:solidFill>
                  <a:srgbClr val="353535"/>
                </a:solidFill>
              </a:rPr>
              <a:t>Hrtech</a:t>
            </a:r>
            <a:r>
              <a:rPr lang="en-US" altLang="ru-RU" sz="1200" dirty="0">
                <a:solidFill>
                  <a:srgbClr val="353535"/>
                </a:solidFill>
              </a:rPr>
              <a:t> </a:t>
            </a:r>
            <a:r>
              <a:rPr lang="ru-RU" altLang="ru-RU" sz="1200" dirty="0">
                <a:solidFill>
                  <a:srgbClr val="353535"/>
                </a:solidFill>
              </a:rPr>
              <a:t> платформы</a:t>
            </a:r>
            <a:endParaRPr lang="ru-RU" altLang="ru-RU" sz="1200" b="1" dirty="0">
              <a:solidFill>
                <a:srgbClr val="353535"/>
              </a:solidFill>
            </a:endParaRPr>
          </a:p>
          <a:p>
            <a:pPr marL="269875" indent="-269875" algn="just" defTabSz="457200" fontAlgn="base">
              <a:lnSpc>
                <a:spcPct val="100000"/>
              </a:lnSpc>
              <a:spcAft>
                <a:spcPts val="1200"/>
              </a:spcAft>
              <a:buClr>
                <a:srgbClr val="00AAE6"/>
              </a:buClr>
              <a:buSzPct val="100000"/>
              <a:buFont typeface="Системный шрифт, обычный"/>
              <a:buChar char="+"/>
              <a:tabLst/>
              <a:defRPr/>
            </a:pPr>
            <a:r>
              <a:rPr lang="ru-RU" altLang="ru-RU" sz="1200" b="1" dirty="0">
                <a:solidFill>
                  <a:srgbClr val="353535"/>
                </a:solidFill>
              </a:rPr>
              <a:t>Интеграция</a:t>
            </a:r>
            <a:r>
              <a:rPr lang="ru-RU" altLang="ru-RU" sz="1200" dirty="0">
                <a:solidFill>
                  <a:srgbClr val="353535"/>
                </a:solidFill>
              </a:rPr>
              <a:t>: Инженерный анализ Т1 (</a:t>
            </a:r>
            <a:r>
              <a:rPr lang="en" altLang="ru-RU" sz="1200" dirty="0" err="1">
                <a:solidFill>
                  <a:srgbClr val="353535"/>
                </a:solidFill>
              </a:rPr>
              <a:t>Simultec</a:t>
            </a:r>
            <a:r>
              <a:rPr lang="en" altLang="ru-RU" sz="1200" dirty="0">
                <a:solidFill>
                  <a:srgbClr val="353535"/>
                </a:solidFill>
              </a:rPr>
              <a:t>)</a:t>
            </a:r>
            <a:r>
              <a:rPr lang="ru-RU" altLang="ru-RU" sz="1200" dirty="0">
                <a:solidFill>
                  <a:srgbClr val="353535"/>
                </a:solidFill>
              </a:rPr>
              <a:t>, Системная интеграция </a:t>
            </a:r>
            <a:r>
              <a:rPr lang="en-US" altLang="ru-RU" sz="1200" dirty="0">
                <a:solidFill>
                  <a:srgbClr val="353535"/>
                </a:solidFill>
              </a:rPr>
              <a:t> </a:t>
            </a:r>
            <a:r>
              <a:rPr lang="ru-RU" altLang="ru-RU" sz="1200" dirty="0">
                <a:solidFill>
                  <a:srgbClr val="353535"/>
                </a:solidFill>
              </a:rPr>
              <a:t>и оптимизация бизнес-процессов</a:t>
            </a:r>
            <a:r>
              <a:rPr lang="en-US" altLang="ru-RU" sz="1200" dirty="0">
                <a:solidFill>
                  <a:srgbClr val="353535"/>
                </a:solidFill>
              </a:rPr>
              <a:t>,</a:t>
            </a:r>
            <a:r>
              <a:rPr lang="ru-RU" altLang="ru-RU" sz="1200" dirty="0">
                <a:solidFill>
                  <a:srgbClr val="353535"/>
                </a:solidFill>
              </a:rPr>
              <a:t> Построение корпоративных хранилищ данных</a:t>
            </a:r>
          </a:p>
          <a:p>
            <a:pPr marL="269875" indent="-269875" algn="just" defTabSz="457200" fontAlgn="base">
              <a:lnSpc>
                <a:spcPct val="100000"/>
              </a:lnSpc>
              <a:spcAft>
                <a:spcPts val="1200"/>
              </a:spcAft>
              <a:buClr>
                <a:srgbClr val="00AAE6"/>
              </a:buClr>
              <a:buSzPct val="100000"/>
              <a:buFont typeface="Системный шрифт, обычный"/>
              <a:buChar char="+"/>
              <a:tabLst/>
              <a:defRPr/>
            </a:pPr>
            <a:r>
              <a:rPr lang="ru-RU" altLang="ru-RU" sz="1200" b="1" dirty="0">
                <a:solidFill>
                  <a:srgbClr val="353535"/>
                </a:solidFill>
              </a:rPr>
              <a:t>ИБ</a:t>
            </a:r>
            <a:r>
              <a:rPr lang="en-US" altLang="ru-RU" sz="1200" b="1" dirty="0">
                <a:solidFill>
                  <a:srgbClr val="353535"/>
                </a:solidFill>
              </a:rPr>
              <a:t>:</a:t>
            </a:r>
            <a:r>
              <a:rPr lang="ru-RU" altLang="ru-RU" sz="1200" b="1" dirty="0">
                <a:solidFill>
                  <a:srgbClr val="353535"/>
                </a:solidFill>
              </a:rPr>
              <a:t> </a:t>
            </a:r>
            <a:r>
              <a:rPr lang="ru-RU" altLang="ru-RU" sz="1200" dirty="0">
                <a:solidFill>
                  <a:srgbClr val="353535"/>
                </a:solidFill>
              </a:rPr>
              <a:t>Комплексные решения по ИБ </a:t>
            </a:r>
          </a:p>
        </p:txBody>
      </p: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id="{72315CC6-0E49-20AC-1FAF-0548FEFB72CB}"/>
              </a:ext>
            </a:extLst>
          </p:cNvPr>
          <p:cNvSpPr/>
          <p:nvPr/>
        </p:nvSpPr>
        <p:spPr>
          <a:xfrm>
            <a:off x="433844" y="1367998"/>
            <a:ext cx="2667886" cy="4998077"/>
          </a:xfrm>
          <a:prstGeom prst="roundRect">
            <a:avLst>
              <a:gd name="adj" fmla="val 5009"/>
            </a:avLst>
          </a:prstGeom>
          <a:solidFill>
            <a:schemeClr val="tx1"/>
          </a:solidFill>
        </p:spPr>
        <p:txBody>
          <a:bodyPr wrap="square" lIns="144000" tIns="108000" rIns="72000">
            <a:noAutofit/>
          </a:bodyPr>
          <a:lstStyle/>
          <a:p>
            <a:pPr>
              <a:spcAft>
                <a:spcPts val="800"/>
              </a:spcAft>
            </a:pPr>
            <a:r>
              <a:rPr lang="ru-RU" sz="1800" b="1" kern="0" dirty="0">
                <a:solidFill>
                  <a:schemeClr val="bg1"/>
                </a:solidFill>
                <a:latin typeface="+mj-lt"/>
              </a:rPr>
              <a:t>Ассортимент решений</a:t>
            </a:r>
            <a:endParaRPr lang="en-US" sz="1800" kern="0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spcAft>
                <a:spcPts val="800"/>
              </a:spcAft>
              <a:buFont typeface="Системный шрифт, обычный"/>
              <a:buChar char="+"/>
            </a:pPr>
            <a:r>
              <a:rPr lang="ru-RU" sz="1400" dirty="0">
                <a:solidFill>
                  <a:schemeClr val="bg1"/>
                </a:solidFill>
                <a:sym typeface="Roboto"/>
              </a:rPr>
              <a:t>Отвечает на вопрос: </a:t>
            </a:r>
            <a:r>
              <a:rPr lang="ru-RU" sz="1400" dirty="0">
                <a:solidFill>
                  <a:schemeClr val="bg1"/>
                </a:solidFill>
                <a:sym typeface="Arial"/>
              </a:rPr>
              <a:t>что Холдинг Т1 может предложить промышленности?</a:t>
            </a:r>
          </a:p>
          <a:p>
            <a:pPr marL="285750" indent="-285750">
              <a:spcAft>
                <a:spcPts val="800"/>
              </a:spcAft>
              <a:buFont typeface="Системный шрифт, обычный"/>
              <a:buChar char="+"/>
            </a:pPr>
            <a:r>
              <a:rPr lang="ru-RU" sz="1400" dirty="0">
                <a:solidFill>
                  <a:schemeClr val="bg1"/>
                </a:solidFill>
                <a:sym typeface="Arial"/>
              </a:rPr>
              <a:t>Опирается на реальные кейсы</a:t>
            </a:r>
          </a:p>
          <a:p>
            <a:pPr marL="285750" indent="-285750">
              <a:spcAft>
                <a:spcPts val="800"/>
              </a:spcAft>
              <a:buFont typeface="Системный шрифт, обычный"/>
              <a:buChar char="+"/>
            </a:pPr>
            <a:r>
              <a:rPr lang="ru-RU" sz="1400" dirty="0">
                <a:solidFill>
                  <a:schemeClr val="bg1"/>
                </a:solidFill>
                <a:sym typeface="Arial"/>
              </a:rPr>
              <a:t>Демонстрируется на стенде </a:t>
            </a:r>
            <a:r>
              <a:rPr lang="ru-RU" sz="1400" dirty="0" err="1">
                <a:solidFill>
                  <a:schemeClr val="bg1"/>
                </a:solidFill>
                <a:sym typeface="Arial"/>
              </a:rPr>
              <a:t>ввиде</a:t>
            </a:r>
            <a:r>
              <a:rPr lang="ru-RU" sz="1400" dirty="0">
                <a:solidFill>
                  <a:schemeClr val="bg1"/>
                </a:solidFill>
                <a:sym typeface="Arial"/>
              </a:rPr>
              <a:t> мультимедийной презентации / </a:t>
            </a:r>
            <a:r>
              <a:rPr lang="ru-RU" sz="1400" dirty="0" err="1">
                <a:solidFill>
                  <a:schemeClr val="bg1"/>
                </a:solidFill>
                <a:sym typeface="Arial"/>
              </a:rPr>
              <a:t>квиза</a:t>
            </a:r>
            <a:r>
              <a:rPr lang="ru-RU" sz="1400" dirty="0">
                <a:solidFill>
                  <a:schemeClr val="bg1"/>
                </a:solidFill>
                <a:sym typeface="Arial"/>
              </a:rPr>
              <a:t> / </a:t>
            </a:r>
            <a:r>
              <a:rPr lang="ru-RU" sz="1400" dirty="0" err="1">
                <a:solidFill>
                  <a:schemeClr val="bg1"/>
                </a:solidFill>
                <a:sym typeface="Arial"/>
              </a:rPr>
              <a:t>фиджитал</a:t>
            </a:r>
            <a:r>
              <a:rPr lang="ru-RU" sz="1400" dirty="0">
                <a:solidFill>
                  <a:schemeClr val="bg1"/>
                </a:solidFill>
                <a:sym typeface="Arial"/>
              </a:rPr>
              <a:t> активности</a:t>
            </a:r>
          </a:p>
          <a:p>
            <a:pPr marL="285750" indent="-285750">
              <a:spcAft>
                <a:spcPts val="800"/>
              </a:spcAft>
              <a:buFont typeface="Системный шрифт, обычный"/>
              <a:buChar char="+"/>
            </a:pPr>
            <a:endParaRPr lang="ru-RU" sz="1400" dirty="0">
              <a:solidFill>
                <a:schemeClr val="bg1"/>
              </a:solidFill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97D712-41B6-482B-9977-8966D5B5029A}"/>
              </a:ext>
            </a:extLst>
          </p:cNvPr>
          <p:cNvSpPr txBox="1"/>
          <p:nvPr/>
        </p:nvSpPr>
        <p:spPr>
          <a:xfrm>
            <a:off x="3684104" y="1367999"/>
            <a:ext cx="739286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dirty="0">
                <a:solidFill>
                  <a:schemeClr val="bg2"/>
                </a:solidFill>
              </a:rPr>
              <a:t>Продукты для демонстрации на отраслевых выставках: </a:t>
            </a:r>
            <a:br>
              <a:rPr lang="ru-RU" dirty="0">
                <a:solidFill>
                  <a:schemeClr val="bg2"/>
                </a:solidFill>
              </a:rPr>
            </a:br>
            <a:r>
              <a:rPr lang="ru-RU" dirty="0">
                <a:solidFill>
                  <a:schemeClr val="bg2"/>
                </a:solidFill>
              </a:rPr>
              <a:t>ЦИПР / ИННОПРОМ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5BEA673-492B-92D4-4AB0-A7061CB5C198}"/>
              </a:ext>
            </a:extLst>
          </p:cNvPr>
          <p:cNvSpPr/>
          <p:nvPr/>
        </p:nvSpPr>
        <p:spPr>
          <a:xfrm>
            <a:off x="3684105" y="2142743"/>
            <a:ext cx="7879004" cy="138499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marL="269875" indent="-269875" algn="just" defTabSz="457200" fontAlgn="base">
              <a:lnSpc>
                <a:spcPct val="100000"/>
              </a:lnSpc>
              <a:spcAft>
                <a:spcPts val="1200"/>
              </a:spcAft>
              <a:buClr>
                <a:srgbClr val="00AAE6"/>
              </a:buClr>
              <a:buSzPct val="100000"/>
              <a:buFont typeface="Системный шрифт, обычный"/>
              <a:buChar char="+"/>
              <a:tabLst/>
              <a:defRPr/>
            </a:pPr>
            <a:r>
              <a:rPr lang="ru-RU" altLang="ru-RU" sz="1200" b="1" dirty="0">
                <a:solidFill>
                  <a:srgbClr val="353535"/>
                </a:solidFill>
              </a:rPr>
              <a:t>Т1 </a:t>
            </a:r>
            <a:r>
              <a:rPr lang="ru-RU" altLang="ru-RU" sz="1200" b="1" dirty="0" err="1">
                <a:solidFill>
                  <a:srgbClr val="353535"/>
                </a:solidFill>
              </a:rPr>
              <a:t>C</a:t>
            </a:r>
            <a:r>
              <a:rPr lang="en-US" altLang="ru-RU" sz="1200" b="1" dirty="0">
                <a:solidFill>
                  <a:srgbClr val="353535"/>
                </a:solidFill>
              </a:rPr>
              <a:t>loud</a:t>
            </a:r>
            <a:r>
              <a:rPr lang="en-US" altLang="ru-RU" sz="1200" dirty="0">
                <a:solidFill>
                  <a:srgbClr val="353535"/>
                </a:solidFill>
              </a:rPr>
              <a:t>:</a:t>
            </a:r>
            <a:r>
              <a:rPr lang="ru-RU" altLang="ru-RU" sz="1200" dirty="0">
                <a:solidFill>
                  <a:srgbClr val="353535"/>
                </a:solidFill>
              </a:rPr>
              <a:t> Аттестованное безопасное публичное облако</a:t>
            </a:r>
            <a:r>
              <a:rPr lang="en-US" altLang="ru-RU" sz="1200" dirty="0">
                <a:solidFill>
                  <a:srgbClr val="353535"/>
                </a:solidFill>
              </a:rPr>
              <a:t>,</a:t>
            </a:r>
            <a:r>
              <a:rPr lang="ru-RU" altLang="ru-RU" sz="1200" dirty="0">
                <a:solidFill>
                  <a:srgbClr val="353535"/>
                </a:solidFill>
              </a:rPr>
              <a:t> Центр облачных вычислений </a:t>
            </a:r>
          </a:p>
          <a:p>
            <a:pPr marL="269875" indent="-269875" algn="just" defTabSz="457200" fontAlgn="base">
              <a:lnSpc>
                <a:spcPct val="100000"/>
              </a:lnSpc>
              <a:spcAft>
                <a:spcPts val="1200"/>
              </a:spcAft>
              <a:buClr>
                <a:srgbClr val="00AAE6"/>
              </a:buClr>
              <a:buSzPct val="100000"/>
              <a:buFont typeface="Системный шрифт, обычный"/>
              <a:buChar char="+"/>
              <a:tabLst/>
              <a:defRPr/>
            </a:pPr>
            <a:r>
              <a:rPr lang="en-US" altLang="ru-RU" sz="1200" b="1" dirty="0" err="1">
                <a:solidFill>
                  <a:srgbClr val="353535"/>
                </a:solidFill>
              </a:rPr>
              <a:t>Иннотех</a:t>
            </a:r>
            <a:r>
              <a:rPr lang="ru-RU" altLang="ru-RU" sz="1200" b="1" dirty="0">
                <a:solidFill>
                  <a:srgbClr val="353535"/>
                </a:solidFill>
              </a:rPr>
              <a:t>/</a:t>
            </a:r>
            <a:r>
              <a:rPr lang="ru-RU" altLang="ru-RU" sz="1200" b="1" dirty="0" err="1">
                <a:solidFill>
                  <a:srgbClr val="353535"/>
                </a:solidFill>
              </a:rPr>
              <a:t>Дататех</a:t>
            </a:r>
            <a:r>
              <a:rPr lang="ru-RU" altLang="ru-RU" sz="1200" dirty="0">
                <a:solidFill>
                  <a:srgbClr val="353535"/>
                </a:solidFill>
              </a:rPr>
              <a:t>: </a:t>
            </a: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ОАЗИС, </a:t>
            </a:r>
            <a:r>
              <a:rPr lang="ru-RU" sz="12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Энва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,</a:t>
            </a: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Оптимизатор, </a:t>
            </a:r>
            <a:r>
              <a:rPr lang="ru-RU" sz="1200" b="0" i="0" u="none" strike="noStrike" dirty="0" err="1">
                <a:effectLst/>
                <a:latin typeface="Calibri" panose="020F0502020204030204" pitchFamily="34" charset="0"/>
              </a:rPr>
              <a:t>Сайбокс</a:t>
            </a:r>
            <a:r>
              <a:rPr lang="en-US" sz="1200" b="0" i="0" u="none" strike="noStrike" dirty="0">
                <a:effectLst/>
                <a:latin typeface="Calibri" panose="020F0502020204030204" pitchFamily="34" charset="0"/>
              </a:rPr>
              <a:t>, </a:t>
            </a:r>
            <a:r>
              <a:rPr lang="ru-RU" sz="1200" b="0" i="0" u="none" strike="noStrike" dirty="0">
                <a:effectLst/>
                <a:latin typeface="Calibri" panose="020F0502020204030204" pitchFamily="34" charset="0"/>
              </a:rPr>
              <a:t>Служба каталогов</a:t>
            </a:r>
            <a:r>
              <a:rPr lang="ru-RU" sz="1200" dirty="0">
                <a:latin typeface="Calibri" panose="020F0502020204030204" pitchFamily="34" charset="0"/>
              </a:rPr>
              <a:t>, </a:t>
            </a:r>
            <a:r>
              <a:rPr lang="ru-RU" sz="1200" b="0" i="0" u="none" strike="noStrike" dirty="0">
                <a:effectLst/>
                <a:latin typeface="Calibri" panose="020F0502020204030204" pitchFamily="34" charset="0"/>
              </a:rPr>
              <a:t>Аналитический ДВХ</a:t>
            </a:r>
            <a:r>
              <a:rPr lang="en-US" sz="1200" b="0" i="0" u="none" strike="noStrike" dirty="0">
                <a:effectLst/>
                <a:latin typeface="Calibri" panose="020F0502020204030204" pitchFamily="34" charset="0"/>
              </a:rPr>
              <a:t>,</a:t>
            </a:r>
            <a:r>
              <a:rPr lang="ru-RU" sz="1200" b="0" i="0" u="none" strike="noStrike" dirty="0">
                <a:effectLst/>
                <a:latin typeface="Calibri" panose="020F0502020204030204" pitchFamily="34" charset="0"/>
              </a:rPr>
              <a:t> Оптимизация бизнес процессов , </a:t>
            </a:r>
            <a:r>
              <a:rPr lang="ru-RU" altLang="ru-RU" sz="1200" dirty="0" err="1"/>
              <a:t>Мирион</a:t>
            </a:r>
            <a:endParaRPr lang="ru-RU" sz="1200" b="0" i="0" u="none" strike="noStrike" dirty="0">
              <a:effectLst/>
              <a:latin typeface="Calibri" panose="020F0502020204030204" pitchFamily="34" charset="0"/>
            </a:endParaRPr>
          </a:p>
          <a:p>
            <a:pPr marL="269875" indent="-269875" algn="just" defTabSz="457200" fontAlgn="base">
              <a:spcAft>
                <a:spcPts val="1200"/>
              </a:spcAft>
              <a:buClr>
                <a:srgbClr val="00AAE6"/>
              </a:buClr>
              <a:buSzPct val="100000"/>
              <a:buFont typeface="Системный шрифт, обычный"/>
              <a:buChar char="+"/>
              <a:defRPr/>
            </a:pPr>
            <a:r>
              <a:rPr lang="ru-RU" altLang="ru-RU" sz="1200" b="1" dirty="0">
                <a:solidFill>
                  <a:srgbClr val="353535"/>
                </a:solidFill>
              </a:rPr>
              <a:t>НОТА: </a:t>
            </a:r>
            <a:r>
              <a:rPr lang="ru-RU" altLang="ru-RU" sz="1200" dirty="0">
                <a:solidFill>
                  <a:srgbClr val="353535"/>
                </a:solidFill>
              </a:rPr>
              <a:t>Сфера, </a:t>
            </a:r>
            <a:r>
              <a:rPr lang="ru-RU" altLang="ru-RU" sz="1200" dirty="0" err="1">
                <a:solidFill>
                  <a:srgbClr val="353535"/>
                </a:solidFill>
              </a:rPr>
              <a:t>D</a:t>
            </a:r>
            <a:r>
              <a:rPr lang="en-US" altLang="ru-RU" sz="1200" dirty="0">
                <a:solidFill>
                  <a:srgbClr val="353535"/>
                </a:solidFill>
              </a:rPr>
              <a:t>ION,</a:t>
            </a:r>
            <a:r>
              <a:rPr lang="ru-RU" altLang="ru-RU" sz="1200" dirty="0">
                <a:solidFill>
                  <a:srgbClr val="353535"/>
                </a:solidFill>
              </a:rPr>
              <a:t> НОТА МОДУС</a:t>
            </a:r>
            <a:r>
              <a:rPr lang="en-US" altLang="ru-RU" sz="1200" dirty="0">
                <a:solidFill>
                  <a:srgbClr val="353535"/>
                </a:solidFill>
              </a:rPr>
              <a:t>, </a:t>
            </a:r>
            <a:r>
              <a:rPr lang="ru-RU" altLang="ru-RU" sz="1200" dirty="0">
                <a:solidFill>
                  <a:srgbClr val="353535"/>
                </a:solidFill>
              </a:rPr>
              <a:t>НОТА КУПОЛ</a:t>
            </a:r>
            <a:endParaRPr lang="ru-RU" altLang="ru-RU" sz="1200" dirty="0">
              <a:solidFill>
                <a:srgbClr val="FF0000"/>
              </a:solidFill>
            </a:endParaRPr>
          </a:p>
          <a:p>
            <a:pPr marL="269875" indent="-269875" algn="just" defTabSz="457200" fontAlgn="base">
              <a:spcAft>
                <a:spcPts val="1200"/>
              </a:spcAft>
              <a:buClr>
                <a:srgbClr val="00AAE6"/>
              </a:buClr>
              <a:buSzPct val="100000"/>
              <a:buFont typeface="Системный шрифт, обычный"/>
              <a:buChar char="+"/>
              <a:defRPr/>
            </a:pPr>
            <a:endParaRPr lang="ru-RU" altLang="ru-RU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365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7393E7F-8D0F-214D-8B4C-2DC038E4A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19" y="423292"/>
            <a:ext cx="9606530" cy="378565"/>
          </a:xfrm>
        </p:spPr>
        <p:txBody>
          <a:bodyPr/>
          <a:lstStyle/>
          <a:p>
            <a:r>
              <a:rPr lang="ru-RU" dirty="0"/>
              <a:t>Концепция презентации продуктов и решений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465663-967F-827B-7C3E-ADC711DF3316}"/>
              </a:ext>
            </a:extLst>
          </p:cNvPr>
          <p:cNvSpPr txBox="1"/>
          <p:nvPr/>
        </p:nvSpPr>
        <p:spPr>
          <a:xfrm>
            <a:off x="432619" y="946372"/>
            <a:ext cx="11107340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dirty="0">
                <a:solidFill>
                  <a:schemeClr val="bg2"/>
                </a:solidFill>
              </a:rPr>
              <a:t>«Умный завод» - комплекс решений Холдинга Т1, позволяющих оптимизировать производительность промышленного сектора.</a:t>
            </a:r>
            <a:br>
              <a:rPr lang="ru-RU" sz="1400" dirty="0">
                <a:solidFill>
                  <a:schemeClr val="bg2"/>
                </a:solidFill>
              </a:rPr>
            </a:br>
            <a:r>
              <a:rPr lang="ru-RU" sz="1400" dirty="0">
                <a:solidFill>
                  <a:schemeClr val="bg2"/>
                </a:solidFill>
              </a:rPr>
              <a:t>Мы покажем на макете как работает «умный завод», представим преимущества и примеры применения продуктов Холдинга Т1 для решения вызовов промышленности, а также объясним, почему компании должны начать преобразование своей организации уже сейчас. </a:t>
            </a:r>
          </a:p>
          <a:p>
            <a:endParaRPr lang="ru-RU" sz="1400" dirty="0">
              <a:solidFill>
                <a:schemeClr val="bg2"/>
              </a:solidFill>
              <a:effectLst/>
              <a:latin typeface="Helvetica Neue" panose="02000503000000020004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480B91C-262E-99FC-B469-7052B8F423F2}"/>
              </a:ext>
            </a:extLst>
          </p:cNvPr>
          <p:cNvSpPr txBox="1"/>
          <p:nvPr/>
        </p:nvSpPr>
        <p:spPr>
          <a:xfrm>
            <a:off x="433387" y="5251722"/>
            <a:ext cx="12240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800" dirty="0">
                <a:effectLst/>
              </a:rPr>
              <a:t>Большие данные </a:t>
            </a:r>
            <a:br>
              <a:rPr lang="ru-RU" sz="800" dirty="0">
                <a:effectLst/>
              </a:rPr>
            </a:br>
            <a:r>
              <a:rPr lang="ru-RU" sz="800" dirty="0">
                <a:effectLst/>
              </a:rPr>
              <a:t>и предиктивная аналитика</a:t>
            </a:r>
            <a:endParaRPr sz="800" dirty="0" err="1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A823857-A0A0-2315-2BE6-164A2C1E12FE}"/>
              </a:ext>
            </a:extLst>
          </p:cNvPr>
          <p:cNvSpPr txBox="1"/>
          <p:nvPr/>
        </p:nvSpPr>
        <p:spPr>
          <a:xfrm>
            <a:off x="1876419" y="5251722"/>
            <a:ext cx="12240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800">
                <a:effectLst/>
              </a:rPr>
              <a:t>Информационная </a:t>
            </a:r>
            <a:br>
              <a:rPr lang="ru-RU" sz="800">
                <a:effectLst/>
              </a:rPr>
            </a:br>
            <a:r>
              <a:rPr lang="ru-RU" sz="800">
                <a:effectLst/>
              </a:rPr>
              <a:t>безопасность</a:t>
            </a:r>
            <a:endParaRPr sz="800" dirty="0" err="1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3BE6736-FB70-1C66-49E5-9EFDD8638658}"/>
              </a:ext>
            </a:extLst>
          </p:cNvPr>
          <p:cNvSpPr txBox="1"/>
          <p:nvPr/>
        </p:nvSpPr>
        <p:spPr>
          <a:xfrm>
            <a:off x="3319451" y="5251722"/>
            <a:ext cx="12240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800">
                <a:effectLst/>
              </a:rPr>
              <a:t>Облачные</a:t>
            </a:r>
            <a:br>
              <a:rPr lang="ru-RU" sz="800">
                <a:effectLst/>
              </a:rPr>
            </a:br>
            <a:r>
              <a:rPr lang="ru-RU" sz="800">
                <a:effectLst/>
              </a:rPr>
              <a:t>сервисы</a:t>
            </a:r>
            <a:endParaRPr sz="800" dirty="0" err="1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5C7D6B9-DE0D-6EB2-935D-F01F038F50AC}"/>
              </a:ext>
            </a:extLst>
          </p:cNvPr>
          <p:cNvSpPr txBox="1"/>
          <p:nvPr/>
        </p:nvSpPr>
        <p:spPr>
          <a:xfrm>
            <a:off x="4762483" y="5251722"/>
            <a:ext cx="12240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800">
                <a:effectLst/>
              </a:rPr>
              <a:t>Промышленный инжиниринг </a:t>
            </a:r>
            <a:br>
              <a:rPr lang="ru-RU" sz="800">
                <a:effectLst/>
              </a:rPr>
            </a:br>
            <a:r>
              <a:rPr lang="ru-RU" sz="800">
                <a:effectLst/>
              </a:rPr>
              <a:t>и автоматизация. </a:t>
            </a:r>
            <a:br>
              <a:rPr lang="ru-RU" sz="800">
                <a:effectLst/>
              </a:rPr>
            </a:br>
            <a:r>
              <a:rPr lang="en" sz="800">
                <a:effectLst/>
              </a:rPr>
              <a:t>II</a:t>
            </a:r>
            <a:r>
              <a:rPr lang="ru-RU" sz="800">
                <a:effectLst/>
              </a:rPr>
              <a:t>оТ и «цифровые двойники»</a:t>
            </a:r>
            <a:endParaRPr sz="800" dirty="0" err="1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44AF013-8BDC-6CF2-5335-B3A9CE26628E}"/>
              </a:ext>
            </a:extLst>
          </p:cNvPr>
          <p:cNvSpPr txBox="1"/>
          <p:nvPr/>
        </p:nvSpPr>
        <p:spPr>
          <a:xfrm>
            <a:off x="6205515" y="5251722"/>
            <a:ext cx="12240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800">
                <a:effectLst/>
              </a:rPr>
              <a:t>Заказная </a:t>
            </a:r>
            <a:br>
              <a:rPr lang="ru-RU" sz="800">
                <a:effectLst/>
              </a:rPr>
            </a:br>
            <a:r>
              <a:rPr lang="ru-RU" sz="800">
                <a:effectLst/>
              </a:rPr>
              <a:t>и разработка ПО</a:t>
            </a:r>
            <a:endParaRPr sz="800" dirty="0" err="1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C3DEC35-9125-3FF5-4397-1D2934503CA0}"/>
              </a:ext>
            </a:extLst>
          </p:cNvPr>
          <p:cNvSpPr txBox="1"/>
          <p:nvPr/>
        </p:nvSpPr>
        <p:spPr>
          <a:xfrm>
            <a:off x="7648547" y="5286446"/>
            <a:ext cx="12240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800">
                <a:effectLst/>
              </a:rPr>
              <a:t>Услуги </a:t>
            </a:r>
            <a:br>
              <a:rPr lang="ru-RU" sz="800">
                <a:effectLst/>
              </a:rPr>
            </a:br>
            <a:r>
              <a:rPr lang="ru-RU" sz="800">
                <a:effectLst/>
              </a:rPr>
              <a:t>техподдержки</a:t>
            </a:r>
            <a:br>
              <a:rPr lang="ru-RU" sz="800">
                <a:effectLst/>
              </a:rPr>
            </a:br>
            <a:r>
              <a:rPr lang="ru-RU" sz="800">
                <a:effectLst/>
              </a:rPr>
              <a:t>и аутсорсинга</a:t>
            </a:r>
            <a:endParaRPr sz="800" dirty="0" err="1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84AE76C-FF84-2CAC-DB03-35EF790C5BB8}"/>
              </a:ext>
            </a:extLst>
          </p:cNvPr>
          <p:cNvSpPr txBox="1"/>
          <p:nvPr/>
        </p:nvSpPr>
        <p:spPr>
          <a:xfrm>
            <a:off x="9091579" y="5286446"/>
            <a:ext cx="12240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800">
                <a:effectLst/>
              </a:rPr>
              <a:t>Корпоративная автоматизация</a:t>
            </a:r>
            <a:endParaRPr sz="800" dirty="0" err="1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989411D-B334-1B63-62E6-7203271E9922}"/>
              </a:ext>
            </a:extLst>
          </p:cNvPr>
          <p:cNvSpPr txBox="1"/>
          <p:nvPr/>
        </p:nvSpPr>
        <p:spPr>
          <a:xfrm>
            <a:off x="10534613" y="5286446"/>
            <a:ext cx="12240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800">
                <a:effectLst/>
              </a:rPr>
              <a:t>Инфраструктурные решения</a:t>
            </a:r>
            <a:endParaRPr sz="800" dirty="0" err="1"/>
          </a:p>
        </p:txBody>
      </p:sp>
      <p:sp>
        <p:nvSpPr>
          <p:cNvPr id="58" name="Овал 57">
            <a:extLst>
              <a:ext uri="{FF2B5EF4-FFF2-40B4-BE49-F238E27FC236}">
                <a16:creationId xmlns:a16="http://schemas.microsoft.com/office/drawing/2014/main" id="{9BC7BC3D-2BBF-29A9-AEB4-5F935C67C636}"/>
              </a:ext>
            </a:extLst>
          </p:cNvPr>
          <p:cNvSpPr>
            <a:spLocks noChangeAspect="1"/>
          </p:cNvSpPr>
          <p:nvPr/>
        </p:nvSpPr>
        <p:spPr>
          <a:xfrm>
            <a:off x="433387" y="4938620"/>
            <a:ext cx="252000" cy="252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00" b="1"/>
              <a:t>1</a:t>
            </a:r>
            <a:endParaRPr sz="1000" b="1"/>
          </a:p>
        </p:txBody>
      </p:sp>
      <p:sp>
        <p:nvSpPr>
          <p:cNvPr id="59" name="Овал 58">
            <a:extLst>
              <a:ext uri="{FF2B5EF4-FFF2-40B4-BE49-F238E27FC236}">
                <a16:creationId xmlns:a16="http://schemas.microsoft.com/office/drawing/2014/main" id="{BFF95181-B9A4-A226-8D66-D6482C033D0B}"/>
              </a:ext>
            </a:extLst>
          </p:cNvPr>
          <p:cNvSpPr>
            <a:spLocks noChangeAspect="1"/>
          </p:cNvSpPr>
          <p:nvPr/>
        </p:nvSpPr>
        <p:spPr>
          <a:xfrm>
            <a:off x="1876489" y="4938620"/>
            <a:ext cx="252000" cy="252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00" b="1"/>
              <a:t>2</a:t>
            </a:r>
            <a:endParaRPr sz="1000" b="1"/>
          </a:p>
        </p:txBody>
      </p:sp>
      <p:sp>
        <p:nvSpPr>
          <p:cNvPr id="60" name="Овал 59">
            <a:extLst>
              <a:ext uri="{FF2B5EF4-FFF2-40B4-BE49-F238E27FC236}">
                <a16:creationId xmlns:a16="http://schemas.microsoft.com/office/drawing/2014/main" id="{53503D7D-7FB2-E37C-7FA6-C56F16358D6F}"/>
              </a:ext>
            </a:extLst>
          </p:cNvPr>
          <p:cNvSpPr>
            <a:spLocks noChangeAspect="1"/>
          </p:cNvSpPr>
          <p:nvPr/>
        </p:nvSpPr>
        <p:spPr>
          <a:xfrm>
            <a:off x="3319591" y="4927046"/>
            <a:ext cx="252000" cy="252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00" b="1"/>
              <a:t>3</a:t>
            </a:r>
            <a:endParaRPr sz="1000" b="1"/>
          </a:p>
        </p:txBody>
      </p:sp>
      <p:sp>
        <p:nvSpPr>
          <p:cNvPr id="61" name="Овал 60">
            <a:extLst>
              <a:ext uri="{FF2B5EF4-FFF2-40B4-BE49-F238E27FC236}">
                <a16:creationId xmlns:a16="http://schemas.microsoft.com/office/drawing/2014/main" id="{9C9D6F70-1E86-438F-19A9-D95CDC77175F}"/>
              </a:ext>
            </a:extLst>
          </p:cNvPr>
          <p:cNvSpPr>
            <a:spLocks noChangeAspect="1"/>
          </p:cNvSpPr>
          <p:nvPr/>
        </p:nvSpPr>
        <p:spPr>
          <a:xfrm>
            <a:off x="4762693" y="4927046"/>
            <a:ext cx="252000" cy="252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00" b="1"/>
              <a:t>4</a:t>
            </a:r>
            <a:endParaRPr sz="1000" b="1"/>
          </a:p>
        </p:txBody>
      </p:sp>
      <p:sp>
        <p:nvSpPr>
          <p:cNvPr id="62" name="Овал 61">
            <a:extLst>
              <a:ext uri="{FF2B5EF4-FFF2-40B4-BE49-F238E27FC236}">
                <a16:creationId xmlns:a16="http://schemas.microsoft.com/office/drawing/2014/main" id="{016B6F3C-1ADB-F3DF-29DF-FF749E83BC3C}"/>
              </a:ext>
            </a:extLst>
          </p:cNvPr>
          <p:cNvSpPr>
            <a:spLocks noChangeAspect="1"/>
          </p:cNvSpPr>
          <p:nvPr/>
        </p:nvSpPr>
        <p:spPr>
          <a:xfrm>
            <a:off x="6205795" y="4927046"/>
            <a:ext cx="252000" cy="252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00" b="1"/>
              <a:t>5</a:t>
            </a:r>
            <a:endParaRPr sz="1000" b="1"/>
          </a:p>
        </p:txBody>
      </p:sp>
      <p:sp>
        <p:nvSpPr>
          <p:cNvPr id="63" name="Овал 62">
            <a:extLst>
              <a:ext uri="{FF2B5EF4-FFF2-40B4-BE49-F238E27FC236}">
                <a16:creationId xmlns:a16="http://schemas.microsoft.com/office/drawing/2014/main" id="{4B70B092-943C-9249-15DB-A5C2B2FF0BC0}"/>
              </a:ext>
            </a:extLst>
          </p:cNvPr>
          <p:cNvSpPr>
            <a:spLocks noChangeAspect="1"/>
          </p:cNvSpPr>
          <p:nvPr/>
        </p:nvSpPr>
        <p:spPr>
          <a:xfrm>
            <a:off x="7648897" y="4927046"/>
            <a:ext cx="252000" cy="252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00" b="1"/>
              <a:t>6</a:t>
            </a:r>
            <a:endParaRPr sz="1000" b="1"/>
          </a:p>
        </p:txBody>
      </p:sp>
      <p:sp>
        <p:nvSpPr>
          <p:cNvPr id="64" name="Овал 63">
            <a:extLst>
              <a:ext uri="{FF2B5EF4-FFF2-40B4-BE49-F238E27FC236}">
                <a16:creationId xmlns:a16="http://schemas.microsoft.com/office/drawing/2014/main" id="{2CA56B0B-8B40-5567-DFC9-38C7133C598F}"/>
              </a:ext>
            </a:extLst>
          </p:cNvPr>
          <p:cNvSpPr>
            <a:spLocks noChangeAspect="1"/>
          </p:cNvSpPr>
          <p:nvPr/>
        </p:nvSpPr>
        <p:spPr>
          <a:xfrm>
            <a:off x="9091999" y="4927046"/>
            <a:ext cx="252000" cy="252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00" b="1"/>
              <a:t>7</a:t>
            </a:r>
            <a:endParaRPr sz="1000" b="1"/>
          </a:p>
        </p:txBody>
      </p:sp>
      <p:sp>
        <p:nvSpPr>
          <p:cNvPr id="65" name="Овал 64">
            <a:extLst>
              <a:ext uri="{FF2B5EF4-FFF2-40B4-BE49-F238E27FC236}">
                <a16:creationId xmlns:a16="http://schemas.microsoft.com/office/drawing/2014/main" id="{2619648E-529F-2B5A-EB19-65F8E6DE7C05}"/>
              </a:ext>
            </a:extLst>
          </p:cNvPr>
          <p:cNvSpPr>
            <a:spLocks noChangeAspect="1"/>
          </p:cNvSpPr>
          <p:nvPr/>
        </p:nvSpPr>
        <p:spPr>
          <a:xfrm>
            <a:off x="10535104" y="4927046"/>
            <a:ext cx="252000" cy="252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00" b="1"/>
              <a:t>8</a:t>
            </a:r>
            <a:endParaRPr sz="1000" b="1"/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D4BAA367-12E2-81A1-1921-1E51872A8736}"/>
              </a:ext>
            </a:extLst>
          </p:cNvPr>
          <p:cNvSpPr/>
          <p:nvPr/>
        </p:nvSpPr>
        <p:spPr>
          <a:xfrm>
            <a:off x="433387" y="4761195"/>
            <a:ext cx="1224000" cy="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DF640D74-D56F-8301-7D33-8788723B8D41}"/>
              </a:ext>
            </a:extLst>
          </p:cNvPr>
          <p:cNvSpPr/>
          <p:nvPr/>
        </p:nvSpPr>
        <p:spPr>
          <a:xfrm>
            <a:off x="1876419" y="4761195"/>
            <a:ext cx="1224000" cy="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id="{F54D5DEC-62EB-3BCA-AE65-936B486BE0B9}"/>
              </a:ext>
            </a:extLst>
          </p:cNvPr>
          <p:cNvSpPr/>
          <p:nvPr/>
        </p:nvSpPr>
        <p:spPr>
          <a:xfrm>
            <a:off x="3319451" y="4761195"/>
            <a:ext cx="1224000" cy="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5DED4B8E-4962-4C83-27AB-EC490D8B60F3}"/>
              </a:ext>
            </a:extLst>
          </p:cNvPr>
          <p:cNvSpPr/>
          <p:nvPr/>
        </p:nvSpPr>
        <p:spPr>
          <a:xfrm>
            <a:off x="4762483" y="4761195"/>
            <a:ext cx="1224000" cy="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id="{D90A7D0D-0C13-37DC-D80D-6A960198D54A}"/>
              </a:ext>
            </a:extLst>
          </p:cNvPr>
          <p:cNvSpPr/>
          <p:nvPr/>
        </p:nvSpPr>
        <p:spPr>
          <a:xfrm>
            <a:off x="6205515" y="4761195"/>
            <a:ext cx="1224000" cy="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id="{05EB9D51-690B-A1E9-9F46-E154A64F769C}"/>
              </a:ext>
            </a:extLst>
          </p:cNvPr>
          <p:cNvSpPr/>
          <p:nvPr/>
        </p:nvSpPr>
        <p:spPr>
          <a:xfrm>
            <a:off x="7648547" y="4761195"/>
            <a:ext cx="1224000" cy="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id="{02BCF658-7318-305C-3933-FF9123ECDBD0}"/>
              </a:ext>
            </a:extLst>
          </p:cNvPr>
          <p:cNvSpPr/>
          <p:nvPr/>
        </p:nvSpPr>
        <p:spPr>
          <a:xfrm>
            <a:off x="9091579" y="4761195"/>
            <a:ext cx="1224000" cy="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E8EA6AEF-2737-7ACE-223E-772A1A81C00B}"/>
              </a:ext>
            </a:extLst>
          </p:cNvPr>
          <p:cNvSpPr/>
          <p:nvPr/>
        </p:nvSpPr>
        <p:spPr>
          <a:xfrm>
            <a:off x="10534613" y="4761195"/>
            <a:ext cx="1224000" cy="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DB1024EA-9E1C-6D2E-25B8-B72B6FD3ED65}"/>
              </a:ext>
            </a:extLst>
          </p:cNvPr>
          <p:cNvSpPr txBox="1"/>
          <p:nvPr/>
        </p:nvSpPr>
        <p:spPr>
          <a:xfrm>
            <a:off x="433388" y="4394053"/>
            <a:ext cx="2027589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>
              <a:defRPr sz="1600" b="1">
                <a:effectLst/>
              </a:defRPr>
            </a:lvl1pPr>
          </a:lstStyle>
          <a:p>
            <a:r>
              <a:rPr lang="ru-RU" dirty="0"/>
              <a:t>Решения </a:t>
            </a:r>
            <a:endParaRPr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53BFFA-3151-F053-005B-0E07317784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562" y="2098877"/>
            <a:ext cx="6821483" cy="22063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D88B67-0F7D-3B89-C9A2-3D30D440EEF0}"/>
              </a:ext>
            </a:extLst>
          </p:cNvPr>
          <p:cNvSpPr txBox="1"/>
          <p:nvPr/>
        </p:nvSpPr>
        <p:spPr>
          <a:xfrm>
            <a:off x="408400" y="2031201"/>
            <a:ext cx="188667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1200" dirty="0"/>
              <a:t>Игровой макет завода на стенде с возможностью запускать в движение некоторые элементы для привлечения аудитории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E511CB-D7EB-9A8C-18D6-AE12AE5ED07F}"/>
              </a:ext>
            </a:extLst>
          </p:cNvPr>
          <p:cNvSpPr txBox="1"/>
          <p:nvPr/>
        </p:nvSpPr>
        <p:spPr>
          <a:xfrm>
            <a:off x="9770052" y="1935620"/>
            <a:ext cx="217477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1200" dirty="0"/>
              <a:t>Элемент «поломки» </a:t>
            </a:r>
            <a:br>
              <a:rPr lang="ru-RU" sz="1200" dirty="0"/>
            </a:br>
            <a:r>
              <a:rPr lang="ru-RU" sz="1200" dirty="0"/>
              <a:t>в макете как демонстрация распространенных </a:t>
            </a:r>
            <a:br>
              <a:rPr lang="ru-RU" sz="1200" dirty="0"/>
            </a:br>
            <a:r>
              <a:rPr lang="ru-RU" sz="1200" dirty="0"/>
              <a:t>проблем промышленности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BA9F9A-7053-2551-74D2-BA99C4CE7B3D}"/>
              </a:ext>
            </a:extLst>
          </p:cNvPr>
          <p:cNvSpPr txBox="1"/>
          <p:nvPr/>
        </p:nvSpPr>
        <p:spPr>
          <a:xfrm>
            <a:off x="9793586" y="3363977"/>
            <a:ext cx="217477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1200" dirty="0"/>
              <a:t>«Починить» можно </a:t>
            </a:r>
            <a:br>
              <a:rPr lang="ru-RU" sz="1200" dirty="0"/>
            </a:br>
            <a:r>
              <a:rPr lang="ru-RU" sz="1200" dirty="0"/>
              <a:t>используя </a:t>
            </a:r>
            <a:br>
              <a:rPr lang="ru-RU" sz="1200" dirty="0"/>
            </a:br>
            <a:r>
              <a:rPr lang="ru-RU" sz="1200" dirty="0"/>
              <a:t>продукты холдинга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5E5F53-305A-AFB9-2A20-F2120482B67C}"/>
              </a:ext>
            </a:extLst>
          </p:cNvPr>
          <p:cNvSpPr txBox="1"/>
          <p:nvPr/>
        </p:nvSpPr>
        <p:spPr>
          <a:xfrm>
            <a:off x="432618" y="3218810"/>
            <a:ext cx="182186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1200" dirty="0"/>
              <a:t>Пункт управления – через </a:t>
            </a:r>
            <a:r>
              <a:rPr lang="ru-RU" sz="1200" dirty="0" err="1"/>
              <a:t>тач</a:t>
            </a:r>
            <a:r>
              <a:rPr lang="ru-RU" sz="1200" dirty="0"/>
              <a:t>-панель с возможностью демонстрировать видео ролики</a:t>
            </a: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E1FDB76C-A4A9-0499-FC90-6E6A071E57E5}"/>
              </a:ext>
            </a:extLst>
          </p:cNvPr>
          <p:cNvSpPr/>
          <p:nvPr/>
        </p:nvSpPr>
        <p:spPr>
          <a:xfrm>
            <a:off x="294665" y="1934140"/>
            <a:ext cx="1959823" cy="1088895"/>
          </a:xfrm>
          <a:prstGeom prst="roundRect">
            <a:avLst/>
          </a:prstGeom>
          <a:noFill/>
          <a:ln w="1905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B09D85D4-D76E-D616-0345-B90DD0B86E6F}"/>
              </a:ext>
            </a:extLst>
          </p:cNvPr>
          <p:cNvSpPr/>
          <p:nvPr/>
        </p:nvSpPr>
        <p:spPr>
          <a:xfrm>
            <a:off x="294665" y="3143956"/>
            <a:ext cx="1959821" cy="1161244"/>
          </a:xfrm>
          <a:prstGeom prst="roundRect">
            <a:avLst/>
          </a:prstGeom>
          <a:noFill/>
          <a:ln w="1905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8FCD034A-319D-58D1-B6D0-F62B33D5550A}"/>
              </a:ext>
            </a:extLst>
          </p:cNvPr>
          <p:cNvSpPr/>
          <p:nvPr/>
        </p:nvSpPr>
        <p:spPr>
          <a:xfrm>
            <a:off x="9679190" y="1781024"/>
            <a:ext cx="2104410" cy="1173507"/>
          </a:xfrm>
          <a:prstGeom prst="roundRect">
            <a:avLst/>
          </a:prstGeom>
          <a:noFill/>
          <a:ln w="1905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id="{388ADB32-A5F7-C24C-902D-0F1C6ADBF021}"/>
              </a:ext>
            </a:extLst>
          </p:cNvPr>
          <p:cNvSpPr/>
          <p:nvPr/>
        </p:nvSpPr>
        <p:spPr>
          <a:xfrm>
            <a:off x="9690957" y="3134320"/>
            <a:ext cx="2067656" cy="1137623"/>
          </a:xfrm>
          <a:prstGeom prst="roundRect">
            <a:avLst/>
          </a:prstGeom>
          <a:noFill/>
          <a:ln w="1905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8CE44D13-2BCB-51EE-F280-E8B8AC8C3351}"/>
              </a:ext>
            </a:extLst>
          </p:cNvPr>
          <p:cNvCxnSpPr>
            <a:stCxn id="60" idx="0"/>
          </p:cNvCxnSpPr>
          <p:nvPr/>
        </p:nvCxnSpPr>
        <p:spPr>
          <a:xfrm flipV="1">
            <a:off x="3445591" y="2558005"/>
            <a:ext cx="1569102" cy="2369041"/>
          </a:xfrm>
          <a:prstGeom prst="straightConnector1">
            <a:avLst/>
          </a:prstGeom>
          <a:ln w="15875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F91E1395-9058-9641-9AA8-55C729576649}"/>
              </a:ext>
            </a:extLst>
          </p:cNvPr>
          <p:cNvCxnSpPr>
            <a:cxnSpLocks/>
          </p:cNvCxnSpPr>
          <p:nvPr/>
        </p:nvCxnSpPr>
        <p:spPr>
          <a:xfrm flipV="1">
            <a:off x="6331795" y="3811517"/>
            <a:ext cx="0" cy="1115529"/>
          </a:xfrm>
          <a:prstGeom prst="straightConnector1">
            <a:avLst/>
          </a:prstGeom>
          <a:ln w="15875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63390F97-50FC-6A1A-8D63-FBA036B05014}"/>
              </a:ext>
            </a:extLst>
          </p:cNvPr>
          <p:cNvCxnSpPr>
            <a:cxnSpLocks/>
            <a:stCxn id="59" idx="7"/>
          </p:cNvCxnSpPr>
          <p:nvPr/>
        </p:nvCxnSpPr>
        <p:spPr>
          <a:xfrm flipV="1">
            <a:off x="2091584" y="3636432"/>
            <a:ext cx="1713517" cy="1339093"/>
          </a:xfrm>
          <a:prstGeom prst="straightConnector1">
            <a:avLst/>
          </a:prstGeom>
          <a:ln w="15875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55513050-EE2D-C0B1-E5D6-4687C5D730B2}"/>
              </a:ext>
            </a:extLst>
          </p:cNvPr>
          <p:cNvCxnSpPr>
            <a:cxnSpLocks/>
          </p:cNvCxnSpPr>
          <p:nvPr/>
        </p:nvCxnSpPr>
        <p:spPr>
          <a:xfrm flipH="1" flipV="1">
            <a:off x="7234177" y="4201725"/>
            <a:ext cx="1983822" cy="828797"/>
          </a:xfrm>
          <a:prstGeom prst="straightConnector1">
            <a:avLst/>
          </a:prstGeom>
          <a:ln w="15875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2591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EEEFD6D6-0F07-33DB-743D-B4C2BD9CC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2024-03-11 14.28.30.mp4">
            <a:hlinkClick r:id="" action="ppaction://media"/>
            <a:extLst>
              <a:ext uri="{FF2B5EF4-FFF2-40B4-BE49-F238E27FC236}">
                <a16:creationId xmlns:a16="http://schemas.microsoft.com/office/drawing/2014/main" id="{D390F5C4-3E3D-812E-3708-21EEEE6B54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85561" y="374624"/>
            <a:ext cx="3342845" cy="610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66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7871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317E5D0-0F9C-CC4E-7DD8-A47722413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Холдинг Т1</a:t>
            </a:r>
            <a:endParaRPr lang="ru-RU" dirty="0"/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70D9EA3D-0F21-033C-B077-78D1FC43DD89}"/>
              </a:ext>
            </a:extLst>
          </p:cNvPr>
          <p:cNvSpPr/>
          <p:nvPr/>
        </p:nvSpPr>
        <p:spPr>
          <a:xfrm>
            <a:off x="432619" y="1224000"/>
            <a:ext cx="1918469" cy="947700"/>
          </a:xfrm>
          <a:prstGeom prst="roundRect">
            <a:avLst>
              <a:gd name="adj" fmla="val 12745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212F86-D7F1-89A1-D305-8BDFAE7DDAE5}"/>
              </a:ext>
            </a:extLst>
          </p:cNvPr>
          <p:cNvSpPr txBox="1"/>
          <p:nvPr/>
        </p:nvSpPr>
        <p:spPr>
          <a:xfrm>
            <a:off x="2692956" y="1328518"/>
            <a:ext cx="7070171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ru-RU" sz="1600">
                <a:effectLst/>
              </a:rPr>
              <a:t>Многопрофильный холдинг, оказывающий полный спектр ИТ-решений и услуг для реализации высокотехнологичных проектов с учётом актуальных потребностей и отраслевой специфики заказчиков</a:t>
            </a:r>
            <a:endParaRPr sz="1600"/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48498C13-13E7-BF38-25CF-43CB76229073}"/>
              </a:ext>
            </a:extLst>
          </p:cNvPr>
          <p:cNvSpPr/>
          <p:nvPr/>
        </p:nvSpPr>
        <p:spPr>
          <a:xfrm>
            <a:off x="432619" y="2557463"/>
            <a:ext cx="4606105" cy="3863974"/>
          </a:xfrm>
          <a:prstGeom prst="roundRect">
            <a:avLst>
              <a:gd name="adj" fmla="val 502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Aft>
                <a:spcPts val="1200"/>
              </a:spcAft>
            </a:pPr>
            <a:r>
              <a:rPr lang="ru-RU" sz="1600" b="1">
                <a:solidFill>
                  <a:schemeClr val="tx1"/>
                </a:solidFill>
                <a:effectLst/>
              </a:rPr>
              <a:t>Ключевые отрасли</a:t>
            </a:r>
          </a:p>
          <a:p>
            <a:pPr marL="403225">
              <a:spcAft>
                <a:spcPts val="1300"/>
              </a:spcAft>
            </a:pPr>
            <a:r>
              <a:rPr lang="ru-RU" sz="1400">
                <a:solidFill>
                  <a:schemeClr val="tx1"/>
                </a:solidFill>
              </a:rPr>
              <a:t>Государственный сектор</a:t>
            </a:r>
          </a:p>
          <a:p>
            <a:pPr marL="403225">
              <a:spcAft>
                <a:spcPts val="1300"/>
              </a:spcAft>
            </a:pPr>
            <a:r>
              <a:rPr lang="ru-RU" sz="1400">
                <a:solidFill>
                  <a:schemeClr val="tx1"/>
                </a:solidFill>
              </a:rPr>
              <a:t>Финансовый сектор</a:t>
            </a:r>
          </a:p>
          <a:p>
            <a:pPr marL="403225">
              <a:spcAft>
                <a:spcPts val="1300"/>
              </a:spcAft>
            </a:pPr>
            <a:r>
              <a:rPr lang="ru-RU" sz="1400">
                <a:solidFill>
                  <a:schemeClr val="tx1"/>
                </a:solidFill>
                <a:effectLst/>
              </a:rPr>
              <a:t>Промышленность</a:t>
            </a:r>
          </a:p>
          <a:p>
            <a:pPr marL="403225">
              <a:spcAft>
                <a:spcPts val="1300"/>
              </a:spcAft>
            </a:pPr>
            <a:r>
              <a:rPr lang="ru-RU" sz="1400">
                <a:solidFill>
                  <a:schemeClr val="tx1"/>
                </a:solidFill>
                <a:effectLst/>
              </a:rPr>
              <a:t>Телеком, медиа и ИТ</a:t>
            </a:r>
            <a:endParaRPr lang="ru-RU" sz="1400">
              <a:solidFill>
                <a:schemeClr val="tx1"/>
              </a:solidFill>
            </a:endParaRPr>
          </a:p>
          <a:p>
            <a:pPr marL="403225">
              <a:spcAft>
                <a:spcPts val="1300"/>
              </a:spcAft>
            </a:pPr>
            <a:r>
              <a:rPr lang="ru-RU" sz="1400">
                <a:solidFill>
                  <a:schemeClr val="tx1"/>
                </a:solidFill>
                <a:effectLst/>
              </a:rPr>
              <a:t>Энергетика</a:t>
            </a:r>
          </a:p>
          <a:p>
            <a:pPr marL="403225">
              <a:spcAft>
                <a:spcPts val="1300"/>
              </a:spcAft>
            </a:pPr>
            <a:r>
              <a:rPr lang="ru-RU" sz="1400">
                <a:solidFill>
                  <a:schemeClr val="tx1"/>
                </a:solidFill>
                <a:effectLst/>
              </a:rPr>
              <a:t>Транспорт и логистика</a:t>
            </a:r>
            <a:endParaRPr lang="ru-RU" sz="1400">
              <a:solidFill>
                <a:schemeClr val="tx1"/>
              </a:solidFill>
            </a:endParaRPr>
          </a:p>
          <a:p>
            <a:pPr marL="403225">
              <a:spcAft>
                <a:spcPts val="1300"/>
              </a:spcAft>
            </a:pPr>
            <a:r>
              <a:rPr lang="ru-RU" sz="1400">
                <a:solidFill>
                  <a:schemeClr val="tx1"/>
                </a:solidFill>
                <a:effectLst/>
              </a:rPr>
              <a:t>Розница и товары народного потребления</a:t>
            </a:r>
          </a:p>
          <a:p>
            <a:pPr marL="403225">
              <a:spcAft>
                <a:spcPts val="1300"/>
              </a:spcAft>
            </a:pPr>
            <a:r>
              <a:rPr lang="ru-RU" sz="1400">
                <a:solidFill>
                  <a:schemeClr val="tx1"/>
                </a:solidFill>
              </a:rPr>
              <a:t>Нефтегаз и химия</a:t>
            </a:r>
            <a:endParaRPr sz="140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5C706959-D2A6-7045-C2F3-5E6030E5E7FF}"/>
              </a:ext>
            </a:extLst>
          </p:cNvPr>
          <p:cNvSpPr/>
          <p:nvPr/>
        </p:nvSpPr>
        <p:spPr>
          <a:xfrm>
            <a:off x="5235884" y="2559844"/>
            <a:ext cx="6523496" cy="1835999"/>
          </a:xfrm>
          <a:prstGeom prst="roundRect">
            <a:avLst>
              <a:gd name="adj" fmla="val 124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08000" tIns="36000" bIns="36000" rtlCol="0" anchor="ctr" anchorCtr="0"/>
          <a:lstStyle/>
          <a:p>
            <a:pPr>
              <a:spcAft>
                <a:spcPts val="400"/>
              </a:spcAft>
            </a:pPr>
            <a:r>
              <a:rPr lang="ru-RU" sz="1600" b="1">
                <a:solidFill>
                  <a:schemeClr val="bg2"/>
                </a:solidFill>
                <a:effectLst/>
              </a:rPr>
              <a:t>Профессиональная экспертиза</a:t>
            </a:r>
          </a:p>
          <a:p>
            <a:pPr>
              <a:spcAft>
                <a:spcPts val="400"/>
              </a:spcAft>
            </a:pPr>
            <a:r>
              <a:rPr lang="ru-RU" sz="1200">
                <a:solidFill>
                  <a:schemeClr val="tx1"/>
                </a:solidFill>
                <a:effectLst/>
              </a:rPr>
              <a:t>в области системной интеграции, консалтинга, управления портфелем собственного ПО и разработки ПО на заказ, сервисной поддержки и аутсорсинга, больших данных и машинного обучения, информационной безопасности, роботизации рутинных операций, процессной аналитики, Интернета вещей</a:t>
            </a:r>
            <a:endParaRPr sz="1200" b="1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95C97A1D-C609-993C-5DF0-3B262D7EDC56}"/>
              </a:ext>
            </a:extLst>
          </p:cNvPr>
          <p:cNvSpPr/>
          <p:nvPr/>
        </p:nvSpPr>
        <p:spPr>
          <a:xfrm>
            <a:off x="5235884" y="4585438"/>
            <a:ext cx="6523496" cy="1835999"/>
          </a:xfrm>
          <a:prstGeom prst="roundRect">
            <a:avLst>
              <a:gd name="adj" fmla="val 124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08000" tIns="36000" bIns="36000" rtlCol="0" anchor="ctr" anchorCtr="0"/>
          <a:lstStyle/>
          <a:p>
            <a:pPr>
              <a:spcAft>
                <a:spcPts val="400"/>
              </a:spcAft>
            </a:pPr>
            <a:r>
              <a:rPr lang="ru-RU" sz="1600" b="1">
                <a:solidFill>
                  <a:schemeClr val="bg2"/>
                </a:solidFill>
              </a:rPr>
              <a:t>Компетенции холдинга</a:t>
            </a:r>
          </a:p>
          <a:p>
            <a:pPr>
              <a:spcAft>
                <a:spcPts val="400"/>
              </a:spcAft>
            </a:pPr>
            <a:r>
              <a:rPr lang="ru-RU" sz="1200">
                <a:solidFill>
                  <a:schemeClr val="tx1"/>
                </a:solidFill>
              </a:rPr>
              <a:t>позволяют разрабатывать концепцию, проектировать </a:t>
            </a:r>
            <a:br>
              <a:rPr lang="ru-RU" sz="1200">
                <a:solidFill>
                  <a:schemeClr val="tx1"/>
                </a:solidFill>
              </a:rPr>
            </a:br>
            <a:r>
              <a:rPr lang="ru-RU" sz="1200">
                <a:solidFill>
                  <a:schemeClr val="tx1"/>
                </a:solidFill>
              </a:rPr>
              <a:t>и реализовывать комплексные проекты в области</a:t>
            </a:r>
            <a:br>
              <a:rPr lang="ru-RU" sz="1200">
                <a:solidFill>
                  <a:schemeClr val="tx1"/>
                </a:solidFill>
              </a:rPr>
            </a:br>
            <a:r>
              <a:rPr lang="ru-RU" sz="1200">
                <a:solidFill>
                  <a:schemeClr val="tx1"/>
                </a:solidFill>
              </a:rPr>
              <a:t>цифровой трансформации для заказчиков любой отрасли, уровня развития инфраструктуры и масштаба</a:t>
            </a:r>
            <a:endParaRPr sz="1200">
              <a:solidFill>
                <a:schemeClr val="tx1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0425E1A-7F76-2490-60F0-E641874C14A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6995" y="2779378"/>
            <a:ext cx="1522095" cy="136093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CAC334C-2271-D6D4-CFCA-287B133792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6995" y="4581400"/>
            <a:ext cx="1522095" cy="161163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FFD65B1-FF0C-8E31-F0E8-CE7E8E6BDE78}"/>
              </a:ext>
            </a:extLst>
          </p:cNvPr>
          <p:cNvSpPr txBox="1"/>
          <p:nvPr/>
        </p:nvSpPr>
        <p:spPr>
          <a:xfrm>
            <a:off x="620889" y="6095851"/>
            <a:ext cx="361244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>
              <a:defRPr sz="1600">
                <a:effectLst/>
              </a:defRPr>
            </a:lvl1pPr>
          </a:lstStyle>
          <a:p>
            <a:r>
              <a:rPr lang="ru-RU" sz="1100">
                <a:solidFill>
                  <a:schemeClr val="bg1">
                    <a:lumMod val="65000"/>
                  </a:schemeClr>
                </a:solidFill>
              </a:rPr>
              <a:t>Компании холдинга начинают историю с 1992 года</a:t>
            </a:r>
            <a:endParaRPr sz="110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8" name="Т1">
            <a:extLst>
              <a:ext uri="{FF2B5EF4-FFF2-40B4-BE49-F238E27FC236}">
                <a16:creationId xmlns:a16="http://schemas.microsoft.com/office/drawing/2014/main" id="{DFF96615-B962-4DCA-1986-178B9A7CF6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7853" y="1442929"/>
            <a:ext cx="1368000" cy="50984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D04A03B-8F7C-3D9A-45C1-790344C4DCA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4153" y="3000721"/>
            <a:ext cx="288000" cy="288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4EAC69F-09DF-7AED-3E3A-2A90B06B64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74153" y="3381814"/>
            <a:ext cx="288000" cy="288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EDC4592-DED0-201D-51DD-25EB3795CE5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574153" y="3762907"/>
            <a:ext cx="288000" cy="28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C7E37BE-3469-7176-A341-03C8E5DDF96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574153" y="4144000"/>
            <a:ext cx="288000" cy="288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7AAB29A-BCB8-0E03-2DB0-556CCE00BA6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574153" y="4525093"/>
            <a:ext cx="288000" cy="2880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5B247D8-33FE-B9B5-DADC-968ABA2CD8B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574153" y="4906186"/>
            <a:ext cx="288000" cy="2880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3104810-6583-6599-7989-BC6D1767377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574153" y="5287279"/>
            <a:ext cx="288000" cy="2880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BC59A64-ADF5-A50C-E0EF-30666C8F5F3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574153" y="5668374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641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805FB3CB-6EFB-B2D5-8498-CA48CD467BB0}"/>
              </a:ext>
            </a:extLst>
          </p:cNvPr>
          <p:cNvSpPr/>
          <p:nvPr/>
        </p:nvSpPr>
        <p:spPr>
          <a:xfrm>
            <a:off x="432619" y="1590675"/>
            <a:ext cx="5367697" cy="1354138"/>
          </a:xfrm>
          <a:prstGeom prst="roundRect">
            <a:avLst>
              <a:gd name="adj" fmla="val 12745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08000" rtlCol="0" anchor="ctr"/>
          <a:lstStyle/>
          <a:p>
            <a:r>
              <a:rPr lang="ru-RU" sz="4000" b="1" dirty="0"/>
              <a:t>166,7</a:t>
            </a:r>
            <a:r>
              <a:rPr lang="ru-RU" sz="2400" b="1" dirty="0"/>
              <a:t> </a:t>
            </a:r>
            <a:r>
              <a:rPr lang="ru-RU" sz="1200" b="1" dirty="0"/>
              <a:t>млрд руб.</a:t>
            </a:r>
          </a:p>
          <a:p>
            <a:r>
              <a:rPr lang="ru-RU" sz="1200" dirty="0">
                <a:effectLst/>
              </a:rPr>
              <a:t>Оборот в 2022 году</a:t>
            </a:r>
            <a:br>
              <a:rPr lang="ru-RU" sz="1200" dirty="0">
                <a:effectLst/>
              </a:rPr>
            </a:br>
            <a:r>
              <a:rPr lang="ru-RU" sz="1200" dirty="0">
                <a:effectLst/>
              </a:rPr>
              <a:t>с НДС</a:t>
            </a:r>
            <a:endParaRPr lang="ru-RU" sz="1200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317E5D0-0F9C-CC4E-7DD8-A47722413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19" y="423292"/>
            <a:ext cx="9606530" cy="740139"/>
          </a:xfrm>
        </p:spPr>
        <p:txBody>
          <a:bodyPr/>
          <a:lstStyle/>
          <a:p>
            <a:r>
              <a:rPr lang="ru-RU" dirty="0">
                <a:effectLst/>
              </a:rPr>
              <a:t>Холдинг Т1 сегодня — лидер российского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ИТ-рынка по результатам 2022 года</a:t>
            </a:r>
            <a:endParaRPr dirty="0"/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A8DC3BC3-2DB1-421C-8086-BB3623CC52CD}"/>
              </a:ext>
            </a:extLst>
          </p:cNvPr>
          <p:cNvSpPr/>
          <p:nvPr/>
        </p:nvSpPr>
        <p:spPr>
          <a:xfrm>
            <a:off x="432619" y="1590675"/>
            <a:ext cx="2675706" cy="1354138"/>
          </a:xfrm>
          <a:prstGeom prst="roundRect">
            <a:avLst>
              <a:gd name="adj" fmla="val 12745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4000" b="1" dirty="0">
                <a:effectLst/>
              </a:rPr>
              <a:t>20 000+</a:t>
            </a:r>
          </a:p>
          <a:p>
            <a:r>
              <a:rPr lang="ru-RU" sz="1200" dirty="0">
                <a:effectLst/>
              </a:rPr>
              <a:t>Численность сотрудников Холдинга Т1</a:t>
            </a:r>
            <a:endParaRPr sz="1200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A6911D41-E16A-59BA-1D1C-9C07E32107A5}"/>
              </a:ext>
            </a:extLst>
          </p:cNvPr>
          <p:cNvSpPr/>
          <p:nvPr/>
        </p:nvSpPr>
        <p:spPr>
          <a:xfrm>
            <a:off x="5999164" y="1590675"/>
            <a:ext cx="5760218" cy="4826000"/>
          </a:xfrm>
          <a:prstGeom prst="roundRect">
            <a:avLst>
              <a:gd name="adj" fmla="val 385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Aft>
                <a:spcPts val="1200"/>
              </a:spcAft>
            </a:pPr>
            <a:r>
              <a:rPr lang="ru-RU" sz="1600" b="1" dirty="0">
                <a:solidFill>
                  <a:schemeClr val="tx1"/>
                </a:solidFill>
                <a:effectLst/>
              </a:rPr>
              <a:t>Преимущества для заказчиков</a:t>
            </a:r>
          </a:p>
          <a:p>
            <a:pPr marL="223838" indent="-223838">
              <a:spcAft>
                <a:spcPts val="1200"/>
              </a:spcAft>
              <a:buFont typeface="Системный шрифт, обычный"/>
              <a:buChar char="+"/>
            </a:pPr>
            <a:r>
              <a:rPr lang="ru-RU" sz="1600" dirty="0">
                <a:solidFill>
                  <a:schemeClr val="tx1"/>
                </a:solidFill>
                <a:effectLst/>
              </a:rPr>
              <a:t>Полный комплекс решений и сервисов: </a:t>
            </a:r>
            <a:br>
              <a:rPr lang="ru-RU" sz="1600" dirty="0">
                <a:solidFill>
                  <a:schemeClr val="tx1"/>
                </a:solidFill>
                <a:effectLst/>
              </a:rPr>
            </a:br>
            <a:r>
              <a:rPr lang="ru-RU" sz="1600" dirty="0">
                <a:solidFill>
                  <a:schemeClr val="tx1"/>
                </a:solidFill>
                <a:effectLst/>
              </a:rPr>
              <a:t>ИТ-аудит, внедрение, поставка и разработка ПО, поддержка, облачные сервисы</a:t>
            </a:r>
            <a:endParaRPr lang="ru-RU" sz="1600" b="1" dirty="0">
              <a:solidFill>
                <a:schemeClr val="tx1"/>
              </a:solidFill>
            </a:endParaRPr>
          </a:p>
          <a:p>
            <a:pPr marL="223838" indent="-223838">
              <a:spcAft>
                <a:spcPts val="1200"/>
              </a:spcAft>
              <a:buFont typeface="Системный шрифт, обычный"/>
              <a:buChar char="+"/>
            </a:pPr>
            <a:r>
              <a:rPr lang="ru-RU" sz="1600" dirty="0">
                <a:solidFill>
                  <a:schemeClr val="tx1"/>
                </a:solidFill>
                <a:effectLst/>
              </a:rPr>
              <a:t>Собственное ПО</a:t>
            </a:r>
            <a:endParaRPr lang="ru-RU" sz="1600" b="1" dirty="0">
              <a:solidFill>
                <a:schemeClr val="tx1"/>
              </a:solidFill>
              <a:effectLst/>
            </a:endParaRPr>
          </a:p>
          <a:p>
            <a:pPr marL="223838" indent="-223838">
              <a:spcAft>
                <a:spcPts val="1200"/>
              </a:spcAft>
              <a:buFont typeface="Системный шрифт, обычный"/>
              <a:buChar char="+"/>
            </a:pPr>
            <a:r>
              <a:rPr lang="ru-RU" sz="1600" dirty="0">
                <a:solidFill>
                  <a:schemeClr val="tx1"/>
                </a:solidFill>
                <a:effectLst/>
              </a:rPr>
              <a:t>Дистрибуция ПО и ИКТ-оборудования</a:t>
            </a:r>
            <a:endParaRPr sz="1600" b="1" dirty="0">
              <a:solidFill>
                <a:schemeClr val="tx1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2385666-D42E-7683-4552-EAC8945A939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1251" y="4126821"/>
            <a:ext cx="5568130" cy="2289853"/>
          </a:xfrm>
          <a:prstGeom prst="rect">
            <a:avLst/>
          </a:prstGeom>
        </p:spPr>
      </p:pic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D33B39E6-BCF6-DCC1-7DF5-D79EA0AFE5AB}"/>
              </a:ext>
            </a:extLst>
          </p:cNvPr>
          <p:cNvSpPr/>
          <p:nvPr/>
        </p:nvSpPr>
        <p:spPr>
          <a:xfrm>
            <a:off x="432619" y="3138488"/>
            <a:ext cx="5367696" cy="3278186"/>
          </a:xfrm>
          <a:prstGeom prst="roundRect">
            <a:avLst>
              <a:gd name="adj" fmla="val 511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tlCol="0" anchor="t" anchorCtr="0"/>
          <a:lstStyle/>
          <a:p>
            <a:r>
              <a:rPr lang="ru-RU" sz="4000" b="1">
                <a:solidFill>
                  <a:schemeClr val="bg2"/>
                </a:solidFill>
                <a:effectLst/>
              </a:rPr>
              <a:t>250+</a:t>
            </a:r>
          </a:p>
          <a:p>
            <a:r>
              <a:rPr lang="ru-RU" sz="1200">
                <a:solidFill>
                  <a:schemeClr val="bg2"/>
                </a:solidFill>
                <a:effectLst/>
              </a:rPr>
              <a:t>городов присутствия в России</a:t>
            </a:r>
            <a:endParaRPr lang="ru-RU" sz="1200">
              <a:solidFill>
                <a:schemeClr val="bg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145472-1A85-71FC-5EDD-D2612BFAE0E3}"/>
              </a:ext>
            </a:extLst>
          </p:cNvPr>
          <p:cNvSpPr txBox="1"/>
          <p:nvPr/>
        </p:nvSpPr>
        <p:spPr>
          <a:xfrm>
            <a:off x="609600" y="4209092"/>
            <a:ext cx="2035880" cy="17491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79388" indent="-179388">
              <a:spcAft>
                <a:spcPts val="1000"/>
              </a:spcAft>
              <a:buClr>
                <a:schemeClr val="bg2"/>
              </a:buClr>
              <a:buFont typeface="Системный шрифт, обычный"/>
              <a:buChar char="+"/>
            </a:pPr>
            <a:r>
              <a:rPr lang="ru-RU" sz="1200">
                <a:effectLst/>
              </a:rPr>
              <a:t>Москва</a:t>
            </a:r>
          </a:p>
          <a:p>
            <a:pPr marL="179388" indent="-179388">
              <a:spcAft>
                <a:spcPts val="1000"/>
              </a:spcAft>
              <a:buClr>
                <a:schemeClr val="bg2"/>
              </a:buClr>
              <a:buFont typeface="Системный шрифт, обычный"/>
              <a:buChar char="+"/>
            </a:pPr>
            <a:r>
              <a:rPr lang="ru-RU" sz="1200">
                <a:effectLst/>
              </a:rPr>
              <a:t>Санкт-Петербург</a:t>
            </a:r>
            <a:endParaRPr lang="ru-RU" sz="1200"/>
          </a:p>
          <a:p>
            <a:pPr marL="179388" indent="-179388">
              <a:spcAft>
                <a:spcPts val="1000"/>
              </a:spcAft>
              <a:buClr>
                <a:schemeClr val="bg2"/>
              </a:buClr>
              <a:buFont typeface="Системный шрифт, обычный"/>
              <a:buChar char="+"/>
            </a:pPr>
            <a:r>
              <a:rPr lang="ru-RU" sz="1200">
                <a:effectLst/>
              </a:rPr>
              <a:t>Нижний Новгород</a:t>
            </a:r>
          </a:p>
          <a:p>
            <a:pPr marL="179388" indent="-179388">
              <a:spcAft>
                <a:spcPts val="1000"/>
              </a:spcAft>
              <a:buClr>
                <a:schemeClr val="bg2"/>
              </a:buClr>
              <a:buFont typeface="Системный шрифт, обычный"/>
              <a:buChar char="+"/>
            </a:pPr>
            <a:r>
              <a:rPr lang="ru-RU" sz="1200">
                <a:effectLst/>
              </a:rPr>
              <a:t>Казань</a:t>
            </a:r>
            <a:endParaRPr lang="ru-RU" sz="1200"/>
          </a:p>
          <a:p>
            <a:pPr marL="179388" indent="-179388">
              <a:spcAft>
                <a:spcPts val="1000"/>
              </a:spcAft>
              <a:buClr>
                <a:schemeClr val="bg2"/>
              </a:buClr>
              <a:buFont typeface="Системный шрифт, обычный"/>
              <a:buChar char="+"/>
            </a:pPr>
            <a:r>
              <a:rPr lang="ru-RU" sz="1200">
                <a:effectLst/>
              </a:rPr>
              <a:t>Екатеринбург</a:t>
            </a:r>
          </a:p>
          <a:p>
            <a:pPr marL="179388" indent="-179388">
              <a:spcAft>
                <a:spcPts val="1000"/>
              </a:spcAft>
              <a:buClr>
                <a:schemeClr val="bg2"/>
              </a:buClr>
              <a:buFont typeface="Системный шрифт, обычный"/>
              <a:buChar char="+"/>
            </a:pPr>
            <a:r>
              <a:rPr lang="ru-RU" sz="1200">
                <a:effectLst/>
              </a:rPr>
              <a:t>Челябинск</a:t>
            </a:r>
            <a:endParaRPr sz="12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E5F685-6C9C-8A49-0E17-71D308E42718}"/>
              </a:ext>
            </a:extLst>
          </p:cNvPr>
          <p:cNvSpPr txBox="1"/>
          <p:nvPr/>
        </p:nvSpPr>
        <p:spPr>
          <a:xfrm>
            <a:off x="3160889" y="4209092"/>
            <a:ext cx="2035880" cy="143629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79388" indent="-179388">
              <a:spcAft>
                <a:spcPts val="1000"/>
              </a:spcAft>
              <a:buClr>
                <a:schemeClr val="bg2"/>
              </a:buClr>
              <a:buFont typeface="Системный шрифт, обычный"/>
              <a:buChar char="+"/>
            </a:pPr>
            <a:r>
              <a:rPr lang="ru-RU" sz="1200" dirty="0">
                <a:effectLst/>
              </a:rPr>
              <a:t>Ижевск</a:t>
            </a:r>
          </a:p>
          <a:p>
            <a:pPr marL="179388" indent="-179388">
              <a:spcAft>
                <a:spcPts val="1000"/>
              </a:spcAft>
              <a:buClr>
                <a:schemeClr val="bg2"/>
              </a:buClr>
              <a:buFont typeface="Системный шрифт, обычный"/>
              <a:buChar char="+"/>
            </a:pPr>
            <a:r>
              <a:rPr lang="ru-RU" sz="1200" dirty="0"/>
              <a:t>Рязань</a:t>
            </a:r>
          </a:p>
          <a:p>
            <a:pPr marL="179388" indent="-179388">
              <a:spcAft>
                <a:spcPts val="1000"/>
              </a:spcAft>
              <a:buClr>
                <a:schemeClr val="bg2"/>
              </a:buClr>
              <a:buFont typeface="Системный шрифт, обычный"/>
              <a:buChar char="+"/>
            </a:pPr>
            <a:r>
              <a:rPr lang="ru-RU" sz="1200" dirty="0">
                <a:effectLst/>
              </a:rPr>
              <a:t>Самара</a:t>
            </a:r>
          </a:p>
          <a:p>
            <a:pPr marL="179388" indent="-179388">
              <a:spcAft>
                <a:spcPts val="1000"/>
              </a:spcAft>
              <a:buClr>
                <a:schemeClr val="bg2"/>
              </a:buClr>
              <a:buFont typeface="Системный шрифт, обычный"/>
              <a:buChar char="+"/>
            </a:pPr>
            <a:r>
              <a:rPr lang="ru-RU" sz="1200" dirty="0"/>
              <a:t>Новосибирск</a:t>
            </a:r>
          </a:p>
          <a:p>
            <a:pPr marL="179388" indent="-179388">
              <a:spcAft>
                <a:spcPts val="1000"/>
              </a:spcAft>
              <a:buClr>
                <a:schemeClr val="bg2"/>
              </a:buClr>
              <a:buFont typeface="Системный шрифт, обычный"/>
              <a:buChar char="+"/>
            </a:pPr>
            <a:r>
              <a:rPr lang="ru-RU" sz="1200" dirty="0">
                <a:effectLst/>
              </a:rPr>
              <a:t>и другие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5C1BE-8D0E-DEA5-342C-8F9D81E53FFB}"/>
              </a:ext>
            </a:extLst>
          </p:cNvPr>
          <p:cNvSpPr txBox="1"/>
          <p:nvPr/>
        </p:nvSpPr>
        <p:spPr>
          <a:xfrm>
            <a:off x="620889" y="6095851"/>
            <a:ext cx="3612444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>
              <a:defRPr sz="1100">
                <a:solidFill>
                  <a:schemeClr val="bg1">
                    <a:lumMod val="65000"/>
                  </a:schemeClr>
                </a:solidFill>
                <a:effectLst/>
              </a:defRPr>
            </a:lvl1pPr>
          </a:lstStyle>
          <a:p>
            <a:r>
              <a:rPr lang="ru-RU"/>
              <a:t>А также офис в Минске (Республика Беларусь)</a:t>
            </a:r>
          </a:p>
        </p:txBody>
      </p:sp>
    </p:spTree>
    <p:extLst>
      <p:ext uri="{BB962C8B-B14F-4D97-AF65-F5344CB8AC3E}">
        <p14:creationId xmlns:p14="http://schemas.microsoft.com/office/powerpoint/2010/main" val="1017450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317E5D0-0F9C-CC4E-7DD8-A47722413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8" y="423863"/>
            <a:ext cx="9605962" cy="370807"/>
          </a:xfrm>
        </p:spPr>
        <p:txBody>
          <a:bodyPr/>
          <a:lstStyle/>
          <a:p>
            <a:r>
              <a:rPr lang="ru-RU">
                <a:effectLst/>
              </a:rPr>
              <a:t>Портфель продуктов</a:t>
            </a:r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BF2458-85E6-5FC4-6A7D-158DF18B0F0A}"/>
              </a:ext>
            </a:extLst>
          </p:cNvPr>
          <p:cNvSpPr txBox="1"/>
          <p:nvPr/>
        </p:nvSpPr>
        <p:spPr>
          <a:xfrm>
            <a:off x="433389" y="1044000"/>
            <a:ext cx="3671999" cy="6924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ru-RU" sz="900" dirty="0">
                <a:effectLst/>
              </a:rPr>
              <a:t>В 2022 году Холдинг Т1 сформировал востребованный продуктовый портфель и обеспечил внесение ключевых продуктов в ЕРРП (Единый реестр российского программного обеспечения для электронных вычислительных машин и баз данных, или Реестр российского ПО)</a:t>
            </a:r>
            <a:endParaRPr sz="900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7AAF5634-43CC-5AAA-F7AE-D9599286E3C7}"/>
              </a:ext>
            </a:extLst>
          </p:cNvPr>
          <p:cNvSpPr/>
          <p:nvPr/>
        </p:nvSpPr>
        <p:spPr>
          <a:xfrm>
            <a:off x="4656000" y="1044000"/>
            <a:ext cx="4068000" cy="5372674"/>
          </a:xfrm>
          <a:prstGeom prst="roundRect">
            <a:avLst>
              <a:gd name="adj" fmla="val 399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tlCol="0" anchor="t" anchorCtr="0"/>
          <a:lstStyle/>
          <a:p>
            <a:pPr>
              <a:spcAft>
                <a:spcPts val="600"/>
              </a:spcAft>
            </a:pPr>
            <a:r>
              <a:rPr lang="ru-RU" sz="1200" b="1">
                <a:solidFill>
                  <a:schemeClr val="tx1"/>
                </a:solidFill>
              </a:rPr>
              <a:t>Технологическое направление</a:t>
            </a:r>
            <a:endParaRPr sz="1200" b="1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D7C39BDA-BF38-AFD8-900A-47A1E01758AE}"/>
              </a:ext>
            </a:extLst>
          </p:cNvPr>
          <p:cNvSpPr/>
          <p:nvPr/>
        </p:nvSpPr>
        <p:spPr>
          <a:xfrm>
            <a:off x="433388" y="2031994"/>
            <a:ext cx="4068000" cy="4384681"/>
          </a:xfrm>
          <a:prstGeom prst="roundRect">
            <a:avLst>
              <a:gd name="adj" fmla="val 379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tlCol="0" anchor="t" anchorCtr="0"/>
          <a:lstStyle/>
          <a:p>
            <a:pPr>
              <a:spcAft>
                <a:spcPts val="600"/>
              </a:spcAft>
            </a:pPr>
            <a:r>
              <a:rPr lang="ru-RU" sz="1200" b="1">
                <a:solidFill>
                  <a:schemeClr val="tx1"/>
                </a:solidFill>
                <a:effectLst/>
              </a:rPr>
              <a:t>Операционное направление</a:t>
            </a:r>
            <a:endParaRPr sz="1200" b="1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FEC6BA82-7E13-617E-4F2C-AE4EE4F1807F}"/>
              </a:ext>
            </a:extLst>
          </p:cNvPr>
          <p:cNvSpPr/>
          <p:nvPr/>
        </p:nvSpPr>
        <p:spPr>
          <a:xfrm>
            <a:off x="8878611" y="1044001"/>
            <a:ext cx="2880000" cy="5372674"/>
          </a:xfrm>
          <a:prstGeom prst="roundRect">
            <a:avLst>
              <a:gd name="adj" fmla="val 523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tlCol="0" anchor="t" anchorCtr="0"/>
          <a:lstStyle/>
          <a:p>
            <a:pPr>
              <a:spcAft>
                <a:spcPts val="600"/>
              </a:spcAft>
            </a:pPr>
            <a:r>
              <a:rPr lang="ru-RU" sz="1200" b="1">
                <a:solidFill>
                  <a:schemeClr val="tx1"/>
                </a:solidFill>
              </a:rPr>
              <a:t>Финансовое направление</a:t>
            </a:r>
            <a:endParaRPr sz="1200" b="1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1032FD29-F94A-8D14-A673-C51B22A14051}"/>
              </a:ext>
            </a:extLst>
          </p:cNvPr>
          <p:cNvGraphicFramePr>
            <a:graphicFrameLocks noGrp="1"/>
          </p:cNvGraphicFramePr>
          <p:nvPr/>
        </p:nvGraphicFramePr>
        <p:xfrm>
          <a:off x="613388" y="2446638"/>
          <a:ext cx="3708000" cy="3970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000">
                  <a:extLst>
                    <a:ext uri="{9D8B030D-6E8A-4147-A177-3AD203B41FA5}">
                      <a16:colId xmlns:a16="http://schemas.microsoft.com/office/drawing/2014/main" val="3439783500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2942411930"/>
                    </a:ext>
                  </a:extLst>
                </a:gridCol>
              </a:tblGrid>
              <a:tr h="589379">
                <a:tc>
                  <a:txBody>
                    <a:bodyPr/>
                    <a:lstStyle/>
                    <a:p>
                      <a:endParaRPr sz="900" b="1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Платформа для управления человеческим капиталом: </a:t>
                      </a:r>
                      <a:r>
                        <a:rPr lang="ru-RU" sz="900" b="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найм</a:t>
                      </a:r>
                      <a:r>
                        <a:rPr lang="ru-RU" sz="9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, </a:t>
                      </a:r>
                      <a:r>
                        <a:rPr lang="ru-RU" sz="900" b="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онбординг</a:t>
                      </a:r>
                      <a:r>
                        <a:rPr lang="ru-RU" sz="9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, адаптация, оценка, коммуникации, мотивация</a:t>
                      </a:r>
                      <a:endParaRPr sz="900" b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192676"/>
                  </a:ext>
                </a:extLst>
              </a:tr>
              <a:tr h="744994">
                <a:tc>
                  <a:txBody>
                    <a:bodyPr/>
                    <a:lstStyle/>
                    <a:p>
                      <a:endParaRPr sz="900" b="1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Модульная платформа для автоматизации продаж, маркетинга и клиентского сервиса. Гибкая автоматизация ключевых бизнес- процессов</a:t>
                      </a:r>
                      <a:b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взаимодействию с клиентами.</a:t>
                      </a:r>
                      <a:endParaRPr sz="900" b="0" kern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503172"/>
                  </a:ext>
                </a:extLst>
              </a:tr>
              <a:tr h="5893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1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Платформа корпоративных коммуникаций </a:t>
                      </a:r>
                      <a:br>
                        <a:rPr lang="ru-RU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</a:br>
                      <a:r>
                        <a:rPr lang="ru-RU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с гибридной облачной инфраструктурой </a:t>
                      </a:r>
                      <a:br>
                        <a:rPr lang="ru-RU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</a:br>
                      <a:r>
                        <a:rPr lang="ru-RU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и фокусом на безопасность</a:t>
                      </a:r>
                      <a:endParaRPr sz="9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7923043"/>
                  </a:ext>
                </a:extLst>
              </a:tr>
              <a:tr h="433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>
                          <a:effectLst/>
                        </a:rPr>
                        <a:t>ЭНВА</a:t>
                      </a:r>
                      <a:endParaRPr lang="ru-RU" sz="900" b="1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Система, автоматизирующая процесс закупок</a:t>
                      </a:r>
                      <a:br>
                        <a:rPr lang="ru-RU" sz="9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коммерческих и гос. компаний</a:t>
                      </a:r>
                      <a:endParaRPr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99914"/>
                  </a:ext>
                </a:extLst>
              </a:tr>
              <a:tr h="433763">
                <a:tc>
                  <a:txBody>
                    <a:bodyPr/>
                    <a:lstStyle/>
                    <a:p>
                      <a:endParaRPr sz="900" b="1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Комитет Онлайн — инструмент цифровизации деятельности органов корпоративного управления</a:t>
                      </a:r>
                      <a:endParaRPr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8397351"/>
                  </a:ext>
                </a:extLst>
              </a:tr>
              <a:tr h="589379">
                <a:tc>
                  <a:txBody>
                    <a:bodyPr/>
                    <a:lstStyle/>
                    <a:p>
                      <a: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БОЛЬШИЕ</a:t>
                      </a:r>
                      <a:b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ДАННЫЕ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Российская платформа, позволяющая</a:t>
                      </a:r>
                      <a:br>
                        <a:rPr lang="ru-RU" sz="9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управлять организацией на основе данных</a:t>
                      </a:r>
                      <a:br>
                        <a:rPr lang="ru-RU" sz="9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режиме реального времени</a:t>
                      </a:r>
                      <a:endParaRPr sz="900" kern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7160459"/>
                  </a:ext>
                </a:extLst>
              </a:tr>
              <a:tr h="589379">
                <a:tc>
                  <a:txBody>
                    <a:bodyPr/>
                    <a:lstStyle/>
                    <a:p>
                      <a: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МАРКЕТИНГ</a:t>
                      </a:r>
                      <a:b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РЕАЛЬНОМ</a:t>
                      </a:r>
                      <a:b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ВРЕМЕНИ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Российский продукт, позволяющий автоматически проводить маркетинговые кампании в режим реального времени</a:t>
                      </a:r>
                      <a:endParaRPr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5976037"/>
                  </a:ext>
                </a:extLst>
              </a:tr>
            </a:tbl>
          </a:graphicData>
        </a:graphic>
      </p:graphicFrame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6E85EB67-5829-9C1F-3B6F-87250D8F992C}"/>
              </a:ext>
            </a:extLst>
          </p:cNvPr>
          <p:cNvGraphicFramePr>
            <a:graphicFrameLocks noGrp="1"/>
          </p:cNvGraphicFramePr>
          <p:nvPr/>
        </p:nvGraphicFramePr>
        <p:xfrm>
          <a:off x="4835999" y="1424115"/>
          <a:ext cx="3708000" cy="4995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000">
                  <a:extLst>
                    <a:ext uri="{9D8B030D-6E8A-4147-A177-3AD203B41FA5}">
                      <a16:colId xmlns:a16="http://schemas.microsoft.com/office/drawing/2014/main" val="3439783500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2942411930"/>
                    </a:ext>
                  </a:extLst>
                </a:gridCol>
              </a:tblGrid>
              <a:tr h="756392">
                <a:tc>
                  <a:txBody>
                    <a:bodyPr/>
                    <a:lstStyle/>
                    <a:p>
                      <a:endParaRPr sz="900" b="1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Платформа производства ИТ-продуктов</a:t>
                      </a:r>
                      <a:br>
                        <a:rPr lang="ru-RU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методология процессов производства</a:t>
                      </a:r>
                      <a:br>
                        <a:rPr lang="ru-RU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управления разработкой, тестированием, эксплуатацией ПО, работы с исходным кодом,</a:t>
                      </a:r>
                      <a:br>
                        <a:rPr lang="ru-RU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 также анализа процессов</a:t>
                      </a:r>
                      <a:endParaRPr sz="900" b="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192676"/>
                  </a:ext>
                </a:extLst>
              </a:tr>
              <a:tr h="356399">
                <a:tc>
                  <a:txBody>
                    <a:bodyPr/>
                    <a:lstStyle/>
                    <a:p>
                      <a:endParaRPr sz="900" b="1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Экосистема продуктов и услуг в сфере информационной безопасности</a:t>
                      </a:r>
                      <a:endParaRPr sz="900" b="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503172"/>
                  </a:ext>
                </a:extLst>
              </a:tr>
              <a:tr h="612120">
                <a:tc>
                  <a:txBody>
                    <a:bodyPr/>
                    <a:lstStyle/>
                    <a:p>
                      <a:r>
                        <a:rPr lang="en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KORE.DWH +</a:t>
                      </a:r>
                      <a:br>
                        <a:rPr lang="en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KORE.</a:t>
                      </a:r>
                      <a:b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DATALAKE</a:t>
                      </a:r>
                      <a:endParaRPr sz="900" b="1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Пакет решений для автоматизации построения хранилищ и озёр данных на базе распределённой архитектуры решений </a:t>
                      </a:r>
                      <a:r>
                        <a:rPr lang="en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ARENADATA</a:t>
                      </a:r>
                      <a:endParaRPr sz="900" b="0" kern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7923043"/>
                  </a:ext>
                </a:extLst>
              </a:tr>
              <a:tr h="482582">
                <a:tc>
                  <a:txBody>
                    <a:bodyPr/>
                    <a:lstStyle/>
                    <a:p>
                      <a:r>
                        <a:rPr lang="en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CRM-</a:t>
                      </a:r>
                      <a: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ПОРТАЛ</a:t>
                      </a:r>
                      <a:b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КОРП. БИЗНЕСА</a:t>
                      </a:r>
                      <a:endParaRPr sz="900" b="1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Единое информационное пространство</a:t>
                      </a:r>
                      <a:b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работы с корпоративными клиентами</a:t>
                      </a:r>
                      <a:endParaRPr sz="900" b="0" kern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99914"/>
                  </a:ext>
                </a:extLst>
              </a:tr>
              <a:tr h="484260">
                <a:tc>
                  <a:txBody>
                    <a:bodyPr/>
                    <a:lstStyle/>
                    <a:p>
                      <a:endParaRPr sz="900" b="1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Система на базе графовой платформы для анализа данных и определения возможных связей (антифрод)</a:t>
                      </a:r>
                      <a:endParaRPr sz="900" b="0" kern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8397351"/>
                  </a:ext>
                </a:extLst>
              </a:tr>
              <a:tr h="356399">
                <a:tc>
                  <a:txBody>
                    <a:bodyPr/>
                    <a:lstStyle/>
                    <a:p>
                      <a:r>
                        <a:rPr lang="en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MLFACTORY</a:t>
                      </a:r>
                      <a:endParaRPr sz="900" b="1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Сквозной инструмент управления жизненным циклом моделей и оценки модельного риска</a:t>
                      </a:r>
                      <a:endParaRPr sz="900" b="0" kern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7160459"/>
                  </a:ext>
                </a:extLst>
              </a:tr>
              <a:tr h="484260">
                <a:tc>
                  <a:txBody>
                    <a:bodyPr/>
                    <a:lstStyle/>
                    <a:p>
                      <a: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ОБЛАЧНАЯ</a:t>
                      </a:r>
                      <a:b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ПЛАТФОРМА</a:t>
                      </a:r>
                      <a:endParaRPr sz="900" b="1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Платформа для предоставления продуктов</a:t>
                      </a:r>
                      <a:b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облачной среде с использованием моделей </a:t>
                      </a:r>
                      <a:r>
                        <a:rPr lang="en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laaS, PaaS </a:t>
                      </a:r>
                      <a: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</a:t>
                      </a:r>
                      <a:r>
                        <a:rPr lang="en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SaaS</a:t>
                      </a:r>
                      <a:endParaRPr sz="900" b="0" kern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5976037"/>
                  </a:ext>
                </a:extLst>
              </a:tr>
              <a:tr h="484260">
                <a:tc>
                  <a:txBody>
                    <a:bodyPr/>
                    <a:lstStyle/>
                    <a:p>
                      <a: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ОБЛАЧНЫЕ</a:t>
                      </a:r>
                      <a:b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РЕСУРСЫ </a:t>
                      </a:r>
                      <a:r>
                        <a:rPr lang="en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IAAS+</a:t>
                      </a:r>
                      <a:endParaRPr sz="900" b="1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Вычислительные ресурсы по модели </a:t>
                      </a:r>
                      <a:b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Pay-as-you-Go, Allocation, Backup, S3, CyberSecurity (WAF, Anti-DDoS) </a:t>
                      </a:r>
                      <a:endParaRPr sz="900" b="0" kern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1474553"/>
                  </a:ext>
                </a:extLst>
              </a:tr>
              <a:tr h="619487">
                <a:tc>
                  <a:txBody>
                    <a:bodyPr/>
                    <a:lstStyle/>
                    <a:p>
                      <a: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ОАЗИС</a:t>
                      </a:r>
                      <a:endParaRPr sz="900" b="1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Решение для комплексного управления проверками, контроля и мониторинга рисков, управления процессами и контрольными процедурами, планирования мероприятий</a:t>
                      </a:r>
                      <a:endParaRPr sz="900" b="0" kern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4722279"/>
                  </a:ext>
                </a:extLst>
              </a:tr>
              <a:tr h="356399">
                <a:tc>
                  <a:txBody>
                    <a:bodyPr/>
                    <a:lstStyle/>
                    <a:p>
                      <a:endParaRPr sz="900" b="1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Сервис сравнительной аналитики</a:t>
                      </a:r>
                      <a:br>
                        <a:rPr lang="ru-RU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операционному риску</a:t>
                      </a:r>
                      <a:endParaRPr sz="900" b="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9827663"/>
                  </a:ext>
                </a:extLst>
              </a:tr>
            </a:tbl>
          </a:graphicData>
        </a:graphic>
      </p:graphicFrame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EF93B20D-A78F-20FC-B60A-1A08CF456694}"/>
              </a:ext>
            </a:extLst>
          </p:cNvPr>
          <p:cNvGraphicFramePr>
            <a:graphicFrameLocks noGrp="1"/>
          </p:cNvGraphicFramePr>
          <p:nvPr/>
        </p:nvGraphicFramePr>
        <p:xfrm>
          <a:off x="9022611" y="1424113"/>
          <a:ext cx="2592000" cy="5009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000">
                  <a:extLst>
                    <a:ext uri="{9D8B030D-6E8A-4147-A177-3AD203B41FA5}">
                      <a16:colId xmlns:a16="http://schemas.microsoft.com/office/drawing/2014/main" val="3439783500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2942411930"/>
                    </a:ext>
                  </a:extLst>
                </a:gridCol>
              </a:tblGrid>
              <a:tr h="1086739">
                <a:tc>
                  <a:txBody>
                    <a:bodyPr/>
                    <a:lstStyle/>
                    <a:p>
                      <a:r>
                        <a:rPr lang="ru-RU" sz="9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ЦИФРОВАЯ БАНКОВСКАЯ ПЛАТФОРМА</a:t>
                      </a:r>
                      <a:endParaRPr sz="900" b="1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Гибкое решение</a:t>
                      </a:r>
                      <a:b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динамичного развития цифровых каналов взаимодействия с клиентами финансовых организаций, быстрого создания и запуска новых сервисов</a:t>
                      </a:r>
                      <a:endParaRPr sz="900" b="0" kern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192676"/>
                  </a:ext>
                </a:extLst>
              </a:tr>
              <a:tr h="1517142">
                <a:tc>
                  <a:txBody>
                    <a:bodyPr/>
                    <a:lstStyle/>
                    <a:p>
                      <a:endParaRPr sz="900" b="1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Витрина данных с прямым подключением к АИС «Налог-З» для перехода</a:t>
                      </a:r>
                      <a:r>
                        <a:rPr lang="en-US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режим налогового мониторинга — новую форму налогового контроля, заменяющую традиционные проверки онлайн- взаимодействием</a:t>
                      </a:r>
                      <a:br>
                        <a:rPr lang="ru-RU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налоговой службой</a:t>
                      </a:r>
                      <a:endParaRPr sz="900" b="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503172"/>
                  </a:ext>
                </a:extLst>
              </a:tr>
              <a:tr h="1086739">
                <a:tc>
                  <a:txBody>
                    <a:bodyPr/>
                    <a:lstStyle/>
                    <a:p>
                      <a:endParaRPr sz="900" b="1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Решение для автоматизации полного цикла взыскания просроченной задол-женности. Гибкая настройка коммуникаций с клиентами</a:t>
                      </a:r>
                    </a:p>
                    <a:p>
                      <a:r>
                        <a:rPr lang="ru-RU" sz="900" b="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всех этапах.</a:t>
                      </a:r>
                      <a:endParaRPr sz="900" b="0" kern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7923043"/>
                  </a:ext>
                </a:extLst>
              </a:tr>
              <a:tr h="1301941">
                <a:tc>
                  <a:txBody>
                    <a:bodyPr/>
                    <a:lstStyle/>
                    <a:p>
                      <a:r>
                        <a:rPr lang="ru-RU" sz="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МОДУЛЬ ПЕРСОНИФИ-ЦИРОВАННЫХ ПРЕДЛОЖЕНИЙ ДЛЯ КЛИЕНТА</a:t>
                      </a:r>
                      <a:endParaRPr sz="800" b="1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Модуль, предназначенный для глубокого изучения поведения и предпочтений клиентов с целью предоставления им наиболее релевантных и целевых предложений в различных цифровых каналах</a:t>
                      </a:r>
                      <a:endParaRPr sz="900" b="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99914"/>
                  </a:ext>
                </a:extLst>
              </a:tr>
            </a:tbl>
          </a:graphicData>
        </a:graphic>
      </p:graphicFrame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188D4ED-DF6E-B2F2-5F5E-8F36FF2863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3388" y="3365851"/>
            <a:ext cx="792000" cy="7283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2472283-3AFA-2BA1-0FD1-3BC2C5AB37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3388" y="3982659"/>
            <a:ext cx="648000" cy="15915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B76F1E4-2EC4-B1FE-F0ED-740F2775A5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3388" y="2720273"/>
            <a:ext cx="792000" cy="704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D96D0F1-EDF0-AD8A-95F7-554C64DACC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3388" y="4953239"/>
            <a:ext cx="792000" cy="145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CEF1D0F-C6E4-631F-BF59-1427F501374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35999" y="1634898"/>
            <a:ext cx="648000" cy="19938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944004C-C736-5C13-05E4-49B917F50FB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835999" y="2323827"/>
            <a:ext cx="792000" cy="704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ED939688-EC53-0795-8708-CFF01A166AE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835999" y="6138317"/>
            <a:ext cx="792000" cy="16896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015EE466-7A80-89B0-D34D-333CA42F17C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022611" y="3229925"/>
            <a:ext cx="792000" cy="7040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892B41F4-D562-0BA3-85C9-E16C4CFECEF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022611" y="4582814"/>
            <a:ext cx="792000" cy="528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C825A2A-1923-2327-0C30-EF68DEF301B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835999" y="3747789"/>
            <a:ext cx="810000" cy="23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014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D87634-540A-4665-855C-45C62D23D6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19" y="423292"/>
            <a:ext cx="9606530" cy="378565"/>
          </a:xfrm>
        </p:spPr>
        <p:txBody>
          <a:bodyPr/>
          <a:lstStyle/>
          <a:p>
            <a:r>
              <a:rPr lang="ru-RU" dirty="0"/>
              <a:t>Цели и задачи холдинга на промышленных форумах</a:t>
            </a: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EA9022E1-D96F-8FD8-A049-DED5CBCF12A0}"/>
              </a:ext>
            </a:extLst>
          </p:cNvPr>
          <p:cNvSpPr/>
          <p:nvPr/>
        </p:nvSpPr>
        <p:spPr>
          <a:xfrm>
            <a:off x="432618" y="1188000"/>
            <a:ext cx="4372683" cy="2177917"/>
          </a:xfrm>
          <a:prstGeom prst="roundRect">
            <a:avLst>
              <a:gd name="adj" fmla="val 5184"/>
            </a:avLst>
          </a:pr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08000" rIns="108000" bIns="144000" rtlCol="0" anchor="t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>
                <a:solidFill>
                  <a:schemeClr val="bg2"/>
                </a:solidFill>
                <a:latin typeface="+mj-lt"/>
                <a:cs typeface="Arial"/>
                <a:sym typeface="Arial"/>
              </a:rPr>
              <a:t>Цели холдинга Т1</a:t>
            </a:r>
            <a:br>
              <a:rPr lang="ru-RU" dirty="0">
                <a:solidFill>
                  <a:schemeClr val="bg2"/>
                </a:solidFill>
                <a:latin typeface="+mj-lt"/>
                <a:cs typeface="Arial"/>
                <a:sym typeface="Arial"/>
              </a:rPr>
            </a:br>
            <a:endParaRPr lang="ru-RU" dirty="0">
              <a:solidFill>
                <a:schemeClr val="bg2"/>
              </a:solidFill>
              <a:latin typeface="+mj-lt"/>
              <a:cs typeface="Arial"/>
            </a:endParaRPr>
          </a:p>
          <a:p>
            <a:pPr marL="182563" indent="-182563" defTabSz="457200">
              <a:spcAft>
                <a:spcPts val="600"/>
              </a:spcAft>
              <a:buClr>
                <a:schemeClr val="bg2"/>
              </a:buClr>
              <a:buSzPts val="1400"/>
              <a:buFont typeface="Системный шрифт, обычный"/>
              <a:buChar char="+"/>
              <a:defRPr/>
            </a:pPr>
            <a:r>
              <a:rPr lang="ru-RU" sz="1400" dirty="0">
                <a:solidFill>
                  <a:schemeClr val="tx1"/>
                </a:solidFill>
              </a:rPr>
              <a:t>Продвижение экспертизы менеджмента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на рынке</a:t>
            </a:r>
          </a:p>
          <a:p>
            <a:pPr marL="182563" indent="-182563" defTabSz="457200">
              <a:spcAft>
                <a:spcPts val="600"/>
              </a:spcAft>
              <a:buClr>
                <a:schemeClr val="bg2"/>
              </a:buClr>
              <a:buSzPts val="1400"/>
              <a:buFont typeface="Системный шрифт, обычный"/>
              <a:buChar char="+"/>
              <a:defRPr/>
            </a:pPr>
            <a:r>
              <a:rPr lang="ru-RU" sz="1400" dirty="0">
                <a:solidFill>
                  <a:schemeClr val="tx1"/>
                </a:solidFill>
              </a:rPr>
              <a:t>Поиск </a:t>
            </a:r>
            <a:r>
              <a:rPr lang="en" sz="1400" dirty="0">
                <a:solidFill>
                  <a:schemeClr val="tx1"/>
                </a:solidFill>
              </a:rPr>
              <a:t>opportunities (</a:t>
            </a:r>
            <a:r>
              <a:rPr lang="ru-RU" sz="1400" dirty="0">
                <a:solidFill>
                  <a:schemeClr val="tx1"/>
                </a:solidFill>
              </a:rPr>
              <a:t>мегалидов)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через </a:t>
            </a:r>
            <a:r>
              <a:rPr lang="en-US" sz="1400" dirty="0">
                <a:solidFill>
                  <a:schemeClr val="tx1"/>
                </a:solidFill>
              </a:rPr>
              <a:t>B</a:t>
            </a:r>
            <a:r>
              <a:rPr lang="ru-RU" sz="1400" dirty="0">
                <a:solidFill>
                  <a:schemeClr val="tx1"/>
                </a:solidFill>
              </a:rPr>
              <a:t>2</a:t>
            </a:r>
            <a:r>
              <a:rPr lang="en-US" sz="1400" dirty="0">
                <a:solidFill>
                  <a:schemeClr val="tx1"/>
                </a:solidFill>
              </a:rPr>
              <a:t>B</a:t>
            </a:r>
            <a:r>
              <a:rPr lang="ru-RU" sz="1400" dirty="0">
                <a:solidFill>
                  <a:schemeClr val="tx1"/>
                </a:solidFill>
              </a:rPr>
              <a:t> встречи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endParaRPr lang="ru-RU" sz="1400" dirty="0">
              <a:solidFill>
                <a:schemeClr val="tx1"/>
              </a:solidFill>
            </a:endParaRPr>
          </a:p>
          <a:p>
            <a:pPr marL="182563" indent="-182563" defTabSz="457200">
              <a:spcAft>
                <a:spcPts val="600"/>
              </a:spcAft>
              <a:buClr>
                <a:schemeClr val="bg2"/>
              </a:buClr>
              <a:buSzPts val="1400"/>
              <a:buFont typeface="Системный шрифт, обычный"/>
              <a:buChar char="+"/>
              <a:defRPr/>
            </a:pPr>
            <a:r>
              <a:rPr lang="en-US" sz="1400" dirty="0">
                <a:solidFill>
                  <a:schemeClr val="tx1"/>
                </a:solidFill>
              </a:rPr>
              <a:t>GR </a:t>
            </a:r>
            <a:r>
              <a:rPr lang="ru-RU" sz="1400" dirty="0">
                <a:solidFill>
                  <a:schemeClr val="tx1"/>
                </a:solidFill>
              </a:rPr>
              <a:t>площадка для решения вопросов </a:t>
            </a:r>
          </a:p>
        </p:txBody>
      </p:sp>
      <p:sp>
        <p:nvSpPr>
          <p:cNvPr id="5" name="Google Shape;473;p19">
            <a:extLst>
              <a:ext uri="{FF2B5EF4-FFF2-40B4-BE49-F238E27FC236}">
                <a16:creationId xmlns:a16="http://schemas.microsoft.com/office/drawing/2014/main" id="{02029E20-3B88-80D4-74B3-2AD942CE4034}"/>
              </a:ext>
            </a:extLst>
          </p:cNvPr>
          <p:cNvSpPr/>
          <p:nvPr/>
        </p:nvSpPr>
        <p:spPr>
          <a:xfrm>
            <a:off x="452932" y="3525759"/>
            <a:ext cx="4372683" cy="2277543"/>
          </a:xfrm>
          <a:prstGeom prst="roundRect">
            <a:avLst>
              <a:gd name="adj" fmla="val 8736"/>
            </a:avLst>
          </a:pr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  <a:effectLst/>
        </p:spPr>
        <p:txBody>
          <a:bodyPr spcFirstLastPara="1" wrap="square" lIns="144000" tIns="108000" rIns="0" bIns="108000" anchor="t" anchorCtr="0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buClr>
                <a:srgbClr val="00AAE6"/>
              </a:buClr>
              <a:buSzPct val="100000"/>
              <a:defRPr/>
            </a:pPr>
            <a:r>
              <a:rPr lang="ru-RU" dirty="0">
                <a:solidFill>
                  <a:schemeClr val="bg2"/>
                </a:solidFill>
                <a:latin typeface="+mj-lt"/>
                <a:cs typeface="Arial"/>
                <a:sym typeface="Arial"/>
              </a:rPr>
              <a:t>Формат участия</a:t>
            </a:r>
          </a:p>
          <a:p>
            <a:pPr marL="182563" marR="0" indent="-182563" defTabSz="457200" fontAlgn="auto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ts val="1400"/>
              <a:buFont typeface="Системный шрифт, обычный"/>
              <a:buChar char="+"/>
              <a:defRPr/>
            </a:pPr>
            <a:r>
              <a:rPr lang="ru-RU" sz="1400" dirty="0">
                <a:sym typeface="Arial"/>
              </a:rPr>
              <a:t>Застройка стенда на ЦИПР  20 км</a:t>
            </a:r>
            <a:r>
              <a:rPr lang="ru-RU" sz="1400" baseline="30000" dirty="0">
                <a:sym typeface="Arial"/>
              </a:rPr>
              <a:t>2</a:t>
            </a:r>
            <a:r>
              <a:rPr lang="ru-RU" sz="1400" dirty="0">
                <a:sym typeface="Arial"/>
              </a:rPr>
              <a:t>:</a:t>
            </a:r>
            <a:r>
              <a:rPr lang="en-US" sz="1400" dirty="0">
                <a:sym typeface="Arial"/>
              </a:rPr>
              <a:t>/</a:t>
            </a:r>
            <a:r>
              <a:rPr lang="ru-RU" sz="1400" dirty="0">
                <a:sym typeface="Arial"/>
              </a:rPr>
              <a:t> на </a:t>
            </a:r>
            <a:r>
              <a:rPr lang="ru-RU" sz="1400" dirty="0" err="1">
                <a:sym typeface="Arial"/>
              </a:rPr>
              <a:t>Иннопром</a:t>
            </a:r>
            <a:r>
              <a:rPr lang="ru-RU" sz="1400" dirty="0">
                <a:sym typeface="Arial"/>
              </a:rPr>
              <a:t> 40 км</a:t>
            </a:r>
            <a:r>
              <a:rPr lang="ru-RU" sz="1400" baseline="30000" dirty="0">
                <a:sym typeface="Arial"/>
              </a:rPr>
              <a:t>2</a:t>
            </a:r>
            <a:r>
              <a:rPr lang="ru-RU" sz="1400" dirty="0">
                <a:sym typeface="Arial"/>
              </a:rPr>
              <a:t>  </a:t>
            </a:r>
            <a:r>
              <a:rPr lang="ru-RU" sz="1400" dirty="0"/>
              <a:t>презентация продуктов и услуг, подписания</a:t>
            </a:r>
            <a:r>
              <a:rPr lang="en-US" sz="1400" dirty="0"/>
              <a:t>/</a:t>
            </a:r>
            <a:r>
              <a:rPr lang="ru-RU" sz="1400" dirty="0"/>
              <a:t>новое позиционирование</a:t>
            </a:r>
          </a:p>
          <a:p>
            <a:pPr marL="182563" marR="0" indent="-182563" defTabSz="457200" fontAlgn="auto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ts val="1400"/>
              <a:buFont typeface="Системный шрифт, обычный"/>
              <a:buChar char="+"/>
              <a:defRPr/>
            </a:pPr>
            <a:r>
              <a:rPr lang="ru-RU" sz="1400" dirty="0"/>
              <a:t>Интеграция в деловую программу</a:t>
            </a:r>
          </a:p>
          <a:p>
            <a:pPr marL="182563" indent="-182563" defTabSz="457200">
              <a:spcAft>
                <a:spcPts val="600"/>
              </a:spcAft>
              <a:buClr>
                <a:schemeClr val="bg2"/>
              </a:buClr>
              <a:buSzPts val="1400"/>
              <a:buFont typeface="Системный шрифт, обычный"/>
              <a:buChar char="+"/>
              <a:defRPr/>
            </a:pPr>
            <a:r>
              <a:rPr lang="ru-RU" sz="1400" dirty="0">
                <a:solidFill>
                  <a:srgbClr val="353535"/>
                </a:solidFill>
              </a:rPr>
              <a:t>Проведение собственной сессии</a:t>
            </a:r>
          </a:p>
          <a:p>
            <a:pPr marR="0" defTabSz="457200" fontAlgn="auto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ts val="1400"/>
              <a:defRPr/>
            </a:pPr>
            <a:endParaRPr lang="ru-RU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495E9B-0A86-BECB-B969-A1ECF3AA3A4A}"/>
              </a:ext>
            </a:extLst>
          </p:cNvPr>
          <p:cNvSpPr txBox="1"/>
          <p:nvPr/>
        </p:nvSpPr>
        <p:spPr>
          <a:xfrm>
            <a:off x="4948254" y="1188000"/>
            <a:ext cx="3131038" cy="5044525"/>
          </a:xfrm>
          <a:prstGeom prst="roundRect">
            <a:avLst>
              <a:gd name="adj" fmla="val 5379"/>
            </a:avLst>
          </a:prstGeom>
          <a:solidFill>
            <a:schemeClr val="bg2">
              <a:lumMod val="20000"/>
              <a:lumOff val="80000"/>
              <a:alpha val="70000"/>
            </a:schemeClr>
          </a:solidFill>
          <a:effectLst/>
        </p:spPr>
        <p:txBody>
          <a:bodyPr wrap="square" lIns="144000" tIns="108000" bIns="108000" rtlCol="0" anchor="t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ru-RU" dirty="0">
                <a:solidFill>
                  <a:schemeClr val="bg2"/>
                </a:solidFill>
                <a:latin typeface="+mj-lt"/>
                <a:cs typeface="Arial"/>
              </a:rPr>
              <a:t>Инструменты достижения цели</a:t>
            </a:r>
            <a:endParaRPr lang="ru-RU" sz="1400" dirty="0">
              <a:solidFill>
                <a:srgbClr val="353535"/>
              </a:solidFill>
            </a:endParaRPr>
          </a:p>
          <a:p>
            <a:pPr marL="269875" indent="-269875" algn="just" defTabSz="457200" fontAlgn="base">
              <a:spcAft>
                <a:spcPts val="1200"/>
              </a:spcAft>
              <a:buClr>
                <a:srgbClr val="00AAE6"/>
              </a:buClr>
              <a:buSzPct val="100000"/>
              <a:buFont typeface="Системный шрифт, обычный"/>
              <a:buChar char="+"/>
              <a:defRPr/>
            </a:pPr>
            <a:r>
              <a:rPr lang="ru-RU" sz="1400" dirty="0">
                <a:solidFill>
                  <a:srgbClr val="353535"/>
                </a:solidFill>
              </a:rPr>
              <a:t>Участие ТОП менеджмента в сессиях деловой программы </a:t>
            </a:r>
          </a:p>
          <a:p>
            <a:pPr marL="269875" indent="-269875" algn="just" defTabSz="457200" fontAlgn="base">
              <a:spcAft>
                <a:spcPts val="1200"/>
              </a:spcAft>
              <a:buClr>
                <a:srgbClr val="00AAE6"/>
              </a:buClr>
              <a:buSzPct val="100000"/>
              <a:buFont typeface="Системный шрифт, обычный"/>
              <a:buChar char="+"/>
              <a:defRPr/>
            </a:pPr>
            <a:r>
              <a:rPr lang="ru-RU" sz="1400" dirty="0">
                <a:solidFill>
                  <a:srgbClr val="353535"/>
                </a:solidFill>
              </a:rPr>
              <a:t>Проведение собственной сессии </a:t>
            </a:r>
          </a:p>
          <a:p>
            <a:pPr marL="269875" indent="-269875" algn="just" defTabSz="457200" fontAlgn="base">
              <a:spcAft>
                <a:spcPts val="1200"/>
              </a:spcAft>
              <a:buClr>
                <a:srgbClr val="00AAE6"/>
              </a:buClr>
              <a:buSzPct val="100000"/>
              <a:buFont typeface="Системный шрифт, обычный"/>
              <a:buChar char="+"/>
              <a:defRPr/>
            </a:pPr>
            <a:r>
              <a:rPr lang="ru-RU" sz="1400" dirty="0">
                <a:solidFill>
                  <a:srgbClr val="353535"/>
                </a:solidFill>
              </a:rPr>
              <a:t>Проведение рабочих встречи и переговоров </a:t>
            </a:r>
          </a:p>
          <a:p>
            <a:pPr marL="269875" indent="-269875" algn="just" defTabSz="457200" fontAlgn="base">
              <a:spcAft>
                <a:spcPts val="1200"/>
              </a:spcAft>
              <a:buClr>
                <a:srgbClr val="00AAE6"/>
              </a:buClr>
              <a:buSzPct val="100000"/>
              <a:buFont typeface="Системный шрифт, обычный"/>
              <a:buChar char="+"/>
              <a:defRPr/>
            </a:pPr>
            <a:r>
              <a:rPr lang="ru-RU" sz="1400" dirty="0"/>
              <a:t>Подписание соглашений</a:t>
            </a:r>
            <a:br>
              <a:rPr lang="ru-RU" sz="1400" dirty="0"/>
            </a:br>
            <a:r>
              <a:rPr lang="ru-RU" sz="1400" dirty="0"/>
              <a:t>и широкий </a:t>
            </a:r>
            <a:r>
              <a:rPr lang="en-US" sz="1400" dirty="0"/>
              <a:t>PR</a:t>
            </a:r>
            <a:endParaRPr lang="ru-RU" sz="1400" dirty="0"/>
          </a:p>
          <a:p>
            <a:pPr marL="269875" indent="-269875" algn="just" defTabSz="457200" fontAlgn="base">
              <a:spcAft>
                <a:spcPts val="1200"/>
              </a:spcAft>
              <a:buClr>
                <a:srgbClr val="00AAE6"/>
              </a:buClr>
              <a:buSzPct val="100000"/>
              <a:buFont typeface="Системный шрифт, обычный"/>
              <a:buChar char="+"/>
              <a:defRPr/>
            </a:pPr>
            <a:endParaRPr lang="ru-RU" sz="1400" dirty="0">
              <a:solidFill>
                <a:srgbClr val="353535"/>
              </a:solidFill>
              <a:sym typeface="Arial"/>
            </a:endParaRPr>
          </a:p>
          <a:p>
            <a:pPr marL="182563" indent="-182563" defTabSz="457200">
              <a:spcAft>
                <a:spcPts val="600"/>
              </a:spcAft>
              <a:buClr>
                <a:schemeClr val="bg2"/>
              </a:buClr>
              <a:buSzPts val="1400"/>
              <a:buFont typeface="Системный шрифт, обычный"/>
              <a:buChar char="+"/>
              <a:defRPr/>
            </a:pPr>
            <a:endParaRPr lang="ru-RU" sz="14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09B7DB9-F449-38EA-FA08-E7EBE015DA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350851" y="5670000"/>
            <a:ext cx="432000" cy="432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76DF998-ABA3-6CBB-4351-4DBC1AEF63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204936" y="4964388"/>
            <a:ext cx="432000" cy="432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D535744-6C81-5E94-9F16-90A2ED5900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70977" y="2786471"/>
            <a:ext cx="432000" cy="432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83C8990-07E2-1B51-FD19-A37D2D9418C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0743"/>
          <a:stretch/>
        </p:blipFill>
        <p:spPr>
          <a:xfrm>
            <a:off x="8172652" y="1187999"/>
            <a:ext cx="3732994" cy="5044525"/>
          </a:xfrm>
          <a:prstGeom prst="roundRect">
            <a:avLst>
              <a:gd name="adj" fmla="val 5356"/>
            </a:avLst>
          </a:prstGeom>
          <a:noFill/>
        </p:spPr>
      </p:pic>
    </p:spTree>
    <p:extLst>
      <p:ext uri="{BB962C8B-B14F-4D97-AF65-F5344CB8AC3E}">
        <p14:creationId xmlns:p14="http://schemas.microsoft.com/office/powerpoint/2010/main" val="1163601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кругленный прямоугольник 22">
            <a:extLst>
              <a:ext uri="{FF2B5EF4-FFF2-40B4-BE49-F238E27FC236}">
                <a16:creationId xmlns:a16="http://schemas.microsoft.com/office/drawing/2014/main" id="{112F7357-95B8-F052-541B-EC2886F3F239}"/>
              </a:ext>
            </a:extLst>
          </p:cNvPr>
          <p:cNvSpPr/>
          <p:nvPr/>
        </p:nvSpPr>
        <p:spPr>
          <a:xfrm>
            <a:off x="6395551" y="1079402"/>
            <a:ext cx="5253548" cy="4951553"/>
          </a:xfrm>
          <a:prstGeom prst="roundRect">
            <a:avLst>
              <a:gd name="adj" fmla="val 5104"/>
            </a:avLst>
          </a:prstGeom>
          <a:solidFill>
            <a:schemeClr val="bg1"/>
          </a:solidFill>
          <a:ln>
            <a:noFill/>
          </a:ln>
          <a:effectLst>
            <a:outerShdw blurRad="2159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ABA67E6F-1932-AC1E-DD25-0A3C81E74258}"/>
              </a:ext>
            </a:extLst>
          </p:cNvPr>
          <p:cNvSpPr/>
          <p:nvPr/>
        </p:nvSpPr>
        <p:spPr>
          <a:xfrm>
            <a:off x="432620" y="1054577"/>
            <a:ext cx="5852650" cy="4976379"/>
          </a:xfrm>
          <a:prstGeom prst="roundRect">
            <a:avLst>
              <a:gd name="adj" fmla="val 5104"/>
            </a:avLst>
          </a:prstGeom>
          <a:solidFill>
            <a:schemeClr val="bg1"/>
          </a:solidFill>
          <a:ln>
            <a:noFill/>
          </a:ln>
          <a:effectLst>
            <a:outerShdw blurRad="2159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D87634-540A-4665-855C-45C62D23D6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8" y="423863"/>
            <a:ext cx="9605962" cy="378565"/>
          </a:xfrm>
        </p:spPr>
        <p:txBody>
          <a:bodyPr/>
          <a:lstStyle/>
          <a:p>
            <a:r>
              <a:rPr lang="ru-RU" dirty="0"/>
              <a:t>Площадь Т1 на </a:t>
            </a:r>
            <a:r>
              <a:rPr lang="ru-RU" dirty="0" err="1"/>
              <a:t>ЦИПРе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C31EB8-20B7-9EA0-93B4-6E8E6C52AEE7}"/>
              </a:ext>
            </a:extLst>
          </p:cNvPr>
          <p:cNvSpPr txBox="1"/>
          <p:nvPr/>
        </p:nvSpPr>
        <p:spPr>
          <a:xfrm>
            <a:off x="2997781" y="6434137"/>
            <a:ext cx="850870" cy="1846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dirty="0">
                <a:solidFill>
                  <a:schemeClr val="bg2"/>
                </a:solidFill>
              </a:rPr>
              <a:t>Стенд Т1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6864A1-507C-FA27-67D7-BE14147499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2901" y="1188135"/>
            <a:ext cx="5632087" cy="4709262"/>
          </a:xfrm>
          <a:prstGeom prst="rect">
            <a:avLst/>
          </a:prstGeom>
        </p:spPr>
      </p:pic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279B6681-861F-212C-83A5-D4E5844C5315}"/>
              </a:ext>
            </a:extLst>
          </p:cNvPr>
          <p:cNvCxnSpPr>
            <a:cxnSpLocks/>
          </p:cNvCxnSpPr>
          <p:nvPr/>
        </p:nvCxnSpPr>
        <p:spPr>
          <a:xfrm flipV="1">
            <a:off x="3423216" y="5415632"/>
            <a:ext cx="0" cy="814107"/>
          </a:xfrm>
          <a:prstGeom prst="straightConnector1">
            <a:avLst/>
          </a:prstGeom>
          <a:ln w="19050">
            <a:solidFill>
              <a:schemeClr val="bg2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777450D1-27C0-701C-F097-FBF47266DD4F}"/>
              </a:ext>
            </a:extLst>
          </p:cNvPr>
          <p:cNvSpPr/>
          <p:nvPr/>
        </p:nvSpPr>
        <p:spPr>
          <a:xfrm>
            <a:off x="3286605" y="5021401"/>
            <a:ext cx="278208" cy="324000"/>
          </a:xfrm>
          <a:prstGeom prst="roundRect">
            <a:avLst/>
          </a:prstGeom>
          <a:noFill/>
          <a:ln w="444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E536326-AE9E-CF61-8671-8774E53CB75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5407"/>
          <a:stretch/>
        </p:blipFill>
        <p:spPr>
          <a:xfrm>
            <a:off x="6472244" y="1329525"/>
            <a:ext cx="5038072" cy="4426482"/>
          </a:xfrm>
          <a:prstGeom prst="rect">
            <a:avLst/>
          </a:prstGeom>
        </p:spPr>
      </p:pic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7D0B3CA8-BA0C-8530-C273-09CB32446FA3}"/>
              </a:ext>
            </a:extLst>
          </p:cNvPr>
          <p:cNvSpPr/>
          <p:nvPr/>
        </p:nvSpPr>
        <p:spPr>
          <a:xfrm>
            <a:off x="8456778" y="4798948"/>
            <a:ext cx="923827" cy="914400"/>
          </a:xfrm>
          <a:prstGeom prst="roundRect">
            <a:avLst/>
          </a:prstGeom>
          <a:noFill/>
          <a:ln w="444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729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00BD03B-83D2-EA24-F22C-630DBC967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311" y="694114"/>
            <a:ext cx="8698456" cy="5236825"/>
          </a:xfrm>
          <a:prstGeom prst="rect">
            <a:avLst/>
          </a:prstGeom>
        </p:spPr>
      </p:pic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431B4895-FC29-B637-D1DB-AAFCE7758657}"/>
              </a:ext>
            </a:extLst>
          </p:cNvPr>
          <p:cNvSpPr/>
          <p:nvPr/>
        </p:nvSpPr>
        <p:spPr>
          <a:xfrm>
            <a:off x="8808750" y="3164473"/>
            <a:ext cx="431504" cy="37856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15" name="Соединительная линия уступом 14">
            <a:extLst>
              <a:ext uri="{FF2B5EF4-FFF2-40B4-BE49-F238E27FC236}">
                <a16:creationId xmlns:a16="http://schemas.microsoft.com/office/drawing/2014/main" id="{2031CB58-BBEE-BD97-4C49-7CEF796C48FF}"/>
              </a:ext>
            </a:extLst>
          </p:cNvPr>
          <p:cNvCxnSpPr>
            <a:cxnSpLocks/>
          </p:cNvCxnSpPr>
          <p:nvPr/>
        </p:nvCxnSpPr>
        <p:spPr>
          <a:xfrm rot="10800000">
            <a:off x="2623649" y="3139822"/>
            <a:ext cx="6135341" cy="172705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Текст 8">
            <a:extLst>
              <a:ext uri="{FF2B5EF4-FFF2-40B4-BE49-F238E27FC236}">
                <a16:creationId xmlns:a16="http://schemas.microsoft.com/office/drawing/2014/main" id="{D887C54B-6C11-B130-B072-7D85C49F9B04}"/>
              </a:ext>
            </a:extLst>
          </p:cNvPr>
          <p:cNvSpPr txBox="1">
            <a:spLocks/>
          </p:cNvSpPr>
          <p:nvPr/>
        </p:nvSpPr>
        <p:spPr>
          <a:xfrm>
            <a:off x="245171" y="2176071"/>
            <a:ext cx="2378477" cy="1018189"/>
          </a:xfrm>
          <a:prstGeom prst="roundRect">
            <a:avLst>
              <a:gd name="adj" fmla="val 10082"/>
            </a:avLst>
          </a:prstGeom>
          <a:solidFill>
            <a:schemeClr val="bg1">
              <a:lumMod val="85000"/>
              <a:alpha val="70000"/>
            </a:schemeClr>
          </a:solidFill>
        </p:spPr>
        <p:txBody>
          <a:bodyPr wrap="square" lIns="144000" tIns="108000" rIns="108000" bIns="14400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LS Hauss" panose="00000500000000000000" pitchFamily="50" charset="0"/>
              <a:buChar char="+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04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―"/>
              <a:defRPr lang="ru-RU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2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solidFill>
                  <a:schemeClr val="bg2"/>
                </a:solidFill>
              </a:rPr>
              <a:t>Индивидуальная застройка </a:t>
            </a:r>
          </a:p>
          <a:p>
            <a:r>
              <a:rPr lang="ru-RU" sz="1200" b="1" dirty="0">
                <a:solidFill>
                  <a:srgbClr val="172B4D"/>
                </a:solidFill>
              </a:rPr>
              <a:t>С</a:t>
            </a:r>
            <a:r>
              <a:rPr lang="ru-RU" sz="1200" b="1" i="0" dirty="0">
                <a:solidFill>
                  <a:srgbClr val="172B4D"/>
                </a:solidFill>
                <a:effectLst/>
              </a:rPr>
              <a:t>тенд 2В5 </a:t>
            </a:r>
          </a:p>
          <a:p>
            <a:pPr lvl="1"/>
            <a:r>
              <a:rPr lang="ru-RU" sz="1200" b="1" dirty="0">
                <a:solidFill>
                  <a:schemeClr val="accent4"/>
                </a:solidFill>
              </a:rPr>
              <a:t>40 кв. м 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508340-E0F2-EF50-2BC5-8ED34ED56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692" y="315549"/>
            <a:ext cx="9605962" cy="378565"/>
          </a:xfrm>
        </p:spPr>
        <p:txBody>
          <a:bodyPr/>
          <a:lstStyle/>
          <a:p>
            <a:r>
              <a:rPr lang="ru-RU" dirty="0"/>
              <a:t>Площадь Т1 на </a:t>
            </a:r>
            <a:r>
              <a:rPr lang="ru-RU" dirty="0" err="1"/>
              <a:t>Иннопроме</a:t>
            </a:r>
            <a:r>
              <a:rPr lang="ru-RU" dirty="0"/>
              <a:t> -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62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76C89D56-A693-D3C7-0399-AF1A26EADD20}"/>
              </a:ext>
            </a:extLst>
          </p:cNvPr>
          <p:cNvSpPr/>
          <p:nvPr/>
        </p:nvSpPr>
        <p:spPr>
          <a:xfrm>
            <a:off x="418978" y="1665506"/>
            <a:ext cx="7344798" cy="3334584"/>
          </a:xfrm>
          <a:prstGeom prst="roundRect">
            <a:avLst>
              <a:gd name="adj" fmla="val 5184"/>
            </a:avLst>
          </a:pr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08000" rIns="108000" bIns="144000" rtlCol="0" anchor="t" anchorCtr="0">
            <a:spAutoFit/>
          </a:bodyPr>
          <a:lstStyle/>
          <a:p>
            <a:pPr>
              <a:spcAft>
                <a:spcPts val="600"/>
              </a:spcAft>
            </a:pP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BA80FD-BFD7-AC8A-DB62-B47CBBC5ABCF}"/>
              </a:ext>
            </a:extLst>
          </p:cNvPr>
          <p:cNvSpPr txBox="1"/>
          <p:nvPr/>
        </p:nvSpPr>
        <p:spPr>
          <a:xfrm>
            <a:off x="501794" y="1756982"/>
            <a:ext cx="7344798" cy="22560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None/>
            </a:pPr>
            <a:endParaRPr lang="ru-RU" b="1" dirty="0"/>
          </a:p>
          <a:p>
            <a:pPr marL="182563" indent="-182563" defTabSz="457200">
              <a:lnSpc>
                <a:spcPct val="90000"/>
              </a:lnSpc>
              <a:spcAft>
                <a:spcPts val="600"/>
              </a:spcAft>
              <a:buClr>
                <a:schemeClr val="bg2"/>
              </a:buClr>
              <a:buSzPts val="1400"/>
              <a:buFont typeface="Системный шрифт, обычный"/>
              <a:buChar char="+"/>
              <a:defRPr/>
            </a:pPr>
            <a:r>
              <a:rPr lang="ru-RU" sz="1600" dirty="0"/>
              <a:t>Холдинг</a:t>
            </a:r>
            <a:r>
              <a:rPr lang="en-US" sz="1600" dirty="0"/>
              <a:t> </a:t>
            </a:r>
            <a:r>
              <a:rPr lang="ru-RU" sz="1600" dirty="0"/>
              <a:t>Т1 помогает промышленности достичь технологического суверенитета и решить глобальные задачи </a:t>
            </a:r>
          </a:p>
          <a:p>
            <a:pPr marL="182563" indent="-182563" defTabSz="457200">
              <a:lnSpc>
                <a:spcPct val="90000"/>
              </a:lnSpc>
              <a:spcAft>
                <a:spcPts val="600"/>
              </a:spcAft>
              <a:buClr>
                <a:schemeClr val="bg2"/>
              </a:buClr>
              <a:buSzPts val="1400"/>
              <a:buFont typeface="Системный шрифт, обычный"/>
              <a:buChar char="+"/>
              <a:defRPr/>
            </a:pPr>
            <a:endParaRPr lang="ru-RU" sz="1600" dirty="0"/>
          </a:p>
          <a:p>
            <a:pPr marL="182563" indent="-182563" defTabSz="457200">
              <a:lnSpc>
                <a:spcPct val="90000"/>
              </a:lnSpc>
              <a:spcAft>
                <a:spcPts val="600"/>
              </a:spcAft>
              <a:buClr>
                <a:schemeClr val="bg2"/>
              </a:buClr>
              <a:buSzPts val="1400"/>
              <a:buFont typeface="Системный шрифт, обычный"/>
              <a:buChar char="+"/>
              <a:defRPr/>
            </a:pPr>
            <a:r>
              <a:rPr lang="ru-RU" sz="1600" dirty="0"/>
              <a:t>На ЦИПР и </a:t>
            </a:r>
            <a:r>
              <a:rPr lang="ru-RU" sz="1600" dirty="0" err="1"/>
              <a:t>Иннопром</a:t>
            </a:r>
            <a:r>
              <a:rPr lang="ru-RU" sz="1600" dirty="0"/>
              <a:t> мы </a:t>
            </a:r>
            <a:r>
              <a:rPr lang="en-US" sz="1600" dirty="0"/>
              <a:t> </a:t>
            </a:r>
            <a:r>
              <a:rPr lang="ru-RU" sz="1600" dirty="0"/>
              <a:t>показываем как наши продукты  решают проблемы промышленного сектора </a:t>
            </a:r>
          </a:p>
          <a:p>
            <a:pPr marL="182563" indent="-182563" defTabSz="457200">
              <a:lnSpc>
                <a:spcPct val="90000"/>
              </a:lnSpc>
              <a:spcAft>
                <a:spcPts val="600"/>
              </a:spcAft>
              <a:buClr>
                <a:schemeClr val="bg2"/>
              </a:buClr>
              <a:buSzPts val="1400"/>
              <a:buFont typeface="Системный шрифт, обычный"/>
              <a:buChar char="+"/>
              <a:defRPr/>
            </a:pPr>
            <a:endParaRPr lang="ru-RU" sz="1600" dirty="0"/>
          </a:p>
          <a:p>
            <a:endParaRPr lang="ru-RU" i="1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0087B23-F48B-B7BE-DBC0-40B432199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6592" y="1364680"/>
            <a:ext cx="4157814" cy="4859131"/>
          </a:xfrm>
          <a:prstGeom prst="roundRect">
            <a:avLst>
              <a:gd name="adj" fmla="val 5356"/>
            </a:avLst>
          </a:prstGeom>
          <a:noFill/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E3ED9FF-1351-478A-ABDD-E16275F8846D}"/>
              </a:ext>
            </a:extLst>
          </p:cNvPr>
          <p:cNvSpPr txBox="1">
            <a:spLocks/>
          </p:cNvSpPr>
          <p:nvPr/>
        </p:nvSpPr>
        <p:spPr>
          <a:xfrm>
            <a:off x="432619" y="423292"/>
            <a:ext cx="9606530" cy="37856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3000" dirty="0">
                <a:latin typeface="ALS Hauss Medium" panose="00000600000000000000" pitchFamily="50" charset="0"/>
              </a:rPr>
              <a:t>Ключевые постулаты</a:t>
            </a:r>
            <a:r>
              <a:rPr lang="en-US" sz="3000" dirty="0">
                <a:latin typeface="ALS Hauss Medium" panose="00000600000000000000" pitchFamily="50" charset="0"/>
              </a:rPr>
              <a:t>,</a:t>
            </a:r>
            <a:r>
              <a:rPr lang="ru-RU" sz="3000" dirty="0">
                <a:latin typeface="ALS Hauss Medium" panose="00000600000000000000" pitchFamily="50" charset="0"/>
              </a:rPr>
              <a:t> на которых строится участие в промышленных форумах</a:t>
            </a:r>
          </a:p>
        </p:txBody>
      </p:sp>
    </p:spTree>
    <p:extLst>
      <p:ext uri="{BB962C8B-B14F-4D97-AF65-F5344CB8AC3E}">
        <p14:creationId xmlns:p14="http://schemas.microsoft.com/office/powerpoint/2010/main" val="378504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317E5D0-0F9C-CC4E-7DD8-A47722413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8" y="423863"/>
            <a:ext cx="9605962" cy="369332"/>
          </a:xfrm>
        </p:spPr>
        <p:txBody>
          <a:bodyPr/>
          <a:lstStyle/>
          <a:p>
            <a:r>
              <a:rPr lang="ru-RU">
                <a:effectLst/>
              </a:rPr>
              <a:t>Промышленный сектор</a:t>
            </a:r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E9A9EA-8007-5500-950F-40233A15EF5F}"/>
              </a:ext>
            </a:extLst>
          </p:cNvPr>
          <p:cNvSpPr txBox="1"/>
          <p:nvPr/>
        </p:nvSpPr>
        <p:spPr>
          <a:xfrm>
            <a:off x="433388" y="1044000"/>
            <a:ext cx="2027589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>
              <a:defRPr sz="1600" b="1">
                <a:effectLst/>
              </a:defRPr>
            </a:lvl1pPr>
          </a:lstStyle>
          <a:p>
            <a:r>
              <a:rPr lang="ru-RU"/>
              <a:t>Вызовы</a:t>
            </a:r>
            <a:endParaRPr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E4EDC16F-8BB9-1B7D-F3F7-BED3EC1B3294}"/>
              </a:ext>
            </a:extLst>
          </p:cNvPr>
          <p:cNvSpPr/>
          <p:nvPr/>
        </p:nvSpPr>
        <p:spPr>
          <a:xfrm>
            <a:off x="433387" y="1414542"/>
            <a:ext cx="1745999" cy="1764000"/>
          </a:xfrm>
          <a:prstGeom prst="roundRect">
            <a:avLst>
              <a:gd name="adj" fmla="val 838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432000" rIns="72000" bIns="72000" rtlCol="0" anchor="t" anchorCtr="0">
            <a:noAutofit/>
          </a:bodyPr>
          <a:lstStyle/>
          <a:p>
            <a:pPr>
              <a:spcAft>
                <a:spcPts val="300"/>
              </a:spcAft>
            </a:pPr>
            <a:r>
              <a:rPr lang="ru-RU" sz="1100" b="1">
                <a:solidFill>
                  <a:schemeClr val="bg2"/>
                </a:solidFill>
              </a:rPr>
              <a:t>Низкая</a:t>
            </a:r>
            <a:br>
              <a:rPr lang="ru-RU" sz="1100" b="1">
                <a:solidFill>
                  <a:schemeClr val="bg2"/>
                </a:solidFill>
              </a:rPr>
            </a:br>
            <a:r>
              <a:rPr lang="ru-RU" sz="1100" b="1">
                <a:solidFill>
                  <a:schemeClr val="bg2"/>
                </a:solidFill>
              </a:rPr>
              <a:t>эффективность</a:t>
            </a:r>
            <a:endParaRPr sz="1100" b="1">
              <a:solidFill>
                <a:schemeClr val="bg2"/>
              </a:solidFill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2982E498-3D5E-B1CB-913B-6102D66E2604}"/>
              </a:ext>
            </a:extLst>
          </p:cNvPr>
          <p:cNvSpPr/>
          <p:nvPr/>
        </p:nvSpPr>
        <p:spPr>
          <a:xfrm>
            <a:off x="433387" y="3319967"/>
            <a:ext cx="1745999" cy="1764000"/>
          </a:xfrm>
          <a:prstGeom prst="roundRect">
            <a:avLst>
              <a:gd name="adj" fmla="val 838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432000" rIns="72000" bIns="72000" rtlCol="0" anchor="t" anchorCtr="0">
            <a:noAutofit/>
          </a:bodyPr>
          <a:lstStyle/>
          <a:p>
            <a:pPr>
              <a:spcAft>
                <a:spcPts val="300"/>
              </a:spcAft>
            </a:pPr>
            <a:r>
              <a:rPr lang="ru-RU" sz="1100" b="1">
                <a:solidFill>
                  <a:schemeClr val="bg2"/>
                </a:solidFill>
              </a:rPr>
              <a:t>Недоступность</a:t>
            </a:r>
            <a:br>
              <a:rPr lang="ru-RU" sz="1100" b="1">
                <a:solidFill>
                  <a:schemeClr val="bg2"/>
                </a:solidFill>
              </a:rPr>
            </a:br>
            <a:r>
              <a:rPr lang="ru-RU" sz="1100" b="1">
                <a:solidFill>
                  <a:schemeClr val="bg2"/>
                </a:solidFill>
              </a:rPr>
              <a:t>информации</a:t>
            </a:r>
            <a:endParaRPr sz="1100" b="1">
              <a:solidFill>
                <a:schemeClr val="bg2"/>
              </a:solidFill>
            </a:endParaRP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31F0F3C0-40C2-7265-6064-F3386046D7AB}"/>
              </a:ext>
            </a:extLst>
          </p:cNvPr>
          <p:cNvSpPr/>
          <p:nvPr/>
        </p:nvSpPr>
        <p:spPr>
          <a:xfrm>
            <a:off x="8050613" y="1395319"/>
            <a:ext cx="3708000" cy="3703116"/>
          </a:xfrm>
          <a:prstGeom prst="roundRect">
            <a:avLst>
              <a:gd name="adj" fmla="val 557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432000" rIns="72000" bIns="72000" rtlCol="0" anchor="t" anchorCtr="0">
            <a:noAutofit/>
          </a:bodyPr>
          <a:lstStyle/>
          <a:p>
            <a:pPr>
              <a:spcAft>
                <a:spcPts val="300"/>
              </a:spcAft>
            </a:pPr>
            <a:endParaRPr sz="1200" b="1">
              <a:solidFill>
                <a:schemeClr val="bg2"/>
              </a:solidFill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id="{4356BEBC-7B32-8374-E9C5-4375A06911FD}"/>
              </a:ext>
            </a:extLst>
          </p:cNvPr>
          <p:cNvSpPr/>
          <p:nvPr/>
        </p:nvSpPr>
        <p:spPr>
          <a:xfrm>
            <a:off x="2337693" y="1414542"/>
            <a:ext cx="1745999" cy="1764000"/>
          </a:xfrm>
          <a:prstGeom prst="roundRect">
            <a:avLst>
              <a:gd name="adj" fmla="val 838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432000" rIns="72000" bIns="72000" rtlCol="0" anchor="t" anchorCtr="0">
            <a:noAutofit/>
          </a:bodyPr>
          <a:lstStyle/>
          <a:p>
            <a:pPr>
              <a:spcAft>
                <a:spcPts val="300"/>
              </a:spcAft>
            </a:pPr>
            <a:r>
              <a:rPr lang="ru-RU" sz="1100" b="1">
                <a:solidFill>
                  <a:schemeClr val="bg2"/>
                </a:solidFill>
              </a:rPr>
              <a:t>Низкая произво-</a:t>
            </a:r>
            <a:br>
              <a:rPr lang="ru-RU" sz="1100" b="1">
                <a:solidFill>
                  <a:schemeClr val="bg2"/>
                </a:solidFill>
              </a:rPr>
            </a:br>
            <a:r>
              <a:rPr lang="ru-RU" sz="1100" b="1">
                <a:solidFill>
                  <a:schemeClr val="bg2"/>
                </a:solidFill>
              </a:rPr>
              <a:t>дительность </a:t>
            </a:r>
            <a:br>
              <a:rPr lang="ru-RU" sz="1100" b="1">
                <a:solidFill>
                  <a:schemeClr val="bg2"/>
                </a:solidFill>
              </a:rPr>
            </a:br>
            <a:r>
              <a:rPr lang="ru-RU" sz="1100" b="1">
                <a:solidFill>
                  <a:schemeClr val="bg2"/>
                </a:solidFill>
              </a:rPr>
              <a:t>труда</a:t>
            </a:r>
            <a:endParaRPr sz="1100" b="1">
              <a:solidFill>
                <a:schemeClr val="bg2"/>
              </a:solidFill>
            </a:endParaRP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id="{C3AAE89B-A3A6-B549-98B6-8D68B3CED71D}"/>
              </a:ext>
            </a:extLst>
          </p:cNvPr>
          <p:cNvSpPr/>
          <p:nvPr/>
        </p:nvSpPr>
        <p:spPr>
          <a:xfrm>
            <a:off x="2337694" y="3319967"/>
            <a:ext cx="1745999" cy="1764000"/>
          </a:xfrm>
          <a:prstGeom prst="roundRect">
            <a:avLst>
              <a:gd name="adj" fmla="val 838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432000" rIns="72000" bIns="72000" rtlCol="0" anchor="t" anchorCtr="0">
            <a:noAutofit/>
          </a:bodyPr>
          <a:lstStyle/>
          <a:p>
            <a:pPr>
              <a:spcAft>
                <a:spcPts val="300"/>
              </a:spcAft>
            </a:pPr>
            <a:r>
              <a:rPr lang="ru-RU" sz="1100" b="1">
                <a:solidFill>
                  <a:schemeClr val="bg2"/>
                </a:solidFill>
              </a:rPr>
              <a:t>Экологическая</a:t>
            </a:r>
            <a:br>
              <a:rPr lang="ru-RU" sz="1100" b="1">
                <a:solidFill>
                  <a:schemeClr val="bg2"/>
                </a:solidFill>
              </a:rPr>
            </a:br>
            <a:r>
              <a:rPr lang="ru-RU" sz="1100" b="1">
                <a:solidFill>
                  <a:schemeClr val="bg2"/>
                </a:solidFill>
              </a:rPr>
              <a:t>повестка</a:t>
            </a: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id="{2A8A1ADB-8E45-0F49-8EA1-E0D45EA970C4}"/>
              </a:ext>
            </a:extLst>
          </p:cNvPr>
          <p:cNvSpPr/>
          <p:nvPr/>
        </p:nvSpPr>
        <p:spPr>
          <a:xfrm>
            <a:off x="4241999" y="1414542"/>
            <a:ext cx="1745999" cy="1764000"/>
          </a:xfrm>
          <a:prstGeom prst="roundRect">
            <a:avLst>
              <a:gd name="adj" fmla="val 838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432000" rIns="72000" bIns="72000" rtlCol="0" anchor="t" anchorCtr="0">
            <a:noAutofit/>
          </a:bodyPr>
          <a:lstStyle/>
          <a:p>
            <a:pPr>
              <a:spcAft>
                <a:spcPts val="300"/>
              </a:spcAft>
            </a:pPr>
            <a:r>
              <a:rPr lang="ru-RU" sz="1100" b="1">
                <a:solidFill>
                  <a:schemeClr val="bg2"/>
                </a:solidFill>
              </a:rPr>
              <a:t>Рост числа </a:t>
            </a:r>
            <a:br>
              <a:rPr lang="ru-RU" sz="1100" b="1">
                <a:solidFill>
                  <a:schemeClr val="bg2"/>
                </a:solidFill>
              </a:rPr>
            </a:br>
            <a:r>
              <a:rPr lang="ru-RU" sz="1100" b="1">
                <a:solidFill>
                  <a:schemeClr val="bg2"/>
                </a:solidFill>
              </a:rPr>
              <a:t>кибератак</a:t>
            </a:r>
            <a:endParaRPr sz="1100" b="1">
              <a:solidFill>
                <a:schemeClr val="bg2"/>
              </a:solidFill>
            </a:endParaRP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id="{B49A050B-92E7-CC31-0171-435AD14A01B2}"/>
              </a:ext>
            </a:extLst>
          </p:cNvPr>
          <p:cNvSpPr/>
          <p:nvPr/>
        </p:nvSpPr>
        <p:spPr>
          <a:xfrm>
            <a:off x="4242000" y="3319967"/>
            <a:ext cx="1745999" cy="1764000"/>
          </a:xfrm>
          <a:prstGeom prst="roundRect">
            <a:avLst>
              <a:gd name="adj" fmla="val 838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432000" rIns="72000" bIns="72000" rtlCol="0" anchor="t" anchorCtr="0">
            <a:noAutofit/>
          </a:bodyPr>
          <a:lstStyle/>
          <a:p>
            <a:pPr>
              <a:spcAft>
                <a:spcPts val="300"/>
              </a:spcAft>
            </a:pPr>
            <a:r>
              <a:rPr lang="ru-RU" sz="1100" b="1">
                <a:solidFill>
                  <a:schemeClr val="bg2"/>
                </a:solidFill>
              </a:rPr>
              <a:t>Необходимость</a:t>
            </a:r>
            <a:br>
              <a:rPr lang="ru-RU" sz="1100" b="1">
                <a:solidFill>
                  <a:schemeClr val="bg2"/>
                </a:solidFill>
              </a:rPr>
            </a:br>
            <a:r>
              <a:rPr lang="ru-RU" sz="1100" b="1">
                <a:solidFill>
                  <a:schemeClr val="bg2"/>
                </a:solidFill>
              </a:rPr>
              <a:t>выполнения требований</a:t>
            </a:r>
            <a:endParaRPr sz="1100" b="1">
              <a:solidFill>
                <a:schemeClr val="bg2"/>
              </a:solidFill>
            </a:endParaRPr>
          </a:p>
        </p:txBody>
      </p:sp>
      <p:sp>
        <p:nvSpPr>
          <p:cNvPr id="36" name="Скругленный прямоугольник 35">
            <a:extLst>
              <a:ext uri="{FF2B5EF4-FFF2-40B4-BE49-F238E27FC236}">
                <a16:creationId xmlns:a16="http://schemas.microsoft.com/office/drawing/2014/main" id="{D467B917-88DA-68C6-9A71-2EBF43A36519}"/>
              </a:ext>
            </a:extLst>
          </p:cNvPr>
          <p:cNvSpPr/>
          <p:nvPr/>
        </p:nvSpPr>
        <p:spPr>
          <a:xfrm>
            <a:off x="6146305" y="1414542"/>
            <a:ext cx="1745999" cy="1764000"/>
          </a:xfrm>
          <a:prstGeom prst="roundRect">
            <a:avLst>
              <a:gd name="adj" fmla="val 838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432000" rIns="72000" bIns="72000" rtlCol="0" anchor="t" anchorCtr="0">
            <a:noAutofit/>
          </a:bodyPr>
          <a:lstStyle/>
          <a:p>
            <a:pPr>
              <a:spcAft>
                <a:spcPts val="300"/>
              </a:spcAft>
            </a:pPr>
            <a:r>
              <a:rPr lang="ru-RU" sz="1100" b="1">
                <a:solidFill>
                  <a:schemeClr val="bg2"/>
                </a:solidFill>
              </a:rPr>
              <a:t>Высокие затраты</a:t>
            </a:r>
            <a:br>
              <a:rPr lang="ru-RU" sz="1100" b="1">
                <a:solidFill>
                  <a:schemeClr val="bg2"/>
                </a:solidFill>
              </a:rPr>
            </a:br>
            <a:r>
              <a:rPr lang="ru-RU" sz="1100" b="1">
                <a:solidFill>
                  <a:schemeClr val="bg2"/>
                </a:solidFill>
              </a:rPr>
              <a:t>на разработку</a:t>
            </a:r>
            <a:endParaRPr sz="1100" b="1">
              <a:solidFill>
                <a:schemeClr val="bg2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BB45D55-FCD8-628C-CDB8-7041CCF6C5E9}"/>
              </a:ext>
            </a:extLst>
          </p:cNvPr>
          <p:cNvSpPr txBox="1"/>
          <p:nvPr/>
        </p:nvSpPr>
        <p:spPr>
          <a:xfrm>
            <a:off x="433387" y="2330825"/>
            <a:ext cx="1745998" cy="847718"/>
          </a:xfrm>
          <a:prstGeom prst="rect">
            <a:avLst/>
          </a:prstGeom>
          <a:noFill/>
        </p:spPr>
        <p:txBody>
          <a:bodyPr wrap="square" lIns="144000" tIns="0" rIns="108000" bIns="108000" rtlCol="0" anchor="b" anchorCtr="0">
            <a:spAutoFit/>
          </a:bodyPr>
          <a:lstStyle>
            <a:defPPr>
              <a:defRPr lang="ru-RU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ru-RU"/>
              <a:t>производственных</a:t>
            </a:r>
            <a:br>
              <a:rPr lang="ru-RU"/>
            </a:br>
            <a:r>
              <a:rPr lang="ru-RU"/>
              <a:t>мощностей</a:t>
            </a:r>
            <a:endParaRPr dirty="0" err="1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3CAA504-E31A-BF0A-F456-6CE2DC592FE9}"/>
              </a:ext>
            </a:extLst>
          </p:cNvPr>
          <p:cNvSpPr txBox="1"/>
          <p:nvPr/>
        </p:nvSpPr>
        <p:spPr>
          <a:xfrm>
            <a:off x="2337693" y="2577045"/>
            <a:ext cx="1745998" cy="601497"/>
          </a:xfrm>
          <a:prstGeom prst="rect">
            <a:avLst/>
          </a:prstGeom>
          <a:noFill/>
        </p:spPr>
        <p:txBody>
          <a:bodyPr wrap="square" lIns="144000" tIns="0" rIns="108000" bIns="108000" rtlCol="0" anchor="b" anchorCtr="0">
            <a:spAutoFit/>
          </a:bodyPr>
          <a:lstStyle>
            <a:defPPr>
              <a:defRPr lang="ru-RU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ru-RU"/>
              <a:t>Высокая </a:t>
            </a:r>
            <a:br>
              <a:rPr lang="ru-RU"/>
            </a:br>
            <a:r>
              <a:rPr lang="ru-RU"/>
              <a:t>доля брака</a:t>
            </a:r>
            <a:endParaRPr dirty="0" err="1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12ACED0-AE10-9E4A-BC48-BB96D2A28A4C}"/>
              </a:ext>
            </a:extLst>
          </p:cNvPr>
          <p:cNvSpPr txBox="1"/>
          <p:nvPr/>
        </p:nvSpPr>
        <p:spPr>
          <a:xfrm>
            <a:off x="4241999" y="2330825"/>
            <a:ext cx="1745998" cy="847718"/>
          </a:xfrm>
          <a:prstGeom prst="rect">
            <a:avLst/>
          </a:prstGeom>
          <a:noFill/>
        </p:spPr>
        <p:txBody>
          <a:bodyPr wrap="square" lIns="144000" tIns="0" rIns="108000" bIns="108000" rtlCol="0" anchor="b" anchorCtr="0">
            <a:spAutoFit/>
          </a:bodyPr>
          <a:lstStyle>
            <a:defPPr>
              <a:defRPr lang="ru-RU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ru-RU"/>
              <a:t>на объекты </a:t>
            </a:r>
            <a:br>
              <a:rPr lang="ru-RU"/>
            </a:br>
            <a:r>
              <a:rPr lang="ru-RU"/>
              <a:t>промышленной автоматизации</a:t>
            </a:r>
            <a:endParaRPr dirty="0" err="1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D0494A0-984E-D78F-F2A6-CD993359B95B}"/>
              </a:ext>
            </a:extLst>
          </p:cNvPr>
          <p:cNvSpPr txBox="1"/>
          <p:nvPr/>
        </p:nvSpPr>
        <p:spPr>
          <a:xfrm>
            <a:off x="6146306" y="2084602"/>
            <a:ext cx="1745998" cy="1093940"/>
          </a:xfrm>
          <a:prstGeom prst="rect">
            <a:avLst/>
          </a:prstGeom>
          <a:noFill/>
        </p:spPr>
        <p:txBody>
          <a:bodyPr wrap="square" lIns="144000" tIns="0" rIns="108000" bIns="108000" rtlCol="0" anchor="b" anchorCtr="0">
            <a:spAutoFit/>
          </a:bodyPr>
          <a:lstStyle>
            <a:defPPr>
              <a:defRPr lang="ru-RU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ru-RU"/>
              <a:t>и длительный </a:t>
            </a:r>
            <a:br>
              <a:rPr lang="ru-RU"/>
            </a:br>
            <a:r>
              <a:rPr lang="ru-RU"/>
              <a:t>вывод продукции </a:t>
            </a:r>
            <a:br>
              <a:rPr lang="ru-RU"/>
            </a:br>
            <a:r>
              <a:rPr lang="ru-RU"/>
              <a:t>на рынок</a:t>
            </a:r>
            <a:endParaRPr dirty="0" err="1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FBD71C5-EB0F-C1A0-05C6-A9924F34202C}"/>
              </a:ext>
            </a:extLst>
          </p:cNvPr>
          <p:cNvSpPr txBox="1"/>
          <p:nvPr/>
        </p:nvSpPr>
        <p:spPr>
          <a:xfrm>
            <a:off x="433387" y="4482470"/>
            <a:ext cx="1745998" cy="601497"/>
          </a:xfrm>
          <a:prstGeom prst="rect">
            <a:avLst/>
          </a:prstGeom>
          <a:noFill/>
        </p:spPr>
        <p:txBody>
          <a:bodyPr wrap="square" lIns="144000" tIns="0" rIns="108000" bIns="108000" rtlCol="0" anchor="b" anchorCtr="0">
            <a:spAutoFit/>
          </a:bodyPr>
          <a:lstStyle>
            <a:defPPr>
              <a:defRPr lang="ru-RU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ru-RU">
                <a:effectLst/>
              </a:rPr>
              <a:t>о технологических</a:t>
            </a:r>
            <a:br>
              <a:rPr lang="ru-RU">
                <a:effectLst/>
              </a:rPr>
            </a:br>
            <a:r>
              <a:rPr lang="ru-RU">
                <a:effectLst/>
              </a:rPr>
              <a:t>и производственных возможностях </a:t>
            </a:r>
            <a:br>
              <a:rPr lang="ru-RU">
                <a:effectLst/>
              </a:rPr>
            </a:br>
            <a:r>
              <a:rPr lang="ru-RU">
                <a:effectLst/>
              </a:rPr>
              <a:t>предприятий</a:t>
            </a:r>
            <a:endParaRPr dirty="0" err="1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6ED7D4F-A25F-8831-097D-31D6C4123E42}"/>
              </a:ext>
            </a:extLst>
          </p:cNvPr>
          <p:cNvSpPr txBox="1"/>
          <p:nvPr/>
        </p:nvSpPr>
        <p:spPr>
          <a:xfrm>
            <a:off x="2337693" y="4605580"/>
            <a:ext cx="1745998" cy="478387"/>
          </a:xfrm>
          <a:prstGeom prst="rect">
            <a:avLst/>
          </a:prstGeom>
          <a:noFill/>
        </p:spPr>
        <p:txBody>
          <a:bodyPr wrap="square" lIns="144000" tIns="0" rIns="108000" bIns="108000" rtlCol="0" anchor="b" anchorCtr="0">
            <a:spAutoFit/>
          </a:bodyPr>
          <a:lstStyle>
            <a:defPPr>
              <a:defRPr lang="ru-RU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ru-RU">
                <a:effectLst/>
              </a:rPr>
              <a:t>Снижение риска </a:t>
            </a:r>
            <a:br>
              <a:rPr lang="ru-RU">
                <a:effectLst/>
              </a:rPr>
            </a:br>
            <a:r>
              <a:rPr lang="ru-RU">
                <a:effectLst/>
              </a:rPr>
              <a:t>аварий на опасных производственных объектах</a:t>
            </a:r>
            <a:endParaRPr dirty="0" err="1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0283007-9BB8-F1E2-0925-D069EE1E3087}"/>
              </a:ext>
            </a:extLst>
          </p:cNvPr>
          <p:cNvSpPr txBox="1"/>
          <p:nvPr/>
        </p:nvSpPr>
        <p:spPr>
          <a:xfrm>
            <a:off x="4241999" y="4728691"/>
            <a:ext cx="1745998" cy="355276"/>
          </a:xfrm>
          <a:prstGeom prst="rect">
            <a:avLst/>
          </a:prstGeom>
          <a:noFill/>
        </p:spPr>
        <p:txBody>
          <a:bodyPr wrap="square" lIns="144000" tIns="0" rIns="108000" bIns="108000" rtlCol="0" anchor="b" anchorCtr="0">
            <a:spAutoFit/>
          </a:bodyPr>
          <a:lstStyle>
            <a:defPPr>
              <a:defRPr lang="ru-RU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ru-RU">
                <a:effectLst/>
              </a:rPr>
              <a:t>регуляторов в отношении объектов КИИ (№ 187-ФЗ)</a:t>
            </a:r>
            <a:endParaRPr dirty="0" err="1"/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:a16="http://schemas.microsoft.com/office/drawing/2014/main" id="{7A6DF505-A59D-978D-CE4A-50D4E6D64267}"/>
              </a:ext>
            </a:extLst>
          </p:cNvPr>
          <p:cNvSpPr/>
          <p:nvPr/>
        </p:nvSpPr>
        <p:spPr>
          <a:xfrm>
            <a:off x="6146305" y="3319967"/>
            <a:ext cx="1745999" cy="1764000"/>
          </a:xfrm>
          <a:prstGeom prst="roundRect">
            <a:avLst>
              <a:gd name="adj" fmla="val 838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432000" rIns="72000" bIns="72000" rtlCol="0" anchor="t" anchorCtr="0">
            <a:noAutofit/>
          </a:bodyPr>
          <a:lstStyle/>
          <a:p>
            <a:pPr>
              <a:spcAft>
                <a:spcPts val="300"/>
              </a:spcAft>
            </a:pPr>
            <a:r>
              <a:rPr lang="ru-RU" sz="1100" b="1">
                <a:solidFill>
                  <a:schemeClr val="bg2"/>
                </a:solidFill>
              </a:rPr>
              <a:t>Переход </a:t>
            </a:r>
            <a:br>
              <a:rPr lang="ru-RU" sz="1100" b="1">
                <a:solidFill>
                  <a:schemeClr val="bg2"/>
                </a:solidFill>
              </a:rPr>
            </a:br>
            <a:r>
              <a:rPr lang="ru-RU" sz="1100" b="1">
                <a:solidFill>
                  <a:schemeClr val="bg2"/>
                </a:solidFill>
              </a:rPr>
              <a:t>к кастомизации</a:t>
            </a:r>
            <a:endParaRPr sz="1100" b="1">
              <a:solidFill>
                <a:schemeClr val="bg2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E80D757-8ED0-5891-0DDC-B3854A9EEC6A}"/>
              </a:ext>
            </a:extLst>
          </p:cNvPr>
          <p:cNvSpPr txBox="1"/>
          <p:nvPr/>
        </p:nvSpPr>
        <p:spPr>
          <a:xfrm>
            <a:off x="6146306" y="4728691"/>
            <a:ext cx="1745998" cy="355276"/>
          </a:xfrm>
          <a:prstGeom prst="rect">
            <a:avLst/>
          </a:prstGeom>
          <a:noFill/>
        </p:spPr>
        <p:txBody>
          <a:bodyPr wrap="square" lIns="144000" tIns="0" rIns="108000" bIns="108000" rtlCol="0" anchor="b" anchorCtr="0">
            <a:spAutoFit/>
          </a:bodyPr>
          <a:lstStyle>
            <a:defPPr>
              <a:defRPr lang="ru-RU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ru-RU"/>
              <a:t>промышленной продукции</a:t>
            </a:r>
            <a:br>
              <a:rPr lang="ru-RU"/>
            </a:br>
            <a:r>
              <a:rPr lang="ru-RU"/>
              <a:t>и ремонтам по состоянию</a:t>
            </a:r>
            <a:endParaRPr dirty="0" err="1"/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949D9F03-7051-57AB-A76B-EE3A433EE66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0610" y="1474164"/>
            <a:ext cx="3708002" cy="3545426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3B5B7988-C24A-7C66-49DA-07C7FCFAA4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 rot="10800000">
            <a:off x="541387" y="1495159"/>
            <a:ext cx="288000" cy="2880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365FF274-2B40-763B-17E6-43EEA2D094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41387" y="3435170"/>
            <a:ext cx="288000" cy="28800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CF4E116A-D608-0749-7F7C-5D25E3FAD4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2444328" y="1495159"/>
            <a:ext cx="288000" cy="2880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F308375D-9E35-5C63-C241-72805A09D6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2444328" y="3435170"/>
            <a:ext cx="288000" cy="2880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78C43293-613E-62A9-9961-6A5DF46F889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4347268" y="1495159"/>
            <a:ext cx="288000" cy="28800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9729DB4F-C5DB-18F5-CC8D-815506CA72A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4347268" y="3435170"/>
            <a:ext cx="288000" cy="28800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1BD441D2-1C2A-B819-61F4-4C9C7C6F7BB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6250209" y="1495159"/>
            <a:ext cx="288000" cy="288000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9B6BA6A6-10BA-B061-C19E-BB3EBB24930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6250209" y="3435170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619768"/>
      </p:ext>
    </p:extLst>
  </p:cSld>
  <p:clrMapOvr>
    <a:masterClrMapping/>
  </p:clrMapOvr>
</p:sld>
</file>

<file path=ppt/theme/theme1.xml><?xml version="1.0" encoding="utf-8"?>
<a:theme xmlns:a="http://schemas.openxmlformats.org/drawingml/2006/main" name="Основной шаблон Т1">
  <a:themeElements>
    <a:clrScheme name="Пользовательские 11">
      <a:dk1>
        <a:srgbClr val="353535"/>
      </a:dk1>
      <a:lt1>
        <a:srgbClr val="FFFFFF"/>
      </a:lt1>
      <a:dk2>
        <a:srgbClr val="005AAA"/>
      </a:dk2>
      <a:lt2>
        <a:srgbClr val="00AAE5"/>
      </a:lt2>
      <a:accent1>
        <a:srgbClr val="C4C4C4"/>
      </a:accent1>
      <a:accent2>
        <a:srgbClr val="11E9B9"/>
      </a:accent2>
      <a:accent3>
        <a:srgbClr val="1DC9E4"/>
      </a:accent3>
      <a:accent4>
        <a:srgbClr val="F47568"/>
      </a:accent4>
      <a:accent5>
        <a:srgbClr val="FECC66"/>
      </a:accent5>
      <a:accent6>
        <a:srgbClr val="8ECC4F"/>
      </a:accent6>
      <a:hlink>
        <a:srgbClr val="00AAE6"/>
      </a:hlink>
      <a:folHlink>
        <a:srgbClr val="005AAA"/>
      </a:folHlink>
    </a:clrScheme>
    <a:fontScheme name="Другая 1">
      <a:majorFont>
        <a:latin typeface="ALS Hauss Medium"/>
        <a:ea typeface=""/>
        <a:cs typeface=""/>
      </a:majorFont>
      <a:minorFont>
        <a:latin typeface="ALS Haus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20000"/>
            <a:lumOff val="80000"/>
            <a:alpha val="7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bg2"/>
          </a:solidFill>
          <a:tailEnd type="triangl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err="1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5845</TotalTime>
  <Words>1161</Words>
  <Application>Microsoft Macintosh PowerPoint</Application>
  <PresentationFormat>Широкоэкранный</PresentationFormat>
  <Paragraphs>158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Системный шрифт, обычный</vt:lpstr>
      <vt:lpstr>ALS Hauss</vt:lpstr>
      <vt:lpstr>ALS Hauss Medium</vt:lpstr>
      <vt:lpstr>Arial</vt:lpstr>
      <vt:lpstr>Calibri</vt:lpstr>
      <vt:lpstr>Helvetica Neue</vt:lpstr>
      <vt:lpstr>Основной шаблон Т1</vt:lpstr>
      <vt:lpstr> Участие  в выставках ЦИПР и Иннопром</vt:lpstr>
      <vt:lpstr>Холдинг Т1</vt:lpstr>
      <vt:lpstr>Холдинг Т1 сегодня — лидер российского ИТ-рынка по результатам 2022 года</vt:lpstr>
      <vt:lpstr>Портфель продуктов</vt:lpstr>
      <vt:lpstr>Цели и задачи холдинга на промышленных форумах</vt:lpstr>
      <vt:lpstr>Площадь Т1 на ЦИПРе</vt:lpstr>
      <vt:lpstr>Площадь Т1 на Иннопроме -</vt:lpstr>
      <vt:lpstr>Презентация PowerPoint</vt:lpstr>
      <vt:lpstr>Промышленный сектор</vt:lpstr>
      <vt:lpstr>Продукты и решения Холдинга Т1</vt:lpstr>
      <vt:lpstr>Концепция презентации продуктов и решений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Таблица</dc:title>
  <dc:creator>Приходько Антон</dc:creator>
  <cp:lastModifiedBy>Microsoft Office User</cp:lastModifiedBy>
  <cp:revision>236</cp:revision>
  <dcterms:created xsi:type="dcterms:W3CDTF">2023-02-20T15:32:58Z</dcterms:created>
  <dcterms:modified xsi:type="dcterms:W3CDTF">2024-03-12T08:27:18Z</dcterms:modified>
</cp:coreProperties>
</file>