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0" r:id="rId2"/>
    <p:sldMasterId id="2147483684" r:id="rId3"/>
  </p:sldMasterIdLst>
  <p:notesMasterIdLst>
    <p:notesMasterId r:id="rId9"/>
  </p:notesMasterIdLst>
  <p:sldIdLst>
    <p:sldId id="292" r:id="rId4"/>
    <p:sldId id="309" r:id="rId5"/>
    <p:sldId id="310" r:id="rId6"/>
    <p:sldId id="311" r:id="rId7"/>
    <p:sldId id="312" r:id="rId8"/>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70" autoAdjust="0"/>
    <p:restoredTop sz="95865" autoAdjust="0"/>
  </p:normalViewPr>
  <p:slideViewPr>
    <p:cSldViewPr>
      <p:cViewPr varScale="1">
        <p:scale>
          <a:sx n="74" d="100"/>
          <a:sy n="74" d="100"/>
        </p:scale>
        <p:origin x="1412" y="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2945659" cy="4937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2"/>
            <a:ext cx="2945659" cy="493712"/>
          </a:xfrm>
          <a:prstGeom prst="rect">
            <a:avLst/>
          </a:prstGeom>
        </p:spPr>
        <p:txBody>
          <a:bodyPr vert="horz" lIns="91440" tIns="45720" rIns="91440" bIns="45720" rtlCol="0"/>
          <a:lstStyle>
            <a:lvl1pPr algn="r">
              <a:defRPr sz="1200"/>
            </a:lvl1pPr>
          </a:lstStyle>
          <a:p>
            <a:fld id="{30B35E51-5E32-417A-83EA-FEB00409B181}" type="datetimeFigureOut">
              <a:rPr lang="ru-RU" smtClean="0"/>
              <a:t>30.09.2024</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378826"/>
            <a:ext cx="2945659" cy="4937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378826"/>
            <a:ext cx="2945659" cy="493712"/>
          </a:xfrm>
          <a:prstGeom prst="rect">
            <a:avLst/>
          </a:prstGeom>
        </p:spPr>
        <p:txBody>
          <a:bodyPr vert="horz" lIns="91440" tIns="45720" rIns="91440" bIns="45720" rtlCol="0" anchor="b"/>
          <a:lstStyle>
            <a:lvl1pPr algn="r">
              <a:defRPr sz="1200"/>
            </a:lvl1pPr>
          </a:lstStyle>
          <a:p>
            <a:fld id="{1EC58D0E-3360-436D-A6DB-074F9F5F1961}" type="slidenum">
              <a:rPr lang="ru-RU" smtClean="0"/>
              <a:t>‹#›</a:t>
            </a:fld>
            <a:endParaRPr lang="ru-RU" dirty="0"/>
          </a:p>
        </p:txBody>
      </p:sp>
    </p:spTree>
    <p:extLst>
      <p:ext uri="{BB962C8B-B14F-4D97-AF65-F5344CB8AC3E}">
        <p14:creationId xmlns:p14="http://schemas.microsoft.com/office/powerpoint/2010/main" val="3385593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C58D0E-3360-436D-A6DB-074F9F5F1961}" type="slidenum">
              <a:rPr lang="ru-RU" smtClean="0"/>
              <a:t>1</a:t>
            </a:fld>
            <a:endParaRPr lang="ru-RU" dirty="0"/>
          </a:p>
        </p:txBody>
      </p:sp>
    </p:spTree>
    <p:extLst>
      <p:ext uri="{BB962C8B-B14F-4D97-AF65-F5344CB8AC3E}">
        <p14:creationId xmlns:p14="http://schemas.microsoft.com/office/powerpoint/2010/main" val="360545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fld id="{1EC58D0E-3360-436D-A6DB-074F9F5F1961}" type="slidenum">
              <a:rPr lang="ru-RU" smtClean="0"/>
              <a:t>3</a:t>
            </a:fld>
            <a:endParaRPr lang="ru-RU" dirty="0"/>
          </a:p>
        </p:txBody>
      </p:sp>
    </p:spTree>
    <p:extLst>
      <p:ext uri="{BB962C8B-B14F-4D97-AF65-F5344CB8AC3E}">
        <p14:creationId xmlns:p14="http://schemas.microsoft.com/office/powerpoint/2010/main" val="2638968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8850" y="1339850"/>
            <a:ext cx="4822825" cy="3617913"/>
          </a:xfrm>
        </p:spPr>
      </p:sp>
      <p:sp>
        <p:nvSpPr>
          <p:cNvPr id="3" name="Заметки 2"/>
          <p:cNvSpPr>
            <a:spLocks noGrp="1"/>
          </p:cNvSpPr>
          <p:nvPr>
            <p:ph type="body" idx="1"/>
          </p:nvPr>
        </p:nvSpPr>
        <p:spPr/>
        <p:txBody>
          <a:bodyPr/>
          <a:lstStyle/>
          <a:p>
            <a:pPr marL="228600" indent="-228600">
              <a:buAutoNum type="arabicPeriod"/>
            </a:pPr>
            <a:endParaRPr lang="ru-RU" dirty="0"/>
          </a:p>
        </p:txBody>
      </p:sp>
      <p:sp>
        <p:nvSpPr>
          <p:cNvPr id="4" name="Номер слайда 3"/>
          <p:cNvSpPr>
            <a:spLocks noGrp="1"/>
          </p:cNvSpPr>
          <p:nvPr>
            <p:ph type="sldNum" sz="quarter" idx="10"/>
          </p:nvPr>
        </p:nvSpPr>
        <p:spPr/>
        <p:txBody>
          <a:bodyPr/>
          <a:lstStyle/>
          <a:p>
            <a:fld id="{1FD56F67-29EC-440A-8D3D-3EBBF15589FC}" type="slidenum">
              <a:rPr lang="ru-RU" smtClean="0">
                <a:solidFill>
                  <a:prstClr val="black"/>
                </a:solidFill>
              </a:rPr>
              <a:pPr/>
              <a:t>5</a:t>
            </a:fld>
            <a:endParaRPr lang="ru-RU" dirty="0">
              <a:solidFill>
                <a:prstClr val="black"/>
              </a:solidFill>
            </a:endParaRPr>
          </a:p>
        </p:txBody>
      </p:sp>
    </p:spTree>
    <p:extLst>
      <p:ext uri="{BB962C8B-B14F-4D97-AF65-F5344CB8AC3E}">
        <p14:creationId xmlns:p14="http://schemas.microsoft.com/office/powerpoint/2010/main" val="189868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lvl1pPr>
              <a:defRPr sz="2800">
                <a:solidFill>
                  <a:schemeClr val="bg1"/>
                </a:solidFill>
              </a:defRPr>
            </a:lvl1pPr>
          </a:lstStyle>
          <a:p>
            <a:r>
              <a:rPr lang="ru-RU" dirty="0"/>
              <a:t>Образец заголовка</a:t>
            </a:r>
          </a:p>
        </p:txBody>
      </p:sp>
      <p:sp>
        <p:nvSpPr>
          <p:cNvPr id="7" name="Заголовок 1"/>
          <p:cNvSpPr txBox="1">
            <a:spLocks/>
          </p:cNvSpPr>
          <p:nvPr userDrawn="1"/>
        </p:nvSpPr>
        <p:spPr>
          <a:xfrm>
            <a:off x="4644008" y="4437112"/>
            <a:ext cx="4388024" cy="1470025"/>
          </a:xfrm>
          <a:prstGeom prst="rect">
            <a:avLst/>
          </a:prstGeom>
        </p:spPr>
        <p:txBody>
          <a:bodyPr/>
          <a:lstStyle>
            <a:lvl1pPr algn="ctr" defTabSz="914400" rtl="0" eaLnBrk="1" latinLnBrk="0" hangingPunct="1">
              <a:spcBef>
                <a:spcPct val="0"/>
              </a:spcBef>
              <a:buNone/>
              <a:defRPr sz="2800" kern="1200">
                <a:solidFill>
                  <a:schemeClr val="bg1"/>
                </a:solidFill>
                <a:latin typeface="+mj-lt"/>
                <a:ea typeface="+mj-ea"/>
                <a:cs typeface="+mj-cs"/>
              </a:defRPr>
            </a:lvl1pPr>
          </a:lstStyle>
          <a:p>
            <a:r>
              <a:rPr lang="ru-RU" dirty="0"/>
              <a:t>Образец заголовка</a:t>
            </a:r>
          </a:p>
        </p:txBody>
      </p:sp>
      <p:sp>
        <p:nvSpPr>
          <p:cNvPr id="9" name="Нижний колонтитул 4"/>
          <p:cNvSpPr>
            <a:spLocks noGrp="1"/>
          </p:cNvSpPr>
          <p:nvPr>
            <p:ph type="ftr" sz="quarter" idx="11"/>
          </p:nvPr>
        </p:nvSpPr>
        <p:spPr>
          <a:xfrm>
            <a:off x="3124200" y="6356350"/>
            <a:ext cx="2895600" cy="365125"/>
          </a:xfrm>
          <a:prstGeom prst="rect">
            <a:avLst/>
          </a:prstGeom>
        </p:spPr>
        <p:txBody>
          <a:bodyPr/>
          <a:lstStyle>
            <a:lvl1pPr algn="ctr">
              <a:defRPr sz="1600">
                <a:solidFill>
                  <a:schemeClr val="tx1">
                    <a:lumMod val="50000"/>
                    <a:lumOff val="50000"/>
                  </a:schemeClr>
                </a:solidFill>
              </a:defRPr>
            </a:lvl1pPr>
          </a:lstStyle>
          <a:p>
            <a:endParaRPr lang="ru-RU" dirty="0"/>
          </a:p>
        </p:txBody>
      </p:sp>
      <p:sp>
        <p:nvSpPr>
          <p:cNvPr id="11" name="Текст 10"/>
          <p:cNvSpPr>
            <a:spLocks noGrp="1"/>
          </p:cNvSpPr>
          <p:nvPr>
            <p:ph type="body" sz="quarter" idx="12"/>
          </p:nvPr>
        </p:nvSpPr>
        <p:spPr>
          <a:xfrm>
            <a:off x="5508624" y="4509120"/>
            <a:ext cx="3311847" cy="914400"/>
          </a:xfrm>
          <a:prstGeom prst="rect">
            <a:avLst/>
          </a:prstGeom>
        </p:spPr>
        <p:txBody>
          <a:bodyPr/>
          <a:lstStyle>
            <a:lvl1pPr marL="0" indent="0">
              <a:buNone/>
              <a:defRPr sz="1600">
                <a:solidFill>
                  <a:schemeClr val="tx1">
                    <a:lumMod val="50000"/>
                    <a:lumOff val="50000"/>
                  </a:schemeClr>
                </a:solidFill>
              </a:defRPr>
            </a:lvl1pPr>
          </a:lstStyle>
          <a:p>
            <a:pPr lvl="0"/>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4114562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2967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734793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304098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32339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386439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9993979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756719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18366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bg>
      <p:bgRef idx="1001">
        <a:schemeClr val="bg2"/>
      </p:bgRef>
    </p:bg>
    <p:spTree>
      <p:nvGrpSpPr>
        <p:cNvPr id="1" name=""/>
        <p:cNvGrpSpPr/>
        <p:nvPr/>
      </p:nvGrpSpPr>
      <p:grpSpPr>
        <a:xfrm>
          <a:off x="0" y="0"/>
          <a:ext cx="0" cy="0"/>
          <a:chOff x="0" y="0"/>
          <a:chExt cx="0" cy="0"/>
        </a:xfrm>
      </p:grpSpPr>
      <p:sp>
        <p:nvSpPr>
          <p:cNvPr id="9" name="TextBox 8"/>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8" name="Текст 9"/>
          <p:cNvSpPr>
            <a:spLocks noGrp="1"/>
          </p:cNvSpPr>
          <p:nvPr>
            <p:ph type="body" sz="quarter" idx="11" hasCustomPrompt="1"/>
          </p:nvPr>
        </p:nvSpPr>
        <p:spPr>
          <a:xfrm>
            <a:off x="413539" y="2661324"/>
            <a:ext cx="1781951" cy="614827"/>
          </a:xfrm>
        </p:spPr>
        <p:txBody>
          <a:bodyPr>
            <a:norm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lang="ru-RU" sz="15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1500" dirty="0">
                <a:solidFill>
                  <a:schemeClr val="tx1"/>
                </a:solidFill>
                <a:latin typeface="+mj-lt"/>
                <a:ea typeface="Verdana" panose="020B0604030504040204" pitchFamily="34" charset="0"/>
                <a:cs typeface="Verdana" panose="020B0604030504040204" pitchFamily="34" charset="0"/>
              </a:rPr>
              <a:t>Дополнительно описание</a:t>
            </a:r>
          </a:p>
        </p:txBody>
      </p:sp>
      <p:sp>
        <p:nvSpPr>
          <p:cNvPr id="19" name="Текст 9"/>
          <p:cNvSpPr>
            <a:spLocks noGrp="1"/>
          </p:cNvSpPr>
          <p:nvPr>
            <p:ph type="body" sz="quarter" idx="12" hasCustomPrompt="1"/>
          </p:nvPr>
        </p:nvSpPr>
        <p:spPr>
          <a:xfrm>
            <a:off x="413539" y="309795"/>
            <a:ext cx="1309325" cy="336976"/>
          </a:xfrm>
        </p:spPr>
        <p:txBody>
          <a:bodyPr>
            <a:normAutofit/>
          </a:bodyPr>
          <a:lstStyle>
            <a:lvl1pPr marL="0" marR="0" indent="0" algn="l" defTabSz="685800" rtl="0" eaLnBrk="1" fontAlgn="auto" latinLnBrk="0" hangingPunct="1">
              <a:lnSpc>
                <a:spcPts val="1080"/>
              </a:lnSpc>
              <a:spcBef>
                <a:spcPts val="0"/>
              </a:spcBef>
              <a:spcAft>
                <a:spcPts val="0"/>
              </a:spcAft>
              <a:buClrTx/>
              <a:buSzTx/>
              <a:buFont typeface="Arial" panose="020B0604020202020204" pitchFamily="34" charset="0"/>
              <a:buNone/>
              <a:tabLst/>
              <a:defRPr lang="ru-RU" sz="9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900" dirty="0">
                <a:solidFill>
                  <a:schemeClr val="tx1"/>
                </a:solidFill>
                <a:ea typeface="Verdana" panose="020B0604030504040204" pitchFamily="34" charset="0"/>
                <a:cs typeface="Verdana" panose="020B0604030504040204" pitchFamily="34" charset="0"/>
              </a:rPr>
              <a:t>00.00.2015 года</a:t>
            </a:r>
          </a:p>
        </p:txBody>
      </p:sp>
      <p:sp>
        <p:nvSpPr>
          <p:cNvPr id="20" name="Текст 9"/>
          <p:cNvSpPr>
            <a:spLocks noGrp="1"/>
          </p:cNvSpPr>
          <p:nvPr>
            <p:ph type="body" sz="quarter" idx="13" hasCustomPrompt="1"/>
          </p:nvPr>
        </p:nvSpPr>
        <p:spPr>
          <a:xfrm>
            <a:off x="7380312" y="2479081"/>
            <a:ext cx="1618722" cy="797070"/>
          </a:xfrm>
        </p:spPr>
        <p:txBody>
          <a:bodyPr>
            <a:normAutofit/>
          </a:bodyPr>
          <a:lstStyle>
            <a:lvl1pPr marL="0" marR="0" indent="0" algn="l" defTabSz="685800" rtl="0" eaLnBrk="1" fontAlgn="auto" latinLnBrk="0" hangingPunct="1">
              <a:lnSpc>
                <a:spcPts val="990"/>
              </a:lnSpc>
              <a:spcBef>
                <a:spcPts val="0"/>
              </a:spcBef>
              <a:spcAft>
                <a:spcPts val="0"/>
              </a:spcAft>
              <a:buClrTx/>
              <a:buSzTx/>
              <a:buFont typeface="Arial" panose="020B0604020202020204" pitchFamily="34" charset="0"/>
              <a:buNone/>
              <a:tabLst/>
              <a:defRPr lang="ru-RU" sz="825"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825" dirty="0">
                <a:solidFill>
                  <a:schemeClr val="tx1"/>
                </a:solidFill>
                <a:ea typeface="Verdana" panose="020B0604030504040204" pitchFamily="34" charset="0"/>
                <a:cs typeface="Verdana" panose="020B0604030504040204" pitchFamily="34" charset="0"/>
              </a:rPr>
              <a:t>Докладчик:</a:t>
            </a:r>
          </a:p>
          <a:p>
            <a:r>
              <a:rPr lang="ru-RU" sz="825" dirty="0">
                <a:solidFill>
                  <a:schemeClr val="tx1"/>
                </a:solidFill>
                <a:ea typeface="Verdana" panose="020B0604030504040204" pitchFamily="34" charset="0"/>
                <a:cs typeface="Verdana" panose="020B0604030504040204" pitchFamily="34" charset="0"/>
              </a:rPr>
              <a:t>Фамилия имя отчество,</a:t>
            </a:r>
          </a:p>
          <a:p>
            <a:r>
              <a:rPr lang="ru-RU" sz="825" dirty="0">
                <a:solidFill>
                  <a:schemeClr val="tx1"/>
                </a:solidFill>
                <a:ea typeface="Verdana" panose="020B0604030504040204" pitchFamily="34" charset="0"/>
                <a:cs typeface="Verdana" panose="020B0604030504040204" pitchFamily="34" charset="0"/>
              </a:rPr>
              <a:t>Должность,</a:t>
            </a:r>
          </a:p>
          <a:p>
            <a:r>
              <a:rPr lang="ru-RU" sz="825" dirty="0">
                <a:solidFill>
                  <a:schemeClr val="tx1"/>
                </a:solidFill>
                <a:ea typeface="Verdana" panose="020B0604030504040204" pitchFamily="34" charset="0"/>
                <a:cs typeface="Verdana" panose="020B0604030504040204" pitchFamily="34" charset="0"/>
              </a:rPr>
              <a:t>тел.</a:t>
            </a:r>
          </a:p>
        </p:txBody>
      </p:sp>
      <p:sp>
        <p:nvSpPr>
          <p:cNvPr id="21" name="Текст 9"/>
          <p:cNvSpPr>
            <a:spLocks noGrp="1"/>
          </p:cNvSpPr>
          <p:nvPr>
            <p:ph type="body" sz="quarter" idx="14" hasCustomPrompt="1"/>
          </p:nvPr>
        </p:nvSpPr>
        <p:spPr>
          <a:xfrm>
            <a:off x="413538" y="1455606"/>
            <a:ext cx="4023161" cy="750471"/>
          </a:xfrm>
        </p:spPr>
        <p:txBody>
          <a:bodyPr>
            <a:normAutofit/>
          </a:bodyPr>
          <a:lstStyle>
            <a:lvl1pPr marL="0" marR="0" indent="0" algn="l" defTabSz="685800" rtl="0" eaLnBrk="1" fontAlgn="auto" latinLnBrk="0" hangingPunct="1">
              <a:lnSpc>
                <a:spcPts val="3600"/>
              </a:lnSpc>
              <a:spcBef>
                <a:spcPts val="0"/>
              </a:spcBef>
              <a:spcAft>
                <a:spcPts val="0"/>
              </a:spcAft>
              <a:buClrTx/>
              <a:buSzTx/>
              <a:buFont typeface="Arial" panose="020B0604020202020204" pitchFamily="34" charset="0"/>
              <a:buNone/>
              <a:tabLst/>
              <a:defRPr lang="ru-RU" sz="30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3000" dirty="0">
                <a:solidFill>
                  <a:schemeClr val="tx1"/>
                </a:solidFill>
                <a:latin typeface="+mj-lt"/>
                <a:ea typeface="Verdana" panose="020B0604030504040204" pitchFamily="34" charset="0"/>
                <a:cs typeface="Verdana" panose="020B0604030504040204" pitchFamily="34" charset="0"/>
              </a:rPr>
              <a:t>Название презентации</a:t>
            </a:r>
          </a:p>
        </p:txBody>
      </p:sp>
      <p:sp>
        <p:nvSpPr>
          <p:cNvPr id="11" name="TextBox 10"/>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3" name="TextBox 12"/>
          <p:cNvSpPr txBox="1"/>
          <p:nvPr userDrawn="1"/>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pic>
        <p:nvPicPr>
          <p:cNvPr id="2" name="Рисунок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68590" y="49521"/>
            <a:ext cx="1499009" cy="1059612"/>
          </a:xfrm>
          <a:prstGeom prst="rect">
            <a:avLst/>
          </a:prstGeom>
        </p:spPr>
      </p:pic>
    </p:spTree>
    <p:extLst>
      <p:ext uri="{BB962C8B-B14F-4D97-AF65-F5344CB8AC3E}">
        <p14:creationId xmlns:p14="http://schemas.microsoft.com/office/powerpoint/2010/main" val="174786824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Оглавление презентации">
    <p:spTree>
      <p:nvGrpSpPr>
        <p:cNvPr id="1" name=""/>
        <p:cNvGrpSpPr/>
        <p:nvPr/>
      </p:nvGrpSpPr>
      <p:grpSpPr>
        <a:xfrm>
          <a:off x="0" y="0"/>
          <a:ext cx="0" cy="0"/>
          <a:chOff x="0" y="0"/>
          <a:chExt cx="0" cy="0"/>
        </a:xfrm>
      </p:grpSpPr>
      <p:sp>
        <p:nvSpPr>
          <p:cNvPr id="6" name="Текст 8"/>
          <p:cNvSpPr>
            <a:spLocks noGrp="1"/>
          </p:cNvSpPr>
          <p:nvPr>
            <p:ph type="body" sz="quarter" idx="11" hasCustomPrompt="1"/>
          </p:nvPr>
        </p:nvSpPr>
        <p:spPr>
          <a:xfrm>
            <a:off x="521550" y="1429978"/>
            <a:ext cx="6361541" cy="4602832"/>
          </a:xfrm>
        </p:spPr>
        <p:txBody>
          <a:bodyPr>
            <a:normAutofit/>
          </a:bodyPr>
          <a:lstStyle>
            <a:lvl1pPr marL="0" indent="0" algn="l">
              <a:buFont typeface="Calibri" panose="020F0502020204030204" pitchFamily="34" charset="0"/>
              <a:buNone/>
              <a:defRPr lang="ru-RU" sz="1350" kern="1200" dirty="0">
                <a:solidFill>
                  <a:schemeClr val="tx1"/>
                </a:solidFill>
                <a:latin typeface="+mn-lt"/>
                <a:ea typeface="+mj-ea"/>
                <a:cs typeface="+mj-cs"/>
              </a:defRPr>
            </a:lvl1pPr>
          </a:lstStyle>
          <a:p>
            <a:pPr lvl="0"/>
            <a:r>
              <a:rPr lang="ru-RU" dirty="0"/>
              <a:t>Список оглавления</a:t>
            </a:r>
          </a:p>
          <a:p>
            <a:pPr lvl="0"/>
            <a:endParaRPr lang="ru-RU" dirty="0"/>
          </a:p>
        </p:txBody>
      </p:sp>
      <p:sp>
        <p:nvSpPr>
          <p:cNvPr id="7"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Оглавление презентации</a:t>
            </a:r>
          </a:p>
        </p:txBody>
      </p:sp>
    </p:spTree>
    <p:extLst>
      <p:ext uri="{BB962C8B-B14F-4D97-AF65-F5344CB8AC3E}">
        <p14:creationId xmlns:p14="http://schemas.microsoft.com/office/powerpoint/2010/main" val="2605063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Слайд с 2 графиками">
    <p:spTree>
      <p:nvGrpSpPr>
        <p:cNvPr id="1" name=""/>
        <p:cNvGrpSpPr/>
        <p:nvPr/>
      </p:nvGrpSpPr>
      <p:grpSpPr>
        <a:xfrm>
          <a:off x="0" y="0"/>
          <a:ext cx="0" cy="0"/>
          <a:chOff x="0" y="0"/>
          <a:chExt cx="0" cy="0"/>
        </a:xfrm>
      </p:grpSpPr>
      <p:sp>
        <p:nvSpPr>
          <p:cNvPr id="6" name="Диаграмма 5"/>
          <p:cNvSpPr>
            <a:spLocks noGrp="1"/>
          </p:cNvSpPr>
          <p:nvPr>
            <p:ph type="chart" sz="quarter" idx="11"/>
          </p:nvPr>
        </p:nvSpPr>
        <p:spPr>
          <a:xfrm>
            <a:off x="544116" y="1717675"/>
            <a:ext cx="3662363" cy="4114800"/>
          </a:xfrm>
        </p:spPr>
        <p:txBody>
          <a:bodyPr/>
          <a:lstStyle/>
          <a:p>
            <a:r>
              <a:rPr lang="ru-RU" dirty="0"/>
              <a:t>Вставка диаграммы</a:t>
            </a:r>
          </a:p>
        </p:txBody>
      </p:sp>
      <p:sp>
        <p:nvSpPr>
          <p:cNvPr id="7" name="Диаграмма 5"/>
          <p:cNvSpPr>
            <a:spLocks noGrp="1"/>
          </p:cNvSpPr>
          <p:nvPr>
            <p:ph type="chart" sz="quarter" idx="12"/>
          </p:nvPr>
        </p:nvSpPr>
        <p:spPr>
          <a:xfrm>
            <a:off x="4706309" y="1717675"/>
            <a:ext cx="3662363" cy="4114800"/>
          </a:xfrm>
        </p:spPr>
        <p:txBody>
          <a:bodyPr/>
          <a:lstStyle/>
          <a:p>
            <a:r>
              <a:rPr lang="ru-RU" dirty="0"/>
              <a:t>Вставка диаграммы</a:t>
            </a:r>
          </a:p>
        </p:txBody>
      </p:sp>
      <p:sp>
        <p:nvSpPr>
          <p:cNvPr id="12"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2 графиками</a:t>
            </a:r>
          </a:p>
        </p:txBody>
      </p:sp>
    </p:spTree>
    <p:extLst>
      <p:ext uri="{BB962C8B-B14F-4D97-AF65-F5344CB8AC3E}">
        <p14:creationId xmlns:p14="http://schemas.microsoft.com/office/powerpoint/2010/main" val="3960465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_Слайд со спикерами">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19926" y="320522"/>
            <a:ext cx="6120626" cy="649636"/>
          </a:xfrm>
          <a:prstGeom prst="rect">
            <a:avLst/>
          </a:prstGeom>
        </p:spPr>
        <p:txBody>
          <a:bodyPr/>
          <a:lstStyle>
            <a:lvl1pPr>
              <a:defRPr sz="2700">
                <a:latin typeface="+mj-lt"/>
              </a:defRPr>
            </a:lvl1pPr>
          </a:lstStyle>
          <a:p>
            <a:r>
              <a:rPr lang="ru-RU" sz="2700" dirty="0">
                <a:solidFill>
                  <a:srgbClr val="000000"/>
                </a:solidFill>
                <a:latin typeface="+mj-lt"/>
                <a:ea typeface="Verdana" panose="020B0604030504040204" pitchFamily="34" charset="0"/>
                <a:cs typeface="Verdana" panose="020B0604030504040204" pitchFamily="34" charset="0"/>
              </a:rPr>
              <a:t>Заголовок: слайд со спикерами</a:t>
            </a:r>
          </a:p>
        </p:txBody>
      </p:sp>
      <p:sp>
        <p:nvSpPr>
          <p:cNvPr id="4" name="Рисунок 5"/>
          <p:cNvSpPr>
            <a:spLocks noGrp="1"/>
          </p:cNvSpPr>
          <p:nvPr>
            <p:ph type="pic" sz="quarter" idx="13"/>
          </p:nvPr>
        </p:nvSpPr>
        <p:spPr>
          <a:xfrm>
            <a:off x="521493" y="1271240"/>
            <a:ext cx="1878807" cy="2868141"/>
          </a:xfrm>
        </p:spPr>
        <p:txBody>
          <a:bodyPr/>
          <a:lstStyle/>
          <a:p>
            <a:r>
              <a:rPr lang="ru-RU" dirty="0"/>
              <a:t>Вставка рисунка</a:t>
            </a:r>
          </a:p>
        </p:txBody>
      </p:sp>
      <p:sp>
        <p:nvSpPr>
          <p:cNvPr id="5" name="Рисунок 5"/>
          <p:cNvSpPr>
            <a:spLocks noGrp="1"/>
          </p:cNvSpPr>
          <p:nvPr>
            <p:ph type="pic" sz="quarter" idx="12"/>
          </p:nvPr>
        </p:nvSpPr>
        <p:spPr>
          <a:xfrm>
            <a:off x="3438133" y="1271238"/>
            <a:ext cx="1878807" cy="2868141"/>
          </a:xfrm>
        </p:spPr>
        <p:txBody>
          <a:bodyPr/>
          <a:lstStyle/>
          <a:p>
            <a:r>
              <a:rPr lang="ru-RU" dirty="0"/>
              <a:t>Вставка рисунка</a:t>
            </a:r>
          </a:p>
        </p:txBody>
      </p:sp>
      <p:sp>
        <p:nvSpPr>
          <p:cNvPr id="6" name="Рисунок 5"/>
          <p:cNvSpPr>
            <a:spLocks noGrp="1"/>
          </p:cNvSpPr>
          <p:nvPr>
            <p:ph type="pic" sz="quarter" idx="11"/>
          </p:nvPr>
        </p:nvSpPr>
        <p:spPr>
          <a:xfrm>
            <a:off x="6354773" y="1271238"/>
            <a:ext cx="1878807" cy="2868141"/>
          </a:xfrm>
        </p:spPr>
        <p:txBody>
          <a:bodyPr/>
          <a:lstStyle/>
          <a:p>
            <a:r>
              <a:rPr lang="ru-RU" dirty="0"/>
              <a:t>Вставка рисунка</a:t>
            </a:r>
          </a:p>
        </p:txBody>
      </p:sp>
      <p:sp>
        <p:nvSpPr>
          <p:cNvPr id="8" name="Текст 9"/>
          <p:cNvSpPr>
            <a:spLocks noGrp="1"/>
          </p:cNvSpPr>
          <p:nvPr>
            <p:ph type="body" sz="quarter" idx="14" hasCustomPrompt="1"/>
          </p:nvPr>
        </p:nvSpPr>
        <p:spPr>
          <a:xfrm>
            <a:off x="521494"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9" name="Текст 9"/>
          <p:cNvSpPr>
            <a:spLocks noGrp="1"/>
          </p:cNvSpPr>
          <p:nvPr>
            <p:ph type="body" sz="quarter" idx="15" hasCustomPrompt="1"/>
          </p:nvPr>
        </p:nvSpPr>
        <p:spPr>
          <a:xfrm>
            <a:off x="3438132"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10" name="Текст 9"/>
          <p:cNvSpPr>
            <a:spLocks noGrp="1"/>
          </p:cNvSpPr>
          <p:nvPr>
            <p:ph type="body" sz="quarter" idx="16" hasCustomPrompt="1"/>
          </p:nvPr>
        </p:nvSpPr>
        <p:spPr>
          <a:xfrm>
            <a:off x="6354773" y="457729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Tree>
    <p:extLst>
      <p:ext uri="{BB962C8B-B14F-4D97-AF65-F5344CB8AC3E}">
        <p14:creationId xmlns:p14="http://schemas.microsoft.com/office/powerpoint/2010/main" val="81791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5_Слайд с акцентным параграфом">
    <p:spTree>
      <p:nvGrpSpPr>
        <p:cNvPr id="1" name=""/>
        <p:cNvGrpSpPr/>
        <p:nvPr/>
      </p:nvGrpSpPr>
      <p:grpSpPr>
        <a:xfrm>
          <a:off x="0" y="0"/>
          <a:ext cx="0" cy="0"/>
          <a:chOff x="0" y="0"/>
          <a:chExt cx="0" cy="0"/>
        </a:xfrm>
      </p:grpSpPr>
      <p:sp>
        <p:nvSpPr>
          <p:cNvPr id="10" name="Текст 9"/>
          <p:cNvSpPr>
            <a:spLocks noGrp="1"/>
          </p:cNvSpPr>
          <p:nvPr>
            <p:ph type="body" sz="quarter" idx="11"/>
          </p:nvPr>
        </p:nvSpPr>
        <p:spPr>
          <a:xfrm>
            <a:off x="521550" y="1784351"/>
            <a:ext cx="661244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11" name="Текст 9"/>
          <p:cNvSpPr>
            <a:spLocks noGrp="1"/>
          </p:cNvSpPr>
          <p:nvPr>
            <p:ph type="body" sz="quarter" idx="12" hasCustomPrompt="1"/>
          </p:nvPr>
        </p:nvSpPr>
        <p:spPr>
          <a:xfrm>
            <a:off x="521550" y="3445883"/>
            <a:ext cx="6612443" cy="2159619"/>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accent3"/>
                </a:solidFill>
              </a:defRPr>
            </a:lvl1pPr>
            <a:lvl2pPr algn="l">
              <a:defRPr sz="1350"/>
            </a:lvl2pPr>
            <a:lvl3pPr algn="l">
              <a:defRPr sz="1350"/>
            </a:lvl3pPr>
            <a:lvl4pPr algn="l">
              <a:defRPr sz="1350"/>
            </a:lvl4pPr>
            <a:lvl5pPr algn="l">
              <a:defRPr sz="135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dirty="0"/>
              <a:t>ОБРАЗЕЦ ТЕКСТА</a:t>
            </a:r>
          </a:p>
          <a:p>
            <a:pPr lvl="0"/>
            <a:endParaRPr lang="ru-RU" dirty="0"/>
          </a:p>
        </p:txBody>
      </p:sp>
      <p:sp>
        <p:nvSpPr>
          <p:cNvPr id="12" name="Заголовок 1"/>
          <p:cNvSpPr>
            <a:spLocks noGrp="1"/>
          </p:cNvSpPr>
          <p:nvPr>
            <p:ph type="title" hasCustomPrompt="1"/>
          </p:nvPr>
        </p:nvSpPr>
        <p:spPr>
          <a:xfrm>
            <a:off x="521550" y="338119"/>
            <a:ext cx="6162443" cy="813348"/>
          </a:xfrm>
          <a:prstGeom prst="rect">
            <a:avLst/>
          </a:prstGeom>
        </p:spPr>
        <p:txBody>
          <a:bodyPr/>
          <a:lstStyle>
            <a:lvl1pPr>
              <a:defRPr sz="2700"/>
            </a:lvl1pPr>
          </a:lstStyle>
          <a:p>
            <a:r>
              <a:rPr lang="ru-RU" dirty="0"/>
              <a:t>Заголовок: слайд с акцентным параграфом</a:t>
            </a:r>
          </a:p>
        </p:txBody>
      </p:sp>
    </p:spTree>
    <p:extLst>
      <p:ext uri="{BB962C8B-B14F-4D97-AF65-F5344CB8AC3E}">
        <p14:creationId xmlns:p14="http://schemas.microsoft.com/office/powerpoint/2010/main" val="4059880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Слайд с 3 колонками (текст)">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4310565"/>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4310568"/>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4310567"/>
          </a:xfrm>
        </p:spPr>
        <p:txBody>
          <a:bodyPr>
            <a:normAutofit/>
          </a:bodyPr>
          <a:lstStyle>
            <a:lvl1pPr algn="l">
              <a:defRPr sz="1350"/>
            </a:lvl1pPr>
          </a:lstStyle>
          <a:p>
            <a:pPr lvl="0"/>
            <a:r>
              <a:rPr lang="ru-RU"/>
              <a:t>Образец текста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(текст)</a:t>
            </a:r>
          </a:p>
        </p:txBody>
      </p:sp>
    </p:spTree>
    <p:extLst>
      <p:ext uri="{BB962C8B-B14F-4D97-AF65-F5344CB8AC3E}">
        <p14:creationId xmlns:p14="http://schemas.microsoft.com/office/powerpoint/2010/main" val="36249969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7_Слайд с 3 колонками (текст+фото)">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2642839"/>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2642839"/>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2642839"/>
          </a:xfrm>
        </p:spPr>
        <p:txBody>
          <a:bodyPr>
            <a:normAutofit/>
          </a:bodyPr>
          <a:lstStyle>
            <a:lvl1pPr algn="l">
              <a:defRPr sz="1350"/>
            </a:lvl1pPr>
          </a:lstStyle>
          <a:p>
            <a:pPr lvl="0"/>
            <a:r>
              <a:rPr lang="ru-RU"/>
              <a:t>Образец текста</a:t>
            </a:r>
          </a:p>
        </p:txBody>
      </p:sp>
      <p:sp>
        <p:nvSpPr>
          <p:cNvPr id="14" name="Рисунок 13"/>
          <p:cNvSpPr>
            <a:spLocks noGrp="1"/>
          </p:cNvSpPr>
          <p:nvPr>
            <p:ph type="pic" sz="quarter" idx="15"/>
          </p:nvPr>
        </p:nvSpPr>
        <p:spPr>
          <a:xfrm>
            <a:off x="567681" y="4638560"/>
            <a:ext cx="2330054" cy="1327150"/>
          </a:xfrm>
        </p:spPr>
        <p:txBody>
          <a:bodyPr/>
          <a:lstStyle/>
          <a:p>
            <a:r>
              <a:rPr lang="ru-RU" dirty="0"/>
              <a:t>Вставка рисунка</a:t>
            </a:r>
          </a:p>
        </p:txBody>
      </p:sp>
      <p:sp>
        <p:nvSpPr>
          <p:cNvPr id="15" name="Рисунок 13"/>
          <p:cNvSpPr>
            <a:spLocks noGrp="1"/>
          </p:cNvSpPr>
          <p:nvPr>
            <p:ph type="pic" sz="quarter" idx="16"/>
          </p:nvPr>
        </p:nvSpPr>
        <p:spPr>
          <a:xfrm>
            <a:off x="3182642" y="4638560"/>
            <a:ext cx="2330054" cy="1327150"/>
          </a:xfrm>
        </p:spPr>
        <p:txBody>
          <a:bodyPr/>
          <a:lstStyle/>
          <a:p>
            <a:r>
              <a:rPr lang="ru-RU" dirty="0"/>
              <a:t>Вставка рисунка</a:t>
            </a:r>
          </a:p>
        </p:txBody>
      </p:sp>
      <p:sp>
        <p:nvSpPr>
          <p:cNvPr id="16" name="Рисунок 13"/>
          <p:cNvSpPr>
            <a:spLocks noGrp="1"/>
          </p:cNvSpPr>
          <p:nvPr>
            <p:ph type="pic" sz="quarter" idx="17"/>
          </p:nvPr>
        </p:nvSpPr>
        <p:spPr>
          <a:xfrm>
            <a:off x="5797603" y="4638560"/>
            <a:ext cx="2330054" cy="1327150"/>
          </a:xfrm>
        </p:spPr>
        <p:txBody>
          <a:bodyPr/>
          <a:lstStyle/>
          <a:p>
            <a:r>
              <a:rPr lang="ru-RU" dirty="0"/>
              <a:t>Вставка рисунка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a:t>
            </a:r>
            <a:r>
              <a:rPr lang="ru-RU" dirty="0" err="1"/>
              <a:t>текст+фото</a:t>
            </a:r>
            <a:r>
              <a:rPr lang="ru-RU" dirty="0"/>
              <a:t>)</a:t>
            </a:r>
          </a:p>
        </p:txBody>
      </p:sp>
    </p:spTree>
    <p:extLst>
      <p:ext uri="{BB962C8B-B14F-4D97-AF65-F5344CB8AC3E}">
        <p14:creationId xmlns:p14="http://schemas.microsoft.com/office/powerpoint/2010/main" val="20519040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8_Слайд с плашками (таблицей)">
    <p:spTree>
      <p:nvGrpSpPr>
        <p:cNvPr id="1" name=""/>
        <p:cNvGrpSpPr/>
        <p:nvPr/>
      </p:nvGrpSpPr>
      <p:grpSpPr>
        <a:xfrm>
          <a:off x="0" y="0"/>
          <a:ext cx="0" cy="0"/>
          <a:chOff x="0" y="0"/>
          <a:chExt cx="0" cy="0"/>
        </a:xfrm>
      </p:grpSpPr>
      <p:sp>
        <p:nvSpPr>
          <p:cNvPr id="6" name="Таблица 5"/>
          <p:cNvSpPr>
            <a:spLocks noGrp="1"/>
          </p:cNvSpPr>
          <p:nvPr>
            <p:ph type="tbl" sz="quarter" idx="11"/>
          </p:nvPr>
        </p:nvSpPr>
        <p:spPr>
          <a:xfrm>
            <a:off x="521550" y="1727782"/>
            <a:ext cx="7825138" cy="2866520"/>
          </a:xfrm>
        </p:spPr>
        <p:txBody>
          <a:bodyPr/>
          <a:lstStyle/>
          <a:p>
            <a:r>
              <a:rPr lang="ru-RU" dirty="0"/>
              <a:t>Вставка таблицы</a:t>
            </a:r>
          </a:p>
        </p:txBody>
      </p:sp>
      <p:sp>
        <p:nvSpPr>
          <p:cNvPr id="8" name="Текст 7"/>
          <p:cNvSpPr>
            <a:spLocks noGrp="1"/>
          </p:cNvSpPr>
          <p:nvPr>
            <p:ph type="body" sz="quarter" idx="12" hasCustomPrompt="1"/>
          </p:nvPr>
        </p:nvSpPr>
        <p:spPr>
          <a:xfrm>
            <a:off x="521494" y="5184776"/>
            <a:ext cx="1770082" cy="312776"/>
          </a:xfrm>
        </p:spPr>
        <p:txBody>
          <a:bodyPr>
            <a:normAutofit/>
          </a:bodyPr>
          <a:lstStyle>
            <a:lvl1pPr algn="l">
              <a:defRPr sz="750"/>
            </a:lvl1pPr>
          </a:lstStyle>
          <a:p>
            <a:pPr lvl="0"/>
            <a:r>
              <a:rPr lang="ru-RU" dirty="0"/>
              <a:t>Источник:</a:t>
            </a:r>
          </a:p>
        </p:txBody>
      </p:sp>
      <p:sp>
        <p:nvSpPr>
          <p:cNvPr id="9"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плашками (таблицей)</a:t>
            </a:r>
          </a:p>
        </p:txBody>
      </p:sp>
    </p:spTree>
    <p:extLst>
      <p:ext uri="{BB962C8B-B14F-4D97-AF65-F5344CB8AC3E}">
        <p14:creationId xmlns:p14="http://schemas.microsoft.com/office/powerpoint/2010/main" val="910608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Слайд с 2 колонками (список+2 графика)">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(список+2 графика)</a:t>
            </a:r>
          </a:p>
        </p:txBody>
      </p:sp>
    </p:spTree>
    <p:extLst>
      <p:ext uri="{BB962C8B-B14F-4D97-AF65-F5344CB8AC3E}">
        <p14:creationId xmlns:p14="http://schemas.microsoft.com/office/powerpoint/2010/main" val="187376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0_Слайд с 2 колонками (список+3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(список+3 графика)</a:t>
            </a:r>
          </a:p>
        </p:txBody>
      </p:sp>
    </p:spTree>
    <p:extLst>
      <p:ext uri="{BB962C8B-B14F-4D97-AF65-F5344CB8AC3E}">
        <p14:creationId xmlns:p14="http://schemas.microsoft.com/office/powerpoint/2010/main" val="735410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Слайд с 2 колонками (4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(4 графика)</a:t>
            </a:r>
          </a:p>
        </p:txBody>
      </p:sp>
      <p:sp>
        <p:nvSpPr>
          <p:cNvPr id="8" name="Диаграмма 6"/>
          <p:cNvSpPr>
            <a:spLocks noGrp="1"/>
          </p:cNvSpPr>
          <p:nvPr>
            <p:ph type="chart" sz="quarter" idx="16"/>
          </p:nvPr>
        </p:nvSpPr>
        <p:spPr>
          <a:xfrm>
            <a:off x="521550" y="1734557"/>
            <a:ext cx="3886144" cy="1872669"/>
          </a:xfrm>
        </p:spPr>
        <p:txBody>
          <a:bodyPr/>
          <a:lstStyle/>
          <a:p>
            <a:r>
              <a:rPr lang="ru-RU" dirty="0"/>
              <a:t>Вставка диаграммы</a:t>
            </a:r>
          </a:p>
        </p:txBody>
      </p:sp>
    </p:spTree>
    <p:extLst>
      <p:ext uri="{BB962C8B-B14F-4D97-AF65-F5344CB8AC3E}">
        <p14:creationId xmlns:p14="http://schemas.microsoft.com/office/powerpoint/2010/main" val="3783139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_Слайд с 2 колонками (текст+график)">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684867"/>
            <a:ext cx="3863666" cy="409146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800" baseline="0"/>
            </a:lvl1pPr>
          </a:lstStyle>
          <a:p>
            <a:r>
              <a:rPr lang="ru-RU" sz="3000" dirty="0">
                <a:latin typeface="+mj-lt"/>
                <a:ea typeface="Verdana" panose="020B0604030504040204" pitchFamily="34" charset="0"/>
                <a:cs typeface="Verdana" panose="020B0604030504040204" pitchFamily="34" charset="0"/>
              </a:rPr>
              <a:t>Заголовок: слайд с 2 колонками </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текст</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график)</a:t>
            </a:r>
          </a:p>
        </p:txBody>
      </p:sp>
      <p:sp>
        <p:nvSpPr>
          <p:cNvPr id="5" name="Текст 4"/>
          <p:cNvSpPr>
            <a:spLocks noGrp="1"/>
          </p:cNvSpPr>
          <p:nvPr>
            <p:ph type="body" sz="quarter" idx="16"/>
          </p:nvPr>
        </p:nvSpPr>
        <p:spPr>
          <a:xfrm>
            <a:off x="522287" y="1684867"/>
            <a:ext cx="3905779" cy="4091466"/>
          </a:xfrm>
        </p:spPr>
        <p:txBody>
          <a:bodyPr>
            <a:normAutofit/>
          </a:bodyPr>
          <a:lstStyle>
            <a:lvl1pPr algn="l">
              <a:defRPr sz="1600">
                <a:latin typeface="+mj-lt"/>
              </a:defRPr>
            </a:lvl1pPr>
          </a:lstStyle>
          <a:p>
            <a:pPr lvl="0"/>
            <a:r>
              <a:rPr lang="ru-RU"/>
              <a:t>Образец текста</a:t>
            </a:r>
          </a:p>
        </p:txBody>
      </p:sp>
    </p:spTree>
    <p:extLst>
      <p:ext uri="{BB962C8B-B14F-4D97-AF65-F5344CB8AC3E}">
        <p14:creationId xmlns:p14="http://schemas.microsoft.com/office/powerpoint/2010/main" val="38351333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3_Слайд с 2 колонками (график+таблица)Пользовательский макет">
    <p:spTree>
      <p:nvGrpSpPr>
        <p:cNvPr id="1" name=""/>
        <p:cNvGrpSpPr/>
        <p:nvPr/>
      </p:nvGrpSpPr>
      <p:grpSpPr>
        <a:xfrm>
          <a:off x="0" y="0"/>
          <a:ext cx="0" cy="0"/>
          <a:chOff x="0" y="0"/>
          <a:chExt cx="0" cy="0"/>
        </a:xfrm>
      </p:grpSpPr>
      <p:sp>
        <p:nvSpPr>
          <p:cNvPr id="4"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a:t>
            </a:r>
            <a:r>
              <a:rPr lang="ru-RU" dirty="0" err="1"/>
              <a:t>график+таблица</a:t>
            </a:r>
            <a:r>
              <a:rPr lang="ru-RU" dirty="0"/>
              <a:t>)</a:t>
            </a:r>
          </a:p>
        </p:txBody>
      </p:sp>
      <p:sp>
        <p:nvSpPr>
          <p:cNvPr id="6" name="Таблица 5"/>
          <p:cNvSpPr>
            <a:spLocks noGrp="1"/>
          </p:cNvSpPr>
          <p:nvPr>
            <p:ph type="tbl" sz="quarter" idx="10"/>
          </p:nvPr>
        </p:nvSpPr>
        <p:spPr>
          <a:xfrm>
            <a:off x="4589463" y="1634068"/>
            <a:ext cx="3767137" cy="4149195"/>
          </a:xfrm>
        </p:spPr>
        <p:txBody>
          <a:bodyPr/>
          <a:lstStyle/>
          <a:p>
            <a:r>
              <a:rPr lang="ru-RU" dirty="0"/>
              <a:t>Вставка таблицы</a:t>
            </a:r>
          </a:p>
        </p:txBody>
      </p:sp>
      <p:sp>
        <p:nvSpPr>
          <p:cNvPr id="8" name="Диаграмма 7"/>
          <p:cNvSpPr>
            <a:spLocks noGrp="1"/>
          </p:cNvSpPr>
          <p:nvPr>
            <p:ph type="chart" sz="quarter" idx="11"/>
          </p:nvPr>
        </p:nvSpPr>
        <p:spPr>
          <a:xfrm>
            <a:off x="522288" y="1634068"/>
            <a:ext cx="3803650" cy="4149196"/>
          </a:xfrm>
        </p:spPr>
        <p:txBody>
          <a:bodyPr/>
          <a:lstStyle/>
          <a:p>
            <a:r>
              <a:rPr lang="ru-RU" dirty="0"/>
              <a:t>Вставка диаграммы</a:t>
            </a:r>
          </a:p>
        </p:txBody>
      </p:sp>
    </p:spTree>
    <p:extLst>
      <p:ext uri="{BB962C8B-B14F-4D97-AF65-F5344CB8AC3E}">
        <p14:creationId xmlns:p14="http://schemas.microsoft.com/office/powerpoint/2010/main" val="1199536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4_Слайд с текстом и 2 колонками">
    <p:spTree>
      <p:nvGrpSpPr>
        <p:cNvPr id="1" name=""/>
        <p:cNvGrpSpPr/>
        <p:nvPr/>
      </p:nvGrpSpPr>
      <p:grpSpPr>
        <a:xfrm>
          <a:off x="0" y="0"/>
          <a:ext cx="0" cy="0"/>
          <a:chOff x="0" y="0"/>
          <a:chExt cx="0" cy="0"/>
        </a:xfrm>
      </p:grpSpPr>
      <p:sp>
        <p:nvSpPr>
          <p:cNvPr id="3" name="Текст 9"/>
          <p:cNvSpPr>
            <a:spLocks noGrp="1"/>
          </p:cNvSpPr>
          <p:nvPr>
            <p:ph type="body" sz="quarter" idx="11"/>
          </p:nvPr>
        </p:nvSpPr>
        <p:spPr>
          <a:xfrm>
            <a:off x="521550" y="1784351"/>
            <a:ext cx="787738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5" name="Текст 4"/>
          <p:cNvSpPr>
            <a:spLocks noGrp="1"/>
          </p:cNvSpPr>
          <p:nvPr>
            <p:ph type="body" sz="quarter" idx="12"/>
          </p:nvPr>
        </p:nvSpPr>
        <p:spPr>
          <a:xfrm>
            <a:off x="522288" y="3421063"/>
            <a:ext cx="7877175" cy="2540000"/>
          </a:xfrm>
        </p:spPr>
        <p:txBody>
          <a:bodyPr numCol="2">
            <a:normAutofit/>
          </a:bodyPr>
          <a:lstStyle>
            <a:lvl1pPr algn="l">
              <a:defRPr sz="1600">
                <a:latin typeface="+mj-lt"/>
              </a:defRPr>
            </a:lvl1pPr>
            <a:lvl2pPr marL="628650" indent="-285750" algn="l">
              <a:buFont typeface="Arial" panose="020B0604020202020204" pitchFamily="34" charset="0"/>
              <a:buChar char="•"/>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6"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текстом и 2 колонками </a:t>
            </a:r>
            <a:br>
              <a:rPr lang="ru-RU" dirty="0"/>
            </a:br>
            <a:endParaRPr lang="ru-RU" dirty="0"/>
          </a:p>
        </p:txBody>
      </p:sp>
    </p:spTree>
    <p:extLst>
      <p:ext uri="{BB962C8B-B14F-4D97-AF65-F5344CB8AC3E}">
        <p14:creationId xmlns:p14="http://schemas.microsoft.com/office/powerpoint/2010/main" val="779586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Слайд с 2 колонками текста">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текста</a:t>
            </a:r>
          </a:p>
        </p:txBody>
      </p:sp>
      <p:sp>
        <p:nvSpPr>
          <p:cNvPr id="5" name="Текст 4"/>
          <p:cNvSpPr>
            <a:spLocks noGrp="1"/>
          </p:cNvSpPr>
          <p:nvPr>
            <p:ph type="body" sz="quarter" idx="10"/>
          </p:nvPr>
        </p:nvSpPr>
        <p:spPr>
          <a:xfrm>
            <a:off x="521550" y="1676400"/>
            <a:ext cx="3676650" cy="4173537"/>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7" name="Текст 6"/>
          <p:cNvSpPr>
            <a:spLocks noGrp="1"/>
          </p:cNvSpPr>
          <p:nvPr>
            <p:ph type="body" sz="quarter" idx="11"/>
          </p:nvPr>
        </p:nvSpPr>
        <p:spPr>
          <a:xfrm>
            <a:off x="4712550" y="1676400"/>
            <a:ext cx="3693583" cy="4173537"/>
          </a:xfrm>
        </p:spPr>
        <p:txBody>
          <a:bodyPr>
            <a:normAutofit/>
          </a:bodyPr>
          <a:lstStyle>
            <a:lvl1pPr algn="l">
              <a:defRPr lang="ru-RU" sz="1600" kern="1200" dirty="0" smtClean="0">
                <a:solidFill>
                  <a:schemeClr val="tx1"/>
                </a:solidFill>
                <a:latin typeface="+mj-lt"/>
                <a:ea typeface="+mn-ea"/>
                <a:cs typeface="+mn-cs"/>
              </a:defRPr>
            </a:lvl1pPr>
            <a:lvl2pPr algn="l">
              <a:defRPr lang="ru-RU" sz="1600" kern="1200" dirty="0" smtClean="0">
                <a:solidFill>
                  <a:schemeClr val="tx1"/>
                </a:solidFill>
                <a:latin typeface="+mj-lt"/>
                <a:ea typeface="+mn-ea"/>
                <a:cs typeface="+mn-cs"/>
              </a:defRPr>
            </a:lvl2pPr>
            <a:lvl3pPr algn="l">
              <a:defRPr lang="ru-RU" sz="1600" kern="1200" dirty="0" smtClean="0">
                <a:solidFill>
                  <a:schemeClr val="tx1"/>
                </a:solidFill>
                <a:latin typeface="+mj-lt"/>
                <a:ea typeface="+mn-ea"/>
                <a:cs typeface="+mn-cs"/>
              </a:defRPr>
            </a:lvl3pPr>
            <a:lvl4pPr algn="l">
              <a:defRPr lang="ru-RU" sz="1600" kern="1200" dirty="0" smtClean="0">
                <a:solidFill>
                  <a:schemeClr val="tx1"/>
                </a:solidFill>
                <a:latin typeface="+mj-lt"/>
                <a:ea typeface="+mn-ea"/>
                <a:cs typeface="+mn-cs"/>
              </a:defRPr>
            </a:lvl4pPr>
            <a:lvl5pPr algn="l">
              <a:defRPr lang="ru-RU" sz="1600" kern="1200" dirty="0">
                <a:solidFill>
                  <a:schemeClr val="tx1"/>
                </a:solidFill>
                <a:latin typeface="+mj-lt"/>
                <a:ea typeface="+mn-ea"/>
                <a:cs typeface="+mn-cs"/>
              </a:defRPr>
            </a:lvl5pPr>
          </a:lstStyle>
          <a:p>
            <a:pPr lvl="0"/>
            <a:r>
              <a:rPr lang="ru-RU"/>
              <a:t>Образец текста</a:t>
            </a:r>
          </a:p>
        </p:txBody>
      </p:sp>
    </p:spTree>
    <p:extLst>
      <p:ext uri="{BB962C8B-B14F-4D97-AF65-F5344CB8AC3E}">
        <p14:creationId xmlns:p14="http://schemas.microsoft.com/office/powerpoint/2010/main" val="11111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Слайд с 2 колонками (текст+фото)">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7538717" cy="847214"/>
          </a:xfrm>
          <a:prstGeom prst="rect">
            <a:avLst/>
          </a:prstGeom>
        </p:spPr>
        <p:txBody>
          <a:bodyPr/>
          <a:lstStyle>
            <a:lvl1pPr>
              <a:defRPr sz="2700" baseline="0"/>
            </a:lvl1pPr>
          </a:lstStyle>
          <a:p>
            <a:r>
              <a:rPr lang="ru-RU" dirty="0"/>
              <a:t>Заголовок: слайд с 2 колонками </a:t>
            </a:r>
            <a:r>
              <a:rPr lang="en-US" dirty="0"/>
              <a:t>(</a:t>
            </a:r>
            <a:r>
              <a:rPr lang="ru-RU" dirty="0"/>
              <a:t>текст</a:t>
            </a:r>
            <a:r>
              <a:rPr lang="en-US" dirty="0"/>
              <a:t>+</a:t>
            </a:r>
            <a:r>
              <a:rPr lang="ru-RU" dirty="0"/>
              <a:t>фото)</a:t>
            </a:r>
          </a:p>
        </p:txBody>
      </p:sp>
      <p:sp>
        <p:nvSpPr>
          <p:cNvPr id="5" name="Текст 4"/>
          <p:cNvSpPr>
            <a:spLocks noGrp="1"/>
          </p:cNvSpPr>
          <p:nvPr>
            <p:ph type="body" sz="quarter" idx="10"/>
          </p:nvPr>
        </p:nvSpPr>
        <p:spPr>
          <a:xfrm>
            <a:off x="521550" y="1718734"/>
            <a:ext cx="3676650" cy="4131204"/>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4" name="Рисунок 3"/>
          <p:cNvSpPr>
            <a:spLocks noGrp="1"/>
          </p:cNvSpPr>
          <p:nvPr>
            <p:ph type="pic" sz="quarter" idx="11"/>
          </p:nvPr>
        </p:nvSpPr>
        <p:spPr>
          <a:xfrm>
            <a:off x="4597400" y="1718735"/>
            <a:ext cx="3801534" cy="4131204"/>
          </a:xfrm>
        </p:spPr>
        <p:txBody>
          <a:bodyPr/>
          <a:lstStyle/>
          <a:p>
            <a:r>
              <a:rPr lang="ru-RU" dirty="0"/>
              <a:t>Вставка рисунка</a:t>
            </a:r>
          </a:p>
        </p:txBody>
      </p:sp>
    </p:spTree>
    <p:extLst>
      <p:ext uri="{BB962C8B-B14F-4D97-AF65-F5344CB8AC3E}">
        <p14:creationId xmlns:p14="http://schemas.microsoft.com/office/powerpoint/2010/main" val="11576292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a:xfrm>
            <a:off x="539552" y="1576162"/>
            <a:ext cx="8003232" cy="4525963"/>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10"/>
          </p:nvPr>
        </p:nvSpPr>
        <p:spPr>
          <a:xfrm>
            <a:off x="2816442" y="6237315"/>
            <a:ext cx="2133600" cy="365125"/>
          </a:xfrm>
          <a:prstGeom prst="rect">
            <a:avLst/>
          </a:prstGeom>
        </p:spPr>
        <p:txBody>
          <a:bodyPr/>
          <a:lstStyle/>
          <a:p>
            <a:fld id="{2DC8E061-14C2-4FD2-9170-AADE0323A6F9}" type="datetime1">
              <a:rPr lang="ru-RU" smtClean="0">
                <a:solidFill>
                  <a:prstClr val="black"/>
                </a:solidFill>
              </a:rPr>
              <a:pPr/>
              <a:t>30.09.2024</a:t>
            </a:fld>
            <a:endParaRPr lang="ru-RU" dirty="0">
              <a:solidFill>
                <a:prstClr val="black"/>
              </a:solidFill>
            </a:endParaRPr>
          </a:p>
        </p:txBody>
      </p:sp>
    </p:spTree>
    <p:extLst>
      <p:ext uri="{BB962C8B-B14F-4D97-AF65-F5344CB8AC3E}">
        <p14:creationId xmlns:p14="http://schemas.microsoft.com/office/powerpoint/2010/main" val="164737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576269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211144" cy="634082"/>
          </a:xfrm>
          <a:prstGeom prst="rect">
            <a:avLst/>
          </a:prstGeom>
        </p:spPr>
        <p:txBody>
          <a:bodyPr anchor="ctr" anchorCtr="0"/>
          <a:lstStyle>
            <a:lvl1pPr algn="l">
              <a:defRPr sz="2400">
                <a:solidFill>
                  <a:schemeClr val="bg1"/>
                </a:solidFill>
              </a:defRPr>
            </a:lvl1pPr>
          </a:lstStyle>
          <a:p>
            <a:r>
              <a:rPr lang="ru-RU" dirty="0"/>
              <a:t>Образец заголовка</a:t>
            </a:r>
          </a:p>
        </p:txBody>
      </p:sp>
      <p:sp>
        <p:nvSpPr>
          <p:cNvPr id="3" name="Объект 2"/>
          <p:cNvSpPr>
            <a:spLocks noGrp="1"/>
          </p:cNvSpPr>
          <p:nvPr>
            <p:ph idx="1"/>
          </p:nvPr>
        </p:nvSpPr>
        <p:spPr>
          <a:xfrm>
            <a:off x="457200" y="1052736"/>
            <a:ext cx="8229600" cy="4525963"/>
          </a:xfrm>
          <a:prstGeom prst="rect">
            <a:avLst/>
          </a:prstGeom>
        </p:spPr>
        <p:txBody>
          <a:bodyPr/>
          <a:lstStyle>
            <a:lvl1pPr marL="0" indent="0">
              <a:buNone/>
              <a:defRPr sz="1400">
                <a:solidFill>
                  <a:schemeClr val="tx1">
                    <a:lumMod val="75000"/>
                    <a:lumOff val="25000"/>
                  </a:schemeClr>
                </a:solidFill>
                <a:latin typeface="+mn-lt"/>
              </a:defRPr>
            </a:lvl1pPr>
            <a:lvl2pPr marL="742950" indent="-285750">
              <a:buFont typeface="Arial" panose="020B0604020202020204" pitchFamily="34" charset="0"/>
              <a:buChar char="•"/>
              <a:defRPr sz="1400">
                <a:solidFill>
                  <a:schemeClr val="tx1">
                    <a:lumMod val="75000"/>
                    <a:lumOff val="25000"/>
                  </a:schemeClr>
                </a:solidFill>
                <a:latin typeface="+mj-lt"/>
              </a:defRPr>
            </a:lvl2pPr>
            <a:lvl3pPr>
              <a:defRPr sz="1400">
                <a:solidFill>
                  <a:schemeClr val="tx1">
                    <a:lumMod val="75000"/>
                    <a:lumOff val="25000"/>
                  </a:schemeClr>
                </a:solidFill>
                <a:latin typeface="+mj-lt"/>
              </a:defRPr>
            </a:lvl3pPr>
            <a:lvl4pPr>
              <a:defRPr sz="1200">
                <a:solidFill>
                  <a:schemeClr val="tx1">
                    <a:lumMod val="75000"/>
                    <a:lumOff val="25000"/>
                  </a:schemeClr>
                </a:solidFill>
                <a:latin typeface="+mj-lt"/>
              </a:defRPr>
            </a:lvl4pPr>
            <a:lvl5pPr>
              <a:defRPr sz="1200">
                <a:solidFill>
                  <a:schemeClr val="tx1">
                    <a:lumMod val="75000"/>
                    <a:lumOff val="25000"/>
                  </a:schemeClr>
                </a:solidFill>
                <a:latin typeface="+mj-lt"/>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60246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gif"/><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3.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Прямоугольник 6"/>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2800" b="1" dirty="0">
              <a:solidFill>
                <a:schemeClr val="tx1"/>
              </a:solidFill>
              <a:latin typeface="Calibri" pitchFamily="34" charset="0"/>
              <a:ea typeface="Calibri" pitchFamily="34" charset="0"/>
              <a:cs typeface="Calibri" pitchFamily="34" charset="0"/>
            </a:endParaRPr>
          </a:p>
        </p:txBody>
      </p:sp>
      <p:sp>
        <p:nvSpPr>
          <p:cNvPr id="9" name="Заголовок 1"/>
          <p:cNvSpPr txBox="1">
            <a:spLocks/>
          </p:cNvSpPr>
          <p:nvPr userDrawn="1"/>
        </p:nvSpPr>
        <p:spPr>
          <a:xfrm>
            <a:off x="107504" y="1484784"/>
            <a:ext cx="8928992" cy="259228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3600" b="1" dirty="0">
              <a:solidFill>
                <a:schemeClr val="bg1"/>
              </a:solidFill>
            </a:endParaRPr>
          </a:p>
        </p:txBody>
      </p:sp>
      <p:pic>
        <p:nvPicPr>
          <p:cNvPr id="10" name="Picture 3" descr="G:\НЛМК\Проектная работа\logo-NLMK-rus.gi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308304" y="244322"/>
            <a:ext cx="1557011" cy="827162"/>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p:cNvSpPr/>
          <p:nvPr userDrawn="1"/>
        </p:nvSpPr>
        <p:spPr>
          <a:xfrm>
            <a:off x="-5712" y="6021288"/>
            <a:ext cx="9149712" cy="836712"/>
          </a:xfrm>
          <a:prstGeom prst="rect">
            <a:avLst/>
          </a:prstGeom>
          <a:solidFill>
            <a:schemeClr val="accent1">
              <a:lumMod val="60000"/>
              <a:lumOff val="4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lumMod val="50000"/>
                  <a:lumOff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C3D32-F9F1-43BE-9A5A-B8B33348D031}" type="slidenum">
              <a:rPr lang="ru-RU" smtClean="0"/>
              <a:t>‹#›</a:t>
            </a:fld>
            <a:endParaRPr lang="ru-RU" dirty="0"/>
          </a:p>
        </p:txBody>
      </p:sp>
      <p:sp>
        <p:nvSpPr>
          <p:cNvPr id="7" name="Прямоугольник 6"/>
          <p:cNvSpPr/>
          <p:nvPr userDrawn="1"/>
        </p:nvSpPr>
        <p:spPr>
          <a:xfrm>
            <a:off x="107504" y="118324"/>
            <a:ext cx="8928992" cy="79039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dirty="0">
              <a:solidFill>
                <a:schemeClr val="bg1"/>
              </a:solidFill>
            </a:endParaRPr>
          </a:p>
        </p:txBody>
      </p:sp>
      <p:pic>
        <p:nvPicPr>
          <p:cNvPr id="8" name="Picture 4" descr="G:\НЛМК\Проектная работа\logo-NLMK-rus-white.g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884368" y="251925"/>
            <a:ext cx="984835" cy="523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029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2200000"/>
            <a:ext cx="9144000" cy="1033855"/>
          </a:xfrm>
          <a:prstGeom prst="rect">
            <a:avLst/>
          </a:prstGeom>
        </p:spPr>
        <p:txBody>
          <a:bodyPr vert="horz" lIns="91440" tIns="45720" rIns="91440" bIns="45720" rtlCol="0">
            <a:normAutofit/>
          </a:bodyPr>
          <a:lstStyle/>
          <a:p>
            <a:pPr lvl="0"/>
            <a:r>
              <a:rPr lang="ru-RU" dirty="0"/>
              <a:t>Шаблон презентации на белом фоне 4х3</a:t>
            </a:r>
          </a:p>
        </p:txBody>
      </p:sp>
      <p:sp>
        <p:nvSpPr>
          <p:cNvPr id="22" name="Номер слайда 2"/>
          <p:cNvSpPr txBox="1">
            <a:spLocks/>
          </p:cNvSpPr>
          <p:nvPr/>
        </p:nvSpPr>
        <p:spPr>
          <a:xfrm>
            <a:off x="475907" y="6323706"/>
            <a:ext cx="7344816" cy="365126"/>
          </a:xfrm>
          <a:prstGeom prst="rect">
            <a:avLst/>
          </a:prstGeom>
          <a:solidFill>
            <a:srgbClr val="2C5697"/>
          </a:solid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Номер слайда 2"/>
          <p:cNvSpPr txBox="1">
            <a:spLocks/>
          </p:cNvSpPr>
          <p:nvPr/>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black"/>
                </a:solidFill>
              </a:rPr>
              <a:pPr defTabSz="685800">
                <a:defRPr/>
              </a:pPr>
              <a:t>‹#›</a:t>
            </a:fld>
            <a:endParaRPr lang="ru-RU" sz="1050" dirty="0">
              <a:solidFill>
                <a:prstClr val="black"/>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Номер слайда 2"/>
          <p:cNvSpPr txBox="1">
            <a:spLocks/>
          </p:cNvSpPr>
          <p:nvPr userDrawn="1"/>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Рисунок 3"/>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094133" y="6168774"/>
            <a:ext cx="965197" cy="682274"/>
          </a:xfrm>
          <a:prstGeom prst="rect">
            <a:avLst/>
          </a:prstGeom>
        </p:spPr>
      </p:pic>
    </p:spTree>
    <p:extLst>
      <p:ext uri="{BB962C8B-B14F-4D97-AF65-F5344CB8AC3E}">
        <p14:creationId xmlns:p14="http://schemas.microsoft.com/office/powerpoint/2010/main" val="42733677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0" indent="0" algn="ctr" defTabSz="685800" rtl="0" eaLnBrk="1" latinLnBrk="0" hangingPunct="1">
        <a:lnSpc>
          <a:spcPct val="90000"/>
        </a:lnSpc>
        <a:spcBef>
          <a:spcPts val="750"/>
        </a:spcBef>
        <a:buFont typeface="Arial" panose="020B0604020202020204" pitchFamily="34" charset="0"/>
        <a:buNone/>
        <a:defRPr sz="3000" kern="1200" baseline="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hyperlink" Target="mailto:compliance@nlmk.com"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404664"/>
            <a:ext cx="1530170" cy="261610"/>
          </a:xfrm>
          <a:prstGeom prst="rect">
            <a:avLst/>
          </a:prstGeom>
          <a:noFill/>
        </p:spPr>
        <p:txBody>
          <a:bodyPr wrap="square" rtlCol="0">
            <a:spAutoFit/>
          </a:bodyPr>
          <a:lstStyle/>
          <a:p>
            <a:r>
              <a:rPr lang="ru-RU" sz="1100" dirty="0">
                <a:solidFill>
                  <a:prstClr val="white"/>
                </a:solidFill>
                <a:ea typeface="Verdana" panose="020B0604030504040204" pitchFamily="34" charset="0"/>
                <a:cs typeface="Verdana" panose="020B0604030504040204" pitchFamily="34" charset="0"/>
              </a:rPr>
              <a:t>Сентябрь 2024</a:t>
            </a:r>
          </a:p>
        </p:txBody>
      </p:sp>
      <p:sp>
        <p:nvSpPr>
          <p:cNvPr id="8" name="TextBox 7"/>
          <p:cNvSpPr txBox="1"/>
          <p:nvPr/>
        </p:nvSpPr>
        <p:spPr>
          <a:xfrm>
            <a:off x="179512" y="1023118"/>
            <a:ext cx="5904656" cy="461665"/>
          </a:xfrm>
          <a:prstGeom prst="rect">
            <a:avLst/>
          </a:prstGeom>
          <a:noFill/>
        </p:spPr>
        <p:txBody>
          <a:bodyPr wrap="square" rtlCol="0">
            <a:spAutoFit/>
          </a:bodyPr>
          <a:lstStyle/>
          <a:p>
            <a:r>
              <a:rPr lang="ru-RU" sz="2400" dirty="0">
                <a:solidFill>
                  <a:prstClr val="white"/>
                </a:solidFill>
                <a:ea typeface="Verdana" panose="020B0604030504040204" pitchFamily="34" charset="0"/>
                <a:cs typeface="Verdana" panose="020B0604030504040204" pitchFamily="34" charset="0"/>
              </a:rPr>
              <a:t>Запрос на предложение </a:t>
            </a:r>
          </a:p>
        </p:txBody>
      </p:sp>
      <p:pic>
        <p:nvPicPr>
          <p:cNvPr id="12" name="Рисунок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3344072"/>
            <a:ext cx="9144000" cy="3511235"/>
          </a:xfrm>
          <a:prstGeom prst="rect">
            <a:avLst/>
          </a:prstGeom>
        </p:spPr>
      </p:pic>
      <p:sp>
        <p:nvSpPr>
          <p:cNvPr id="11" name="TextBox 10"/>
          <p:cNvSpPr txBox="1"/>
          <p:nvPr/>
        </p:nvSpPr>
        <p:spPr>
          <a:xfrm>
            <a:off x="179512" y="1516088"/>
            <a:ext cx="6840760" cy="923330"/>
          </a:xfrm>
          <a:prstGeom prst="rect">
            <a:avLst/>
          </a:prstGeom>
          <a:noFill/>
        </p:spPr>
        <p:txBody>
          <a:bodyPr wrap="square" rtlCol="0">
            <a:spAutoFit/>
          </a:bodyPr>
          <a:lstStyle/>
          <a:p>
            <a:r>
              <a:rPr lang="ru-RU" dirty="0"/>
              <a:t>Передача прав использования программного обеспечения,</a:t>
            </a:r>
          </a:p>
          <a:p>
            <a:r>
              <a:rPr lang="ru-RU" dirty="0"/>
              <a:t>оказание услуг внедрения и технической поддержки</a:t>
            </a:r>
          </a:p>
          <a:p>
            <a:r>
              <a:rPr lang="ru-RU" dirty="0"/>
              <a:t>Системы защиты </a:t>
            </a:r>
            <a:r>
              <a:rPr lang="ru-RU" dirty="0" err="1"/>
              <a:t>web</a:t>
            </a:r>
            <a:r>
              <a:rPr lang="ru-RU" dirty="0"/>
              <a:t>-приложений (WAF)</a:t>
            </a:r>
          </a:p>
        </p:txBody>
      </p:sp>
      <p:sp>
        <p:nvSpPr>
          <p:cNvPr id="2" name="Прямоугольник 1"/>
          <p:cNvSpPr/>
          <p:nvPr/>
        </p:nvSpPr>
        <p:spPr>
          <a:xfrm>
            <a:off x="7452320" y="239306"/>
            <a:ext cx="1440160" cy="44831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p:cNvSpPr txBox="1"/>
          <p:nvPr/>
        </p:nvSpPr>
        <p:spPr>
          <a:xfrm>
            <a:off x="7380312" y="194156"/>
            <a:ext cx="2808312" cy="538609"/>
          </a:xfrm>
          <a:prstGeom prst="rect">
            <a:avLst/>
          </a:prstGeom>
          <a:noFill/>
        </p:spPr>
        <p:txBody>
          <a:bodyPr wrap="square" rtlCol="0">
            <a:spAutoFit/>
          </a:bodyPr>
          <a:lstStyle/>
          <a:p>
            <a:r>
              <a:rPr lang="ru-RU" sz="800" dirty="0">
                <a:ea typeface="Verdana" panose="020B0604030504040204" pitchFamily="34" charset="0"/>
                <a:cs typeface="Verdana" panose="020B0604030504040204" pitchFamily="34" charset="0"/>
              </a:rPr>
              <a:t>Публичное Акционерное Общество</a:t>
            </a:r>
          </a:p>
          <a:p>
            <a:r>
              <a:rPr lang="ru-RU" sz="700" b="1" dirty="0">
                <a:ea typeface="Verdana" panose="020B0604030504040204" pitchFamily="34" charset="0"/>
                <a:cs typeface="Verdana" panose="020B0604030504040204" pitchFamily="34" charset="0"/>
              </a:rPr>
              <a:t>НОВОЛИПЕЦКИЙ </a:t>
            </a:r>
          </a:p>
          <a:p>
            <a:r>
              <a:rPr lang="ru-RU" sz="700" b="1" dirty="0">
                <a:ea typeface="Verdana" panose="020B0604030504040204" pitchFamily="34" charset="0"/>
                <a:cs typeface="Verdana" panose="020B0604030504040204" pitchFamily="34" charset="0"/>
              </a:rPr>
              <a:t>МЕТАЛЛУРГИЧЕСКИЙ </a:t>
            </a:r>
          </a:p>
          <a:p>
            <a:r>
              <a:rPr lang="ru-RU" sz="700" b="1" dirty="0">
                <a:ea typeface="Verdana" panose="020B0604030504040204" pitchFamily="34" charset="0"/>
                <a:cs typeface="Verdana" panose="020B0604030504040204" pitchFamily="34" charset="0"/>
              </a:rPr>
              <a:t>КОМБИНАТ</a:t>
            </a:r>
          </a:p>
        </p:txBody>
      </p:sp>
    </p:spTree>
    <p:extLst>
      <p:ext uri="{BB962C8B-B14F-4D97-AF65-F5344CB8AC3E}">
        <p14:creationId xmlns:p14="http://schemas.microsoft.com/office/powerpoint/2010/main" val="217245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467544" y="620688"/>
            <a:ext cx="8442938" cy="5520180"/>
          </a:xfrm>
        </p:spPr>
        <p:txBody>
          <a:bodyPr>
            <a:noAutofit/>
          </a:bodyPr>
          <a:lstStyle/>
          <a:p>
            <a:pPr algn="just">
              <a:lnSpc>
                <a:spcPct val="100000"/>
              </a:lnSpc>
            </a:pPr>
            <a:r>
              <a:rPr lang="ru-RU" sz="1100" dirty="0"/>
              <a:t>Настоящий документ подготовлен в соответствии с требованиями регламента по выбору контрагента с участием Тендерной комиссии.</a:t>
            </a:r>
          </a:p>
          <a:p>
            <a:pPr algn="just">
              <a:lnSpc>
                <a:spcPct val="100000"/>
              </a:lnSpc>
            </a:pPr>
            <a:r>
              <a:rPr lang="ru-RU" sz="1100" dirty="0"/>
              <a:t>Исполнение требований настоящего регламента обеспечивает: </a:t>
            </a:r>
          </a:p>
          <a:p>
            <a:pPr marL="533400" indent="-352425" algn="just">
              <a:lnSpc>
                <a:spcPct val="100000"/>
              </a:lnSpc>
              <a:buFont typeface="Arial" panose="020B0604020202020204" pitchFamily="34" charset="0"/>
              <a:buChar char="•"/>
            </a:pPr>
            <a:r>
              <a:rPr lang="ru-RU" sz="1100" dirty="0"/>
              <a:t>соблюдение принципов состязательности, открытости, объективности при выборе контрагента; </a:t>
            </a:r>
          </a:p>
          <a:p>
            <a:pPr marL="533400" indent="-352425" algn="just">
              <a:lnSpc>
                <a:spcPct val="100000"/>
              </a:lnSpc>
              <a:buFont typeface="Arial" panose="020B0604020202020204" pitchFamily="34" charset="0"/>
              <a:buChar char="•"/>
            </a:pPr>
            <a:r>
              <a:rPr lang="ru-RU" sz="1100" dirty="0"/>
              <a:t>достижение оптимальных справедливых рыночных цен и наиболее выгодных условий приобретения ТМЦ/услуг предприятиями Группы НЛМК по наиболее важным закупочным процедурам и сведение к минимуму рисков правовых последствий для предприятий Группы НЛМК;</a:t>
            </a:r>
          </a:p>
          <a:p>
            <a:pPr marL="533400" indent="-352425" algn="just">
              <a:lnSpc>
                <a:spcPct val="100000"/>
              </a:lnSpc>
              <a:buFont typeface="Arial" panose="020B0604020202020204" pitchFamily="34" charset="0"/>
              <a:buChar char="•"/>
            </a:pPr>
            <a:r>
              <a:rPr lang="ru-RU" sz="1100" dirty="0"/>
              <a:t>формирование и укрепление имиджа Группы НЛМК в качестве добросовестного и открытого для сотрудничества заказчика, обеспечивающего защиту своих корпоративных интересов путем использования коллегиального способа принятия решений.</a:t>
            </a:r>
          </a:p>
          <a:p>
            <a:pPr algn="just">
              <a:lnSpc>
                <a:spcPct val="100000"/>
              </a:lnSpc>
            </a:pPr>
            <a:r>
              <a:rPr lang="ru-RU" sz="1100" dirty="0"/>
              <a:t>Конкурентный выбор контрагента предполагает выбор победителя (-ей) путем анализа альтернативных рыночных предложений и определения наилучшего из них. К способам конкурентного выбора контрагента, утвержденным к использованию в Группе НЛМК, относятся: </a:t>
            </a:r>
          </a:p>
          <a:p>
            <a:pPr marL="533400" indent="-352425" algn="just">
              <a:lnSpc>
                <a:spcPct val="100000"/>
              </a:lnSpc>
              <a:spcBef>
                <a:spcPts val="0"/>
              </a:spcBef>
              <a:buFont typeface="Arial" panose="020B0604020202020204" pitchFamily="34" charset="0"/>
              <a:buChar char="•"/>
            </a:pPr>
            <a:r>
              <a:rPr lang="ru-RU" sz="1100" dirty="0"/>
              <a:t>запрос предложений;</a:t>
            </a:r>
          </a:p>
          <a:p>
            <a:pPr marL="533400" indent="-352425" algn="just">
              <a:lnSpc>
                <a:spcPct val="100000"/>
              </a:lnSpc>
              <a:spcBef>
                <a:spcPts val="0"/>
              </a:spcBef>
              <a:buFont typeface="Arial" panose="020B0604020202020204" pitchFamily="34" charset="0"/>
              <a:buChar char="•"/>
            </a:pPr>
            <a:r>
              <a:rPr lang="ru-RU" sz="1100" dirty="0"/>
              <a:t>запрос цен;</a:t>
            </a:r>
          </a:p>
          <a:p>
            <a:pPr marL="533400" indent="-352425" algn="just">
              <a:lnSpc>
                <a:spcPct val="100000"/>
              </a:lnSpc>
              <a:spcBef>
                <a:spcPts val="0"/>
              </a:spcBef>
              <a:buFont typeface="Arial" panose="020B0604020202020204" pitchFamily="34" charset="0"/>
              <a:buChar char="•"/>
            </a:pPr>
            <a:r>
              <a:rPr lang="ru-RU" sz="1100" dirty="0"/>
              <a:t>аукцион (английский - </a:t>
            </a:r>
            <a:r>
              <a:rPr lang="ru-RU" sz="1100" dirty="0" err="1"/>
              <a:t>редукцион</a:t>
            </a:r>
            <a:r>
              <a:rPr lang="ru-RU" sz="1100" dirty="0"/>
              <a:t>, голландский аукцион);</a:t>
            </a:r>
          </a:p>
          <a:p>
            <a:pPr marL="533400" indent="-352425" algn="just">
              <a:lnSpc>
                <a:spcPct val="100000"/>
              </a:lnSpc>
              <a:spcBef>
                <a:spcPts val="0"/>
              </a:spcBef>
              <a:buFont typeface="Arial" panose="020B0604020202020204" pitchFamily="34" charset="0"/>
              <a:buChar char="•"/>
            </a:pPr>
            <a:r>
              <a:rPr lang="ru-RU" sz="1100" dirty="0"/>
              <a:t>конкурентные переговоры.</a:t>
            </a:r>
          </a:p>
          <a:p>
            <a:pPr algn="just">
              <a:lnSpc>
                <a:spcPct val="100000"/>
              </a:lnSpc>
            </a:pPr>
            <a:r>
              <a:rPr lang="ru-RU" sz="1100" b="1" u="sng" dirty="0"/>
              <a:t>ВАЖНО!</a:t>
            </a:r>
          </a:p>
          <a:p>
            <a:pPr algn="just">
              <a:lnSpc>
                <a:spcPct val="100000"/>
              </a:lnSpc>
            </a:pPr>
            <a:r>
              <a:rPr lang="ru-RU" sz="1100" dirty="0"/>
              <a:t>Закупочные процедуры Группы НЛМК независимо от формы проведения не являются торгами, конкурсами или аукционами, проведение которых регулируется статьями 447, 448, 449, 449.1 части первой Гражданского кодекса РФ. Группа НЛМК осуществляет выбор поставщика в соответствии с внутренними нормативными правилами и документами и оставляет за собой право а) не определять победителя по итогам проведенных закупочных процедур, б) проводить дополнительные этапы закупочных процедур, нацеленные на получение дополнительной экономии затрат. Ни один из этапов закупочных процедур не может считаться заключительным до момента, пока со стороны компании не последовало официального объявления победителя закупочной процедуры. Официальное объявление победителя закупочной процедуры осуществляется в корпоративной закупочной информационной системе (</a:t>
            </a:r>
            <a:r>
              <a:rPr lang="en-US" sz="1100" dirty="0"/>
              <a:t>SAP SRM</a:t>
            </a:r>
            <a:r>
              <a:rPr lang="ru-RU" sz="1100" dirty="0"/>
              <a:t>), по электронной почте, официальным письмом.</a:t>
            </a:r>
          </a:p>
          <a:p>
            <a:pPr algn="just">
              <a:lnSpc>
                <a:spcPct val="100000"/>
              </a:lnSpc>
            </a:pPr>
            <a:r>
              <a:rPr lang="ru-RU" sz="1100" dirty="0"/>
              <a:t>Поставщик имеет возможность сообщить на Горячую линию Антикоррупционного </a:t>
            </a:r>
            <a:r>
              <a:rPr lang="ru-RU" sz="1100" dirty="0" err="1"/>
              <a:t>комплаенса</a:t>
            </a:r>
            <a:r>
              <a:rPr lang="ru-RU" sz="1100" dirty="0"/>
              <a:t> или направить сообщение на электронный адрес </a:t>
            </a:r>
            <a:r>
              <a:rPr lang="ru-RU" sz="1100" dirty="0">
                <a:hlinkClick r:id="rId2"/>
              </a:rPr>
              <a:t>compliance@nlmk.com</a:t>
            </a:r>
            <a:r>
              <a:rPr lang="ru-RU" sz="1100" dirty="0"/>
              <a:t> по фактам нарушений установленного порядка проведения тендера или иных неправомерных действиях (бездействии) Тендерной комиссии или ответственного за закупку, нарушающих требования объективности и прозрачности проведения тендера или законодательства РФ.</a:t>
            </a:r>
          </a:p>
          <a:p>
            <a:r>
              <a:rPr lang="ru-RU" sz="1100" i="1" dirty="0"/>
              <a:t> </a:t>
            </a:r>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Принципы проведения тендерных процедур</a:t>
            </a:r>
          </a:p>
        </p:txBody>
      </p:sp>
    </p:spTree>
    <p:extLst>
      <p:ext uri="{BB962C8B-B14F-4D97-AF65-F5344CB8AC3E}">
        <p14:creationId xmlns:p14="http://schemas.microsoft.com/office/powerpoint/2010/main" val="2753888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1"/>
          </p:nvPr>
        </p:nvSpPr>
        <p:spPr>
          <a:xfrm>
            <a:off x="251520" y="404664"/>
            <a:ext cx="8370930" cy="5694229"/>
          </a:xfrm>
          <a:solidFill>
            <a:schemeClr val="bg1"/>
          </a:solidFill>
        </p:spPr>
        <p:txBody>
          <a:bodyPr>
            <a:noAutofit/>
          </a:bodyPr>
          <a:lstStyle/>
          <a:p>
            <a:pPr algn="just"/>
            <a:r>
              <a:rPr lang="ru-RU" sz="900" dirty="0"/>
              <a:t>Настоящий документ является официальным запросом на техническое и коммерческое предложение на выполнение работ в рамках проекта </a:t>
            </a:r>
          </a:p>
          <a:p>
            <a:pPr algn="just">
              <a:lnSpc>
                <a:spcPct val="100000"/>
              </a:lnSpc>
              <a:spcBef>
                <a:spcPts val="500"/>
              </a:spcBef>
            </a:pPr>
            <a:endParaRPr lang="ru-RU" sz="900" dirty="0">
              <a:solidFill>
                <a:prstClr val="white"/>
              </a:solidFill>
              <a:ea typeface="Verdana" panose="020B0604030504040204" pitchFamily="34" charset="0"/>
              <a:cs typeface="Verdana" panose="020B0604030504040204" pitchFamily="34" charset="0"/>
            </a:endParaRPr>
          </a:p>
          <a:p>
            <a:pPr algn="just">
              <a:lnSpc>
                <a:spcPct val="100000"/>
              </a:lnSpc>
              <a:spcBef>
                <a:spcPts val="500"/>
              </a:spcBef>
            </a:pPr>
            <a:r>
              <a:rPr lang="en-US" sz="900" dirty="0"/>
              <a:t> </a:t>
            </a:r>
            <a:r>
              <a:rPr lang="ru-RU" sz="900" dirty="0">
                <a:solidFill>
                  <a:sysClr val="windowText" lastClr="000000">
                    <a:lumMod val="75000"/>
                    <a:lumOff val="25000"/>
                  </a:sysClr>
                </a:solidFill>
                <a:ea typeface="+mn-ea"/>
                <a:cs typeface="+mn-cs"/>
              </a:rPr>
              <a:t>Общие условия</a:t>
            </a:r>
            <a:r>
              <a:rPr lang="en-US" sz="900" dirty="0">
                <a:solidFill>
                  <a:sysClr val="windowText" lastClr="000000">
                    <a:lumMod val="75000"/>
                    <a:lumOff val="25000"/>
                  </a:sysClr>
                </a:solidFill>
                <a:ea typeface="+mn-ea"/>
                <a:cs typeface="+mn-cs"/>
              </a:rPr>
              <a:t>:</a:t>
            </a:r>
            <a:endParaRPr lang="ru-RU" sz="900" dirty="0">
              <a:solidFill>
                <a:sysClr val="windowText" lastClr="000000">
                  <a:lumMod val="75000"/>
                  <a:lumOff val="25000"/>
                </a:sysClr>
              </a:solidFill>
              <a:ea typeface="+mn-ea"/>
              <a:cs typeface="+mn-cs"/>
            </a:endParaRPr>
          </a:p>
          <a:p>
            <a:pPr marL="533400" lvl="1" indent="-352425" algn="just">
              <a:lnSpc>
                <a:spcPct val="100000"/>
              </a:lnSpc>
              <a:spcBef>
                <a:spcPts val="500"/>
              </a:spcBef>
            </a:pPr>
            <a:r>
              <a:rPr lang="ru-RU" sz="900" dirty="0">
                <a:ea typeface="+mj-ea"/>
                <a:cs typeface="+mj-cs"/>
              </a:rPr>
              <a:t>Участники, получившие настоящий документ, в не позднее указанного в </a:t>
            </a:r>
            <a:r>
              <a:rPr lang="en-US" sz="900" dirty="0">
                <a:ea typeface="+mj-ea"/>
                <a:cs typeface="+mj-cs"/>
              </a:rPr>
              <a:t>SAP SRM:</a:t>
            </a:r>
          </a:p>
          <a:p>
            <a:pPr marL="876300" lvl="2" indent="-352425" algn="just">
              <a:lnSpc>
                <a:spcPct val="100000"/>
              </a:lnSpc>
              <a:spcBef>
                <a:spcPts val="500"/>
              </a:spcBef>
            </a:pPr>
            <a:r>
              <a:rPr lang="ru-RU" sz="900" dirty="0">
                <a:ea typeface="+mj-ea"/>
                <a:cs typeface="+mj-cs"/>
              </a:rPr>
              <a:t>Письмо о согласии с формой договора (Приложение №1)</a:t>
            </a:r>
          </a:p>
          <a:p>
            <a:pPr marL="876300" lvl="2" indent="-352425" algn="just">
              <a:lnSpc>
                <a:spcPct val="100000"/>
              </a:lnSpc>
              <a:spcBef>
                <a:spcPts val="500"/>
              </a:spcBef>
            </a:pPr>
            <a:r>
              <a:rPr lang="ru-RU" sz="900" dirty="0">
                <a:ea typeface="+mj-ea"/>
                <a:cs typeface="+mj-cs"/>
              </a:rPr>
              <a:t>Согласие с требованиями ТЗ (приложение №2)</a:t>
            </a:r>
          </a:p>
          <a:p>
            <a:pPr marL="876300" lvl="2" indent="-352425" algn="just">
              <a:lnSpc>
                <a:spcPct val="100000"/>
              </a:lnSpc>
              <a:spcBef>
                <a:spcPts val="500"/>
              </a:spcBef>
            </a:pPr>
            <a:r>
              <a:rPr lang="ru-RU" sz="900" dirty="0">
                <a:ea typeface="+mj-ea"/>
                <a:cs typeface="+mj-cs"/>
              </a:rPr>
              <a:t>Подтверждение кадровых возможностей (Приложение №3)</a:t>
            </a:r>
          </a:p>
          <a:p>
            <a:pPr marL="876300" lvl="2" indent="-352425" algn="just">
              <a:lnSpc>
                <a:spcPct val="100000"/>
              </a:lnSpc>
              <a:spcBef>
                <a:spcPts val="500"/>
              </a:spcBef>
            </a:pPr>
            <a:r>
              <a:rPr lang="ru-RU" sz="900" dirty="0">
                <a:ea typeface="+mj-ea"/>
                <a:cs typeface="+mj-cs"/>
              </a:rPr>
              <a:t>Подтвержденный опыт работы (Приложение №5)</a:t>
            </a:r>
          </a:p>
          <a:p>
            <a:pPr marL="876300" lvl="2" indent="-352425" algn="just">
              <a:lnSpc>
                <a:spcPct val="100000"/>
              </a:lnSpc>
              <a:spcBef>
                <a:spcPts val="500"/>
              </a:spcBef>
            </a:pPr>
            <a:r>
              <a:rPr lang="ru-RU" sz="900" dirty="0">
                <a:ea typeface="+mj-ea"/>
                <a:cs typeface="+mj-cs"/>
              </a:rPr>
              <a:t>Согласие на выполнение работ собственными силами (Приложение №6)</a:t>
            </a:r>
          </a:p>
          <a:p>
            <a:pPr marL="876300" lvl="2" indent="-352425" algn="just">
              <a:lnSpc>
                <a:spcPct val="100000"/>
              </a:lnSpc>
              <a:spcBef>
                <a:spcPts val="500"/>
              </a:spcBef>
            </a:pPr>
            <a:r>
              <a:rPr lang="ru-RU" sz="900" dirty="0">
                <a:ea typeface="+mj-ea"/>
                <a:cs typeface="+mj-cs"/>
              </a:rPr>
              <a:t>Коммерческое предложение (приложение №7)</a:t>
            </a:r>
          </a:p>
          <a:p>
            <a:pPr marL="523875" lvl="2" indent="0" algn="just">
              <a:lnSpc>
                <a:spcPct val="100000"/>
              </a:lnSpc>
              <a:spcBef>
                <a:spcPts val="500"/>
              </a:spcBef>
              <a:buNone/>
            </a:pPr>
            <a:endParaRPr lang="ru-RU" sz="900" dirty="0">
              <a:ea typeface="+mj-ea"/>
              <a:cs typeface="+mj-cs"/>
            </a:endParaRPr>
          </a:p>
          <a:p>
            <a:pPr marL="533400" lvl="1" indent="-352425" algn="just">
              <a:lnSpc>
                <a:spcPct val="100000"/>
              </a:lnSpc>
              <a:spcBef>
                <a:spcPts val="500"/>
              </a:spcBef>
            </a:pPr>
            <a:r>
              <a:rPr lang="ru-RU" sz="900" dirty="0"/>
              <a:t>ТКП контрагентов </a:t>
            </a:r>
            <a:r>
              <a:rPr lang="ru-RU" sz="900" b="1" u="sng" dirty="0"/>
              <a:t>должны соответствовать обязательным требованиям</a:t>
            </a:r>
            <a:r>
              <a:rPr lang="ru-RU" sz="900" dirty="0"/>
              <a:t>, которые представленным в документации</a:t>
            </a:r>
          </a:p>
          <a:p>
            <a:pPr marL="533400" lvl="1" indent="-352425" algn="just">
              <a:lnSpc>
                <a:spcPct val="100000"/>
              </a:lnSpc>
              <a:spcBef>
                <a:spcPts val="500"/>
              </a:spcBef>
            </a:pPr>
            <a:r>
              <a:rPr lang="ru-RU" sz="900" dirty="0"/>
              <a:t>Проект договора –</a:t>
            </a:r>
            <a:r>
              <a:rPr lang="en-US" sz="900" dirty="0"/>
              <a:t> </a:t>
            </a:r>
            <a:r>
              <a:rPr lang="ru-RU" sz="900" dirty="0"/>
              <a:t>Приложение 4 планируется использоваться в качестве основы при заключении договора с победителем конкурентного отбора. Договор содержит требования Заказчика в части существенных условий при оказании услуг: предмет договора, обязательства сторон, порядок сдачи-приемки оказанных услуг, порядок расчетов, валюта договора, валюта платежа, ответственность сторон,  условия конфиденциальности, порядок рассмотрения споров, требования к оформлению и направлению документов по договору, а также содержит формы необходимых отчетных документов, подтверждающих факт оказания услуг Исполнителем. Валюта договора и валюта платежа должны соответствовать информации, указанной в технико-коммерческом предложении и озвученной представителем контрагента в рамках закупочной процедуры. </a:t>
            </a:r>
            <a:r>
              <a:rPr lang="ru-RU" sz="900" b="1" dirty="0"/>
              <a:t>Не является офертой</a:t>
            </a:r>
            <a:r>
              <a:rPr lang="ru-RU" sz="900" dirty="0"/>
              <a:t>.</a:t>
            </a:r>
          </a:p>
          <a:p>
            <a:pPr marL="533400" lvl="1" indent="-352425" algn="just">
              <a:lnSpc>
                <a:spcPct val="100000"/>
              </a:lnSpc>
              <a:spcBef>
                <a:spcPts val="500"/>
              </a:spcBef>
            </a:pPr>
            <a:r>
              <a:rPr lang="ru-RU" sz="900" dirty="0"/>
              <a:t>Все предложения должны быть поданы на ЭТП </a:t>
            </a:r>
            <a:r>
              <a:rPr lang="ru-RU" sz="900"/>
              <a:t>Росэлторг</a:t>
            </a:r>
            <a:endParaRPr lang="en-US" sz="900" dirty="0"/>
          </a:p>
          <a:p>
            <a:pPr marL="533400" lvl="1" indent="-352425" algn="just">
              <a:lnSpc>
                <a:spcPct val="100000"/>
              </a:lnSpc>
              <a:spcBef>
                <a:spcPts val="500"/>
              </a:spcBef>
            </a:pPr>
            <a:r>
              <a:rPr lang="ru-RU" sz="900" b="1" u="sng" dirty="0"/>
              <a:t>Дополнительно информируем что для заключения договора и начала выполнения работ поставщику необходимо пройти квалификации в </a:t>
            </a:r>
            <a:r>
              <a:rPr lang="en-US" sz="900" b="1" u="sng" dirty="0"/>
              <a:t>SAP SRM</a:t>
            </a:r>
            <a:r>
              <a:rPr lang="ru-RU" sz="900" b="1" u="sng" dirty="0"/>
              <a:t>: </a:t>
            </a:r>
            <a:r>
              <a:rPr lang="ru-RU" sz="900" b="1" u="sng" dirty="0" err="1"/>
              <a:t>категорийная</a:t>
            </a:r>
            <a:r>
              <a:rPr lang="ru-RU" sz="900" b="1" u="sng" dirty="0"/>
              <a:t> </a:t>
            </a:r>
            <a:r>
              <a:rPr lang="en-US" sz="900" b="1" u="sng" dirty="0"/>
              <a:t>D133</a:t>
            </a:r>
            <a:r>
              <a:rPr lang="ru-RU" sz="900" b="1" u="sng" dirty="0"/>
              <a:t>4</a:t>
            </a:r>
            <a:r>
              <a:rPr lang="en-US" sz="900" b="1" u="sng" dirty="0"/>
              <a:t> +</a:t>
            </a:r>
            <a:r>
              <a:rPr lang="ru-RU" sz="900" b="1" u="sng" dirty="0"/>
              <a:t> общая.</a:t>
            </a:r>
          </a:p>
          <a:p>
            <a:pPr marL="180975" lvl="1" indent="0" algn="just">
              <a:lnSpc>
                <a:spcPct val="100000"/>
              </a:lnSpc>
              <a:spcBef>
                <a:spcPts val="500"/>
              </a:spcBef>
              <a:buNone/>
            </a:pPr>
            <a:endParaRPr lang="ru-RU" sz="900" b="1" u="sng" dirty="0"/>
          </a:p>
          <a:p>
            <a:pPr marL="533400" lvl="1" indent="-352425" algn="just">
              <a:lnSpc>
                <a:spcPct val="100000"/>
              </a:lnSpc>
              <a:spcBef>
                <a:spcPts val="500"/>
              </a:spcBef>
            </a:pPr>
            <a:r>
              <a:rPr lang="ru-RU" sz="900" dirty="0"/>
              <a:t>В результате конкурентной проработки предложений контрагента, секретариат Тендерной комиссии ПАО «НЛМК» будет извещать представителей контрагента о необходимости предоставления дополнительной информации, участия во встречах, торгах и иных мероприятиях в рамках Тендерных Процедур Группы компаний НЛМК</a:t>
            </a:r>
            <a:r>
              <a:rPr lang="en-US" sz="900" dirty="0"/>
              <a:t>.</a:t>
            </a:r>
            <a:endParaRPr lang="ru-RU" sz="900" dirty="0"/>
          </a:p>
          <a:p>
            <a:pPr marL="180975" lvl="1" indent="0" algn="just">
              <a:lnSpc>
                <a:spcPct val="100000"/>
              </a:lnSpc>
              <a:spcBef>
                <a:spcPts val="500"/>
              </a:spcBef>
              <a:buNone/>
            </a:pPr>
            <a:endParaRPr lang="ru-RU" sz="800" dirty="0"/>
          </a:p>
          <a:p>
            <a:pPr marL="180975" lvl="1" indent="0" algn="just">
              <a:lnSpc>
                <a:spcPct val="100000"/>
              </a:lnSpc>
              <a:spcBef>
                <a:spcPts val="500"/>
              </a:spcBef>
              <a:buNone/>
            </a:pPr>
            <a:endParaRPr lang="en-US" sz="800" dirty="0"/>
          </a:p>
          <a:p>
            <a:pPr marL="180975" lvl="1" indent="0" algn="just">
              <a:lnSpc>
                <a:spcPct val="100000"/>
              </a:lnSpc>
              <a:spcBef>
                <a:spcPts val="500"/>
              </a:spcBef>
              <a:buNone/>
            </a:pPr>
            <a:endParaRPr lang="ru-RU" sz="1200" dirty="0"/>
          </a:p>
        </p:txBody>
      </p:sp>
      <p:sp>
        <p:nvSpPr>
          <p:cNvPr id="6"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Описание документа</a:t>
            </a:r>
          </a:p>
        </p:txBody>
      </p:sp>
    </p:spTree>
    <p:extLst>
      <p:ext uri="{BB962C8B-B14F-4D97-AF65-F5344CB8AC3E}">
        <p14:creationId xmlns:p14="http://schemas.microsoft.com/office/powerpoint/2010/main" val="217843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251520" y="404664"/>
            <a:ext cx="8442938" cy="5520180"/>
          </a:xfrm>
        </p:spPr>
        <p:txBody>
          <a:bodyPr>
            <a:noAutofit/>
          </a:bodyPr>
          <a:lstStyle/>
          <a:p>
            <a:pPr algn="just">
              <a:lnSpc>
                <a:spcPct val="100000"/>
              </a:lnSpc>
            </a:pPr>
            <a:endParaRPr lang="ru-RU" sz="1200" dirty="0"/>
          </a:p>
          <a:p>
            <a:pPr algn="ctr">
              <a:lnSpc>
                <a:spcPct val="100000"/>
              </a:lnSpc>
            </a:pPr>
            <a:r>
              <a:rPr lang="ru-RU" sz="1200" b="1" dirty="0"/>
              <a:t>Лоты:</a:t>
            </a:r>
          </a:p>
          <a:p>
            <a:pPr marL="171450" indent="-171450">
              <a:buFont typeface="Arial" panose="020B0604020202020204" pitchFamily="34" charset="0"/>
              <a:buChar char="•"/>
            </a:pPr>
            <a:r>
              <a:rPr lang="ru-RU" sz="1200" dirty="0"/>
              <a:t>Весь требуемый объем работ является одним лотом.</a:t>
            </a:r>
          </a:p>
          <a:p>
            <a:pPr algn="ctr"/>
            <a:r>
              <a:rPr lang="ru-RU" sz="1200" b="1" dirty="0"/>
              <a:t>Договор:</a:t>
            </a:r>
          </a:p>
          <a:p>
            <a:pPr marL="171450" indent="-171450">
              <a:buFont typeface="Arial" panose="020B0604020202020204" pitchFamily="34" charset="0"/>
              <a:buChar char="•"/>
            </a:pPr>
            <a:r>
              <a:rPr lang="ru-RU" sz="1200" dirty="0"/>
              <a:t>С победителями закупочной процедуры будет заключен договор, в соответствии с приложенным к документации шаблоном.</a:t>
            </a:r>
          </a:p>
          <a:p>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Основные данные по процедуре</a:t>
            </a:r>
          </a:p>
        </p:txBody>
      </p:sp>
    </p:spTree>
    <p:extLst>
      <p:ext uri="{BB962C8B-B14F-4D97-AF65-F5344CB8AC3E}">
        <p14:creationId xmlns:p14="http://schemas.microsoft.com/office/powerpoint/2010/main" val="1726074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4"/>
          <p:cNvSpPr txBox="1">
            <a:spLocks/>
          </p:cNvSpPr>
          <p:nvPr/>
        </p:nvSpPr>
        <p:spPr>
          <a:xfrm>
            <a:off x="395536" y="548680"/>
            <a:ext cx="8352928" cy="5616624"/>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just">
              <a:buNone/>
            </a:pPr>
            <a:r>
              <a:rPr lang="ru-RU" sz="1200" b="1" dirty="0"/>
              <a:t>Техническое предложение должно:</a:t>
            </a:r>
          </a:p>
          <a:p>
            <a:pPr marL="533400" lvl="1" indent="-352425" algn="just">
              <a:spcBef>
                <a:spcPts val="750"/>
              </a:spcBef>
              <a:buFont typeface="Arial" panose="020B0604020202020204" pitchFamily="34" charset="0"/>
              <a:buChar char="•"/>
            </a:pPr>
            <a:r>
              <a:rPr lang="ru-RU" sz="1200" dirty="0"/>
              <a:t>Полностью удовлетворять требованиям, документации</a:t>
            </a:r>
          </a:p>
          <a:p>
            <a:pPr marL="533400" lvl="1" indent="-352425" algn="just">
              <a:spcBef>
                <a:spcPts val="750"/>
              </a:spcBef>
              <a:buFont typeface="Arial" panose="020B0604020202020204" pitchFamily="34" charset="0"/>
              <a:buChar char="•"/>
            </a:pPr>
            <a:r>
              <a:rPr lang="ru-RU" sz="1200" dirty="0"/>
              <a:t>Представленным по форме указанной в документации</a:t>
            </a:r>
          </a:p>
          <a:p>
            <a:pPr marL="533400" lvl="1" indent="-352425" algn="just">
              <a:spcBef>
                <a:spcPts val="750"/>
              </a:spcBef>
              <a:buFont typeface="Arial" panose="020B0604020202020204" pitchFamily="34" charset="0"/>
              <a:buChar char="•"/>
            </a:pPr>
            <a:r>
              <a:rPr lang="ru-RU" sz="1200" dirty="0"/>
              <a:t>Быть представлено в российских рублях </a:t>
            </a:r>
          </a:p>
          <a:p>
            <a:pPr marL="533400" lvl="1" indent="-352425" algn="just">
              <a:spcBef>
                <a:spcPts val="750"/>
              </a:spcBef>
              <a:buFont typeface="Arial" panose="020B0604020202020204" pitchFamily="34" charset="0"/>
              <a:buChar char="•"/>
            </a:pPr>
            <a:r>
              <a:rPr lang="ru-RU" sz="1200" b="1" dirty="0"/>
              <a:t>Включать все затраты контрагента</a:t>
            </a:r>
          </a:p>
          <a:p>
            <a:pPr marL="533400" lvl="1" indent="-352425" algn="just">
              <a:spcBef>
                <a:spcPts val="750"/>
              </a:spcBef>
              <a:buFont typeface="Arial" panose="020B0604020202020204" pitchFamily="34" charset="0"/>
              <a:buChar char="•"/>
            </a:pPr>
            <a:r>
              <a:rPr lang="ru-RU" sz="1200" dirty="0"/>
              <a:t>Срок действия предложения составляет </a:t>
            </a:r>
            <a:r>
              <a:rPr lang="ru-RU" sz="1200" u="sng" dirty="0"/>
              <a:t>не менее 90 календарных дней</a:t>
            </a:r>
            <a:r>
              <a:rPr lang="ru-RU" sz="1200" dirty="0"/>
              <a:t> начиная с даты окончания срока подачи предложений</a:t>
            </a:r>
            <a:endParaRPr lang="ru-RU" sz="1400" dirty="0"/>
          </a:p>
          <a:p>
            <a:pPr marL="533400" lvl="1" indent="-352425" algn="just">
              <a:spcBef>
                <a:spcPts val="500"/>
              </a:spcBef>
              <a:buFont typeface="Arial" panose="020B0604020202020204" pitchFamily="34" charset="0"/>
              <a:buChar char="•"/>
            </a:pPr>
            <a:endParaRPr lang="ru-RU" sz="1200" dirty="0"/>
          </a:p>
          <a:p>
            <a:pPr marL="180975" lvl="1" indent="0" algn="just">
              <a:spcBef>
                <a:spcPts val="500"/>
              </a:spcBef>
              <a:buNone/>
            </a:pPr>
            <a:endParaRPr lang="ru-RU" sz="1200" dirty="0"/>
          </a:p>
          <a:p>
            <a:pPr marL="180975" lvl="1" indent="0" algn="just">
              <a:spcBef>
                <a:spcPts val="500"/>
              </a:spcBef>
              <a:buNone/>
            </a:pPr>
            <a:r>
              <a:rPr lang="ru-RU" sz="1200" b="1" dirty="0"/>
              <a:t>В рамках предложения контрагент может направить любую дополнительную информацию, раскрывающую его видение реализации задачи</a:t>
            </a:r>
            <a:endParaRPr lang="en-US" sz="1200" b="1" dirty="0"/>
          </a:p>
        </p:txBody>
      </p:sp>
      <p:sp>
        <p:nvSpPr>
          <p:cNvPr id="5" name="Заголовок 2"/>
          <p:cNvSpPr txBox="1">
            <a:spLocks/>
          </p:cNvSpPr>
          <p:nvPr/>
        </p:nvSpPr>
        <p:spPr>
          <a:xfrm>
            <a:off x="0" y="0"/>
            <a:ext cx="9144000" cy="476672"/>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Требования к предложению</a:t>
            </a:r>
          </a:p>
        </p:txBody>
      </p:sp>
    </p:spTree>
    <p:extLst>
      <p:ext uri="{BB962C8B-B14F-4D97-AF65-F5344CB8AC3E}">
        <p14:creationId xmlns:p14="http://schemas.microsoft.com/office/powerpoint/2010/main" val="2034250354"/>
      </p:ext>
    </p:extLst>
  </p:cSld>
  <p:clrMapOvr>
    <a:masterClrMapping/>
  </p:clrMapOvr>
</p:sld>
</file>

<file path=ppt/theme/theme1.xml><?xml version="1.0" encoding="utf-8"?>
<a:theme xmlns:a="http://schemas.openxmlformats.org/drawingml/2006/main" name="шаблоны ИК ">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Шаблон презентации на белом фоне 4х3">
  <a:themeElements>
    <a:clrScheme name="НЛМК">
      <a:dk1>
        <a:sysClr val="windowText" lastClr="000000"/>
      </a:dk1>
      <a:lt1>
        <a:sysClr val="window" lastClr="FFFFFF"/>
      </a:lt1>
      <a:dk2>
        <a:srgbClr val="2C5697"/>
      </a:dk2>
      <a:lt2>
        <a:srgbClr val="0092BC"/>
      </a:lt2>
      <a:accent1>
        <a:srgbClr val="C1C6C8"/>
      </a:accent1>
      <a:accent2>
        <a:srgbClr val="3C8FDE"/>
      </a:accent2>
      <a:accent3>
        <a:srgbClr val="4EC3E0"/>
      </a:accent3>
      <a:accent4>
        <a:srgbClr val="9BCBEB"/>
      </a:accent4>
      <a:accent5>
        <a:srgbClr val="A5A5A5"/>
      </a:accent5>
      <a:accent6>
        <a:srgbClr val="0092BC"/>
      </a:accent6>
      <a:hlink>
        <a:srgbClr val="0092B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1DDEA00E-DD06-4F19-8343-49516EC10098}" vid="{3C9EE3D6-34ED-401E-AF10-7A11D265ABF4}"/>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735</Words>
  <Application>Microsoft Office PowerPoint</Application>
  <PresentationFormat>Экран (4:3)</PresentationFormat>
  <Paragraphs>62</Paragraphs>
  <Slides>5</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5</vt:i4>
      </vt:variant>
    </vt:vector>
  </HeadingPairs>
  <TitlesOfParts>
    <vt:vector size="12" baseType="lpstr">
      <vt:lpstr>Arial</vt:lpstr>
      <vt:lpstr>Calibri</vt:lpstr>
      <vt:lpstr>Courier New</vt:lpstr>
      <vt:lpstr>Verdana</vt:lpstr>
      <vt:lpstr>шаблоны ИК </vt:lpstr>
      <vt:lpstr>Специальное оформление</vt:lpstr>
      <vt:lpstr>Шаблон презентации на белом фоне 4х3</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2021-03-22T08:59:40Z</dcterms:created>
  <dcterms:modified xsi:type="dcterms:W3CDTF">2024-09-30T13:59:01Z</dcterms:modified>
  <cp:category/>
</cp:coreProperties>
</file>