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84" r:id="rId3"/>
  </p:sldMasterIdLst>
  <p:notesMasterIdLst>
    <p:notesMasterId r:id="rId10"/>
  </p:notesMasterIdLst>
  <p:sldIdLst>
    <p:sldId id="292" r:id="rId4"/>
    <p:sldId id="326" r:id="rId5"/>
    <p:sldId id="322" r:id="rId6"/>
    <p:sldId id="328" r:id="rId7"/>
    <p:sldId id="325" r:id="rId8"/>
    <p:sldId id="324" r:id="rId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5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70" autoAdjust="0"/>
    <p:restoredTop sz="95865" autoAdjust="0"/>
  </p:normalViewPr>
  <p:slideViewPr>
    <p:cSldViewPr>
      <p:cViewPr>
        <p:scale>
          <a:sx n="80" d="100"/>
          <a:sy n="80" d="100"/>
        </p:scale>
        <p:origin x="125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35E51-5E32-417A-83EA-FEB00409B181}" type="datetimeFigureOut">
              <a:rPr lang="ru-RU" smtClean="0"/>
              <a:t>28.10.2022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58D0E-3360-436D-A6DB-074F9F5F196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593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</a:t>
            </a:r>
            <a:r>
              <a:rPr lang="en-US" baseline="0" dirty="0"/>
              <a:t> </a:t>
            </a:r>
            <a:r>
              <a:rPr lang="ru-RU" baseline="0" dirty="0"/>
              <a:t>Название системы в творительном падеже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58D0E-3360-436D-A6DB-074F9F5F1961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45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baseline="0" dirty="0"/>
              <a:t>Название системы в творительном падеже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dirty="0"/>
              <a:t>Срок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58D0E-3360-436D-A6DB-074F9F5F1961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86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4644008" y="4437112"/>
            <a:ext cx="4388024" cy="147002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5508624" y="4509120"/>
            <a:ext cx="3311847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56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678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793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098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39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439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9397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719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3663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380312" y="188641"/>
            <a:ext cx="1782198" cy="131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Открытое акционерное общество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НОВОЛИПЕЦКИЙ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МЕТАЛЛУРГИЧЕСКИЙ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КОМБИНАТ</a:t>
            </a: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Россия, 398040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г. Липецк, пл. Металлургов, 2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Факс: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+7 (4742) 44 11 11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Email</a:t>
            </a: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info@nlmk.ru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</a:pPr>
            <a:endParaRPr lang="ru-RU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Текст 9"/>
          <p:cNvSpPr>
            <a:spLocks noGrp="1"/>
          </p:cNvSpPr>
          <p:nvPr>
            <p:ph type="body" sz="quarter" idx="11" hasCustomPrompt="1"/>
          </p:nvPr>
        </p:nvSpPr>
        <p:spPr>
          <a:xfrm>
            <a:off x="413539" y="2661324"/>
            <a:ext cx="1781951" cy="614827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150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r>
              <a:rPr lang="ru-RU" sz="15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Дополнительно описание</a:t>
            </a:r>
          </a:p>
        </p:txBody>
      </p:sp>
      <p:sp>
        <p:nvSpPr>
          <p:cNvPr id="19" name="Текст 9"/>
          <p:cNvSpPr>
            <a:spLocks noGrp="1"/>
          </p:cNvSpPr>
          <p:nvPr>
            <p:ph type="body" sz="quarter" idx="12" hasCustomPrompt="1"/>
          </p:nvPr>
        </p:nvSpPr>
        <p:spPr>
          <a:xfrm>
            <a:off x="413539" y="309795"/>
            <a:ext cx="1309325" cy="336976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90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r>
              <a:rPr lang="ru-RU" sz="9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00.00.2015 года</a:t>
            </a:r>
          </a:p>
        </p:txBody>
      </p:sp>
      <p:sp>
        <p:nvSpPr>
          <p:cNvPr id="20" name="Текст 9"/>
          <p:cNvSpPr>
            <a:spLocks noGrp="1"/>
          </p:cNvSpPr>
          <p:nvPr>
            <p:ph type="body" sz="quarter" idx="13" hasCustomPrompt="1"/>
          </p:nvPr>
        </p:nvSpPr>
        <p:spPr>
          <a:xfrm>
            <a:off x="7380312" y="2479081"/>
            <a:ext cx="1618722" cy="797070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ts val="9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825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r>
              <a:rPr lang="ru-RU" sz="825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Докладчик:</a:t>
            </a:r>
          </a:p>
          <a:p>
            <a:r>
              <a:rPr lang="ru-RU" sz="825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Фамилия имя отчество,</a:t>
            </a:r>
          </a:p>
          <a:p>
            <a:r>
              <a:rPr lang="ru-RU" sz="825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Должность,</a:t>
            </a:r>
          </a:p>
          <a:p>
            <a:r>
              <a:rPr lang="ru-RU" sz="825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тел.</a:t>
            </a:r>
          </a:p>
        </p:txBody>
      </p:sp>
      <p:sp>
        <p:nvSpPr>
          <p:cNvPr id="21" name="Текст 9"/>
          <p:cNvSpPr>
            <a:spLocks noGrp="1"/>
          </p:cNvSpPr>
          <p:nvPr>
            <p:ph type="body" sz="quarter" idx="14" hasCustomPrompt="1"/>
          </p:nvPr>
        </p:nvSpPr>
        <p:spPr>
          <a:xfrm>
            <a:off x="413538" y="1455606"/>
            <a:ext cx="4023161" cy="750471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3000" kern="12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r>
              <a:rPr lang="ru-RU" sz="3000" dirty="0">
                <a:solidFill>
                  <a:schemeClr val="tx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Название презентации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80312" y="188641"/>
            <a:ext cx="1782198" cy="131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Открытое акционерное общество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НОВОЛИПЕЦКИЙ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МЕТАЛЛУРГИЧЕСКИЙ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КОМБИНАТ</a:t>
            </a: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Россия, 398040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г. Липецк, пл. Металлургов, 2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Факс: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+7 (4742) 44 11 11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Email</a:t>
            </a: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info@nlmk.ru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</a:pPr>
            <a:endParaRPr lang="ru-RU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380312" y="188641"/>
            <a:ext cx="1782198" cy="1310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Открытое акционерное общество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НОВОЛИПЕЦКИЙ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МЕТАЛЛУРГИЧЕСКИЙ</a:t>
            </a:r>
          </a:p>
          <a:p>
            <a:pPr>
              <a:lnSpc>
                <a:spcPts val="870"/>
              </a:lnSpc>
            </a:pPr>
            <a:r>
              <a:rPr lang="ru-RU" sz="750" b="1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КОМБИНАТ</a:t>
            </a: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endParaRPr lang="en-US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Россия, 398040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г. Липецк, пл. Металлургов, 2</a:t>
            </a:r>
          </a:p>
          <a:p>
            <a:pPr>
              <a:lnSpc>
                <a:spcPts val="870"/>
              </a:lnSpc>
            </a:pP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Факс: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+7 (4742) 44 11 11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870"/>
              </a:lnSpc>
            </a:pP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Email</a:t>
            </a:r>
            <a:r>
              <a:rPr lang="ru-RU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r>
              <a:rPr lang="en-US" sz="750" dirty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info@nlmk.ru</a:t>
            </a:r>
            <a:endParaRPr lang="ru-RU" sz="75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</a:pPr>
            <a:endParaRPr lang="ru-RU" sz="750" b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590" y="49521"/>
            <a:ext cx="1499009" cy="105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682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Оглавление презент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521550" y="1429978"/>
            <a:ext cx="6361541" cy="4602832"/>
          </a:xfrm>
        </p:spPr>
        <p:txBody>
          <a:bodyPr>
            <a:normAutofit/>
          </a:bodyPr>
          <a:lstStyle>
            <a:lvl1pPr marL="0" indent="0" algn="l">
              <a:buFont typeface="Calibri" panose="020F0502020204030204" pitchFamily="34" charset="0"/>
              <a:buNone/>
              <a:defRPr lang="ru-RU" sz="1350" kern="120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lvl="0"/>
            <a:r>
              <a:rPr lang="ru-RU" dirty="0"/>
              <a:t>Список оглавления</a:t>
            </a:r>
          </a:p>
          <a:p>
            <a:pPr lvl="0"/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598438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Оглавление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2605063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Слайд с 2 графи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иаграмма 5"/>
          <p:cNvSpPr>
            <a:spLocks noGrp="1"/>
          </p:cNvSpPr>
          <p:nvPr>
            <p:ph type="chart" sz="quarter" idx="11"/>
          </p:nvPr>
        </p:nvSpPr>
        <p:spPr>
          <a:xfrm>
            <a:off x="544116" y="1717675"/>
            <a:ext cx="3662363" cy="4114800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7" name="Диаграмма 5"/>
          <p:cNvSpPr>
            <a:spLocks noGrp="1"/>
          </p:cNvSpPr>
          <p:nvPr>
            <p:ph type="chart" sz="quarter" idx="12"/>
          </p:nvPr>
        </p:nvSpPr>
        <p:spPr>
          <a:xfrm>
            <a:off x="4706309" y="1717675"/>
            <a:ext cx="3662363" cy="4114800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598438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Заголовок: слайд с 2 графиками</a:t>
            </a:r>
          </a:p>
        </p:txBody>
      </p:sp>
    </p:spTree>
    <p:extLst>
      <p:ext uri="{BB962C8B-B14F-4D97-AF65-F5344CB8AC3E}">
        <p14:creationId xmlns:p14="http://schemas.microsoft.com/office/powerpoint/2010/main" val="3960465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Слайд со спикер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19926" y="320522"/>
            <a:ext cx="6120626" cy="649636"/>
          </a:xfrm>
          <a:prstGeom prst="rect">
            <a:avLst/>
          </a:prstGeom>
        </p:spPr>
        <p:txBody>
          <a:bodyPr/>
          <a:lstStyle>
            <a:lvl1pPr>
              <a:defRPr sz="2700">
                <a:latin typeface="+mj-lt"/>
              </a:defRPr>
            </a:lvl1pPr>
          </a:lstStyle>
          <a:p>
            <a:r>
              <a:rPr lang="ru-RU" sz="2700" dirty="0">
                <a:solidFill>
                  <a:srgbClr val="000000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Заголовок: слайд со спикерами</a:t>
            </a:r>
          </a:p>
        </p:txBody>
      </p:sp>
      <p:sp>
        <p:nvSpPr>
          <p:cNvPr id="4" name="Рисунок 5"/>
          <p:cNvSpPr>
            <a:spLocks noGrp="1"/>
          </p:cNvSpPr>
          <p:nvPr>
            <p:ph type="pic" sz="quarter" idx="13"/>
          </p:nvPr>
        </p:nvSpPr>
        <p:spPr>
          <a:xfrm>
            <a:off x="521493" y="1271240"/>
            <a:ext cx="1878807" cy="2868141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5" name="Рисунок 5"/>
          <p:cNvSpPr>
            <a:spLocks noGrp="1"/>
          </p:cNvSpPr>
          <p:nvPr>
            <p:ph type="pic" sz="quarter" idx="12"/>
          </p:nvPr>
        </p:nvSpPr>
        <p:spPr>
          <a:xfrm>
            <a:off x="3438133" y="1271238"/>
            <a:ext cx="1878807" cy="2868141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1"/>
          </p:nvPr>
        </p:nvSpPr>
        <p:spPr>
          <a:xfrm>
            <a:off x="6354773" y="1271238"/>
            <a:ext cx="1878807" cy="2868141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8" name="Текст 9"/>
          <p:cNvSpPr>
            <a:spLocks noGrp="1"/>
          </p:cNvSpPr>
          <p:nvPr>
            <p:ph type="body" sz="quarter" idx="14" hasCustomPrompt="1"/>
          </p:nvPr>
        </p:nvSpPr>
        <p:spPr>
          <a:xfrm>
            <a:off x="521494" y="4583113"/>
            <a:ext cx="1878807" cy="881062"/>
          </a:xfrm>
        </p:spPr>
        <p:txBody>
          <a:bodyPr/>
          <a:lstStyle>
            <a:lvl1pPr algn="l">
              <a:spcBef>
                <a:spcPts val="900"/>
              </a:spcBef>
              <a:defRPr sz="135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0092BC"/>
                </a:solidFill>
              </a:rPr>
              <a:t>ИМЯ ФАМИЛИЯ</a:t>
            </a:r>
          </a:p>
          <a:p>
            <a:pPr>
              <a:spcBef>
                <a:spcPts val="1200"/>
              </a:spcBef>
            </a:pPr>
            <a:r>
              <a:rPr lang="ru-RU" sz="1200" dirty="0"/>
              <a:t>Должность</a:t>
            </a:r>
          </a:p>
          <a:p>
            <a:pPr lvl="0"/>
            <a:endParaRPr lang="ru-RU" dirty="0"/>
          </a:p>
        </p:txBody>
      </p:sp>
      <p:sp>
        <p:nvSpPr>
          <p:cNvPr id="9" name="Текст 9"/>
          <p:cNvSpPr>
            <a:spLocks noGrp="1"/>
          </p:cNvSpPr>
          <p:nvPr>
            <p:ph type="body" sz="quarter" idx="15" hasCustomPrompt="1"/>
          </p:nvPr>
        </p:nvSpPr>
        <p:spPr>
          <a:xfrm>
            <a:off x="3438132" y="4583113"/>
            <a:ext cx="1878807" cy="881062"/>
          </a:xfrm>
        </p:spPr>
        <p:txBody>
          <a:bodyPr/>
          <a:lstStyle>
            <a:lvl1pPr algn="l">
              <a:spcBef>
                <a:spcPts val="900"/>
              </a:spcBef>
              <a:defRPr sz="135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0092BC"/>
                </a:solidFill>
              </a:rPr>
              <a:t>ИМЯ ФАМИЛИЯ</a:t>
            </a:r>
          </a:p>
          <a:p>
            <a:pPr>
              <a:spcBef>
                <a:spcPts val="1200"/>
              </a:spcBef>
            </a:pPr>
            <a:r>
              <a:rPr lang="ru-RU" sz="1200" dirty="0"/>
              <a:t>Должность</a:t>
            </a:r>
          </a:p>
          <a:p>
            <a:pPr lvl="0"/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6" hasCustomPrompt="1"/>
          </p:nvPr>
        </p:nvSpPr>
        <p:spPr>
          <a:xfrm>
            <a:off x="6354773" y="4577293"/>
            <a:ext cx="1878807" cy="881062"/>
          </a:xfrm>
        </p:spPr>
        <p:txBody>
          <a:bodyPr/>
          <a:lstStyle>
            <a:lvl1pPr algn="l">
              <a:spcBef>
                <a:spcPts val="900"/>
              </a:spcBef>
              <a:defRPr sz="135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>
              <a:spcBef>
                <a:spcPts val="1200"/>
              </a:spcBef>
            </a:pPr>
            <a:r>
              <a:rPr lang="ru-RU" b="1" dirty="0">
                <a:solidFill>
                  <a:srgbClr val="0092BC"/>
                </a:solidFill>
              </a:rPr>
              <a:t>ИМЯ ФАМИЛИЯ</a:t>
            </a:r>
          </a:p>
          <a:p>
            <a:pPr>
              <a:spcBef>
                <a:spcPts val="1200"/>
              </a:spcBef>
            </a:pPr>
            <a:r>
              <a:rPr lang="ru-RU" sz="1200" dirty="0"/>
              <a:t>Должность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91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Слайд с акцентным параграф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521550" y="1784351"/>
            <a:ext cx="6612443" cy="1349143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9"/>
          <p:cNvSpPr>
            <a:spLocks noGrp="1"/>
          </p:cNvSpPr>
          <p:nvPr>
            <p:ph type="body" sz="quarter" idx="12" hasCustomPrompt="1"/>
          </p:nvPr>
        </p:nvSpPr>
        <p:spPr>
          <a:xfrm>
            <a:off x="521550" y="3445883"/>
            <a:ext cx="6612443" cy="2159619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accent3"/>
                </a:solidFill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/>
              <a:t>ОБРАЗЕЦ ТЕКСТА</a:t>
            </a:r>
          </a:p>
          <a:p>
            <a:pPr lvl="0"/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813348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Заголовок: слайд с акцентным параграфом</a:t>
            </a:r>
          </a:p>
        </p:txBody>
      </p:sp>
    </p:spTree>
    <p:extLst>
      <p:ext uri="{BB962C8B-B14F-4D97-AF65-F5344CB8AC3E}">
        <p14:creationId xmlns:p14="http://schemas.microsoft.com/office/powerpoint/2010/main" val="40598804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Слайд с 3 колонками (текс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521494" y="1683835"/>
            <a:ext cx="2422428" cy="4310565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3"/>
          </p:nvPr>
        </p:nvSpPr>
        <p:spPr>
          <a:xfrm>
            <a:off x="5751416" y="1683832"/>
            <a:ext cx="2422428" cy="4310568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4"/>
          </p:nvPr>
        </p:nvSpPr>
        <p:spPr>
          <a:xfrm>
            <a:off x="3136455" y="1683833"/>
            <a:ext cx="2422428" cy="4310567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89801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Заголовок: слайд с 3 колонками (текст)</a:t>
            </a:r>
          </a:p>
        </p:txBody>
      </p:sp>
    </p:spTree>
    <p:extLst>
      <p:ext uri="{BB962C8B-B14F-4D97-AF65-F5344CB8AC3E}">
        <p14:creationId xmlns:p14="http://schemas.microsoft.com/office/powerpoint/2010/main" val="3624996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Слайд с 3 колонками (текст+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1"/>
          </p:nvPr>
        </p:nvSpPr>
        <p:spPr>
          <a:xfrm>
            <a:off x="521494" y="1683835"/>
            <a:ext cx="2422428" cy="2642839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Текст 8"/>
          <p:cNvSpPr>
            <a:spLocks noGrp="1"/>
          </p:cNvSpPr>
          <p:nvPr>
            <p:ph type="body" sz="quarter" idx="13"/>
          </p:nvPr>
        </p:nvSpPr>
        <p:spPr>
          <a:xfrm>
            <a:off x="5751416" y="1683832"/>
            <a:ext cx="2422428" cy="2642839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Текст 8"/>
          <p:cNvSpPr>
            <a:spLocks noGrp="1"/>
          </p:cNvSpPr>
          <p:nvPr>
            <p:ph type="body" sz="quarter" idx="14"/>
          </p:nvPr>
        </p:nvSpPr>
        <p:spPr>
          <a:xfrm>
            <a:off x="3136455" y="1683833"/>
            <a:ext cx="2422428" cy="2642839"/>
          </a:xfrm>
        </p:spPr>
        <p:txBody>
          <a:bodyPr>
            <a:normAutofit/>
          </a:bodyPr>
          <a:lstStyle>
            <a:lvl1pPr algn="l">
              <a:defRPr sz="135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5"/>
          </p:nvPr>
        </p:nvSpPr>
        <p:spPr>
          <a:xfrm>
            <a:off x="567681" y="4638560"/>
            <a:ext cx="2330054" cy="1327150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15" name="Рисунок 13"/>
          <p:cNvSpPr>
            <a:spLocks noGrp="1"/>
          </p:cNvSpPr>
          <p:nvPr>
            <p:ph type="pic" sz="quarter" idx="16"/>
          </p:nvPr>
        </p:nvSpPr>
        <p:spPr>
          <a:xfrm>
            <a:off x="3182642" y="4638560"/>
            <a:ext cx="2330054" cy="1327150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16" name="Рисунок 13"/>
          <p:cNvSpPr>
            <a:spLocks noGrp="1"/>
          </p:cNvSpPr>
          <p:nvPr>
            <p:ph type="pic" sz="quarter" idx="17"/>
          </p:nvPr>
        </p:nvSpPr>
        <p:spPr>
          <a:xfrm>
            <a:off x="5797603" y="4638560"/>
            <a:ext cx="2330054" cy="1327150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  <p:sp>
        <p:nvSpPr>
          <p:cNvPr id="1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89801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Заголовок: слайд с 3 колонками (</a:t>
            </a:r>
            <a:r>
              <a:rPr lang="ru-RU" dirty="0" err="1"/>
              <a:t>текст+фото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51904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Слайд с плашками (таблице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аблица 5"/>
          <p:cNvSpPr>
            <a:spLocks noGrp="1"/>
          </p:cNvSpPr>
          <p:nvPr>
            <p:ph type="tbl" sz="quarter" idx="11"/>
          </p:nvPr>
        </p:nvSpPr>
        <p:spPr>
          <a:xfrm>
            <a:off x="521550" y="1727782"/>
            <a:ext cx="7825138" cy="2866520"/>
          </a:xfrm>
        </p:spPr>
        <p:txBody>
          <a:bodyPr/>
          <a:lstStyle/>
          <a:p>
            <a:r>
              <a:rPr lang="ru-RU" dirty="0"/>
              <a:t>Вставка таблицы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521494" y="5184776"/>
            <a:ext cx="1770082" cy="312776"/>
          </a:xfrm>
        </p:spPr>
        <p:txBody>
          <a:bodyPr>
            <a:normAutofit/>
          </a:bodyPr>
          <a:lstStyle>
            <a:lvl1pPr algn="l">
              <a:defRPr sz="750"/>
            </a:lvl1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598438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</a:lstStyle>
          <a:p>
            <a:r>
              <a:rPr lang="ru-RU" dirty="0"/>
              <a:t>Заголовок: слайд с плашками (таблицей)</a:t>
            </a:r>
          </a:p>
        </p:txBody>
      </p:sp>
    </p:spTree>
    <p:extLst>
      <p:ext uri="{BB962C8B-B14F-4D97-AF65-F5344CB8AC3E}">
        <p14:creationId xmlns:p14="http://schemas.microsoft.com/office/powerpoint/2010/main" val="910608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Слайд с 2 колонками (список+2 график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иаграмма 8"/>
          <p:cNvSpPr>
            <a:spLocks noGrp="1"/>
          </p:cNvSpPr>
          <p:nvPr>
            <p:ph type="chart" sz="quarter" idx="13"/>
          </p:nvPr>
        </p:nvSpPr>
        <p:spPr>
          <a:xfrm>
            <a:off x="4733925" y="1728789"/>
            <a:ext cx="3863666" cy="1884207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1" name="Диаграмма 10"/>
          <p:cNvSpPr>
            <a:spLocks noGrp="1"/>
          </p:cNvSpPr>
          <p:nvPr>
            <p:ph type="chart" sz="quarter" idx="14"/>
          </p:nvPr>
        </p:nvSpPr>
        <p:spPr>
          <a:xfrm>
            <a:off x="4733926" y="3903277"/>
            <a:ext cx="3863666" cy="1873056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4733925" y="5910227"/>
            <a:ext cx="1770082" cy="312776"/>
          </a:xfrm>
        </p:spPr>
        <p:txBody>
          <a:bodyPr>
            <a:normAutofit/>
          </a:bodyPr>
          <a:lstStyle>
            <a:lvl1pPr algn="l">
              <a:defRPr sz="750"/>
            </a:lvl1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6" hasCustomPrompt="1"/>
          </p:nvPr>
        </p:nvSpPr>
        <p:spPr>
          <a:xfrm>
            <a:off x="519112" y="1739823"/>
            <a:ext cx="3888581" cy="1862137"/>
          </a:xfrm>
        </p:spPr>
        <p:txBody>
          <a:bodyPr>
            <a:normAutofit/>
          </a:bodyPr>
          <a:lstStyle>
            <a:lvl1pPr marL="214313" indent="-214313" algn="l">
              <a:buFont typeface="Calibri" panose="020F0502020204030204" pitchFamily="34" charset="0"/>
              <a:buChar char="●"/>
              <a:defRPr sz="1050"/>
            </a:lvl1pPr>
            <a:lvl2pPr marL="514350" indent="-171450">
              <a:buFont typeface="Courier New" panose="02070309020205020404" pitchFamily="49" charset="0"/>
              <a:buChar char="o"/>
              <a:defRPr sz="1050"/>
            </a:lvl2pPr>
            <a:lvl3pPr marL="857250" indent="-171450">
              <a:buFont typeface="Calibri" panose="020F0502020204030204" pitchFamily="34" charset="0"/>
              <a:buChar char="&gt;"/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(список+2 графика)</a:t>
            </a:r>
          </a:p>
        </p:txBody>
      </p:sp>
    </p:spTree>
    <p:extLst>
      <p:ext uri="{BB962C8B-B14F-4D97-AF65-F5344CB8AC3E}">
        <p14:creationId xmlns:p14="http://schemas.microsoft.com/office/powerpoint/2010/main" val="187376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Слайд с 2 колонками (список+3 график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иаграмма 6"/>
          <p:cNvSpPr>
            <a:spLocks noGrp="1"/>
          </p:cNvSpPr>
          <p:nvPr>
            <p:ph type="chart" sz="quarter" idx="12"/>
          </p:nvPr>
        </p:nvSpPr>
        <p:spPr>
          <a:xfrm>
            <a:off x="521550" y="3903664"/>
            <a:ext cx="3886144" cy="1872669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9" name="Диаграмма 8"/>
          <p:cNvSpPr>
            <a:spLocks noGrp="1"/>
          </p:cNvSpPr>
          <p:nvPr>
            <p:ph type="chart" sz="quarter" idx="13"/>
          </p:nvPr>
        </p:nvSpPr>
        <p:spPr>
          <a:xfrm>
            <a:off x="4733925" y="1728789"/>
            <a:ext cx="3863666" cy="1884207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1" name="Диаграмма 10"/>
          <p:cNvSpPr>
            <a:spLocks noGrp="1"/>
          </p:cNvSpPr>
          <p:nvPr>
            <p:ph type="chart" sz="quarter" idx="14"/>
          </p:nvPr>
        </p:nvSpPr>
        <p:spPr>
          <a:xfrm>
            <a:off x="4733926" y="3903277"/>
            <a:ext cx="3863666" cy="1873056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4733925" y="5910227"/>
            <a:ext cx="1770082" cy="312776"/>
          </a:xfrm>
        </p:spPr>
        <p:txBody>
          <a:bodyPr>
            <a:normAutofit/>
          </a:bodyPr>
          <a:lstStyle>
            <a:lvl1pPr algn="l">
              <a:defRPr sz="750"/>
            </a:lvl1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6" hasCustomPrompt="1"/>
          </p:nvPr>
        </p:nvSpPr>
        <p:spPr>
          <a:xfrm>
            <a:off x="519112" y="1739823"/>
            <a:ext cx="3888581" cy="1862137"/>
          </a:xfrm>
        </p:spPr>
        <p:txBody>
          <a:bodyPr>
            <a:normAutofit/>
          </a:bodyPr>
          <a:lstStyle>
            <a:lvl1pPr marL="214313" indent="-214313" algn="l">
              <a:buFont typeface="Calibri" panose="020F0502020204030204" pitchFamily="34" charset="0"/>
              <a:buChar char="●"/>
              <a:defRPr sz="1050"/>
            </a:lvl1pPr>
            <a:lvl2pPr marL="514350" indent="-171450">
              <a:buFont typeface="Courier New" panose="02070309020205020404" pitchFamily="49" charset="0"/>
              <a:buChar char="o"/>
              <a:defRPr sz="1050"/>
            </a:lvl2pPr>
            <a:lvl3pPr marL="857250" indent="-171450">
              <a:buFont typeface="Calibri" panose="020F0502020204030204" pitchFamily="34" charset="0"/>
              <a:buChar char="&gt;"/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162443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(список+3 графика)</a:t>
            </a:r>
          </a:p>
        </p:txBody>
      </p:sp>
    </p:spTree>
    <p:extLst>
      <p:ext uri="{BB962C8B-B14F-4D97-AF65-F5344CB8AC3E}">
        <p14:creationId xmlns:p14="http://schemas.microsoft.com/office/powerpoint/2010/main" val="7354109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Слайд с 2 колонками (4 график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иаграмма 6"/>
          <p:cNvSpPr>
            <a:spLocks noGrp="1"/>
          </p:cNvSpPr>
          <p:nvPr>
            <p:ph type="chart" sz="quarter" idx="12"/>
          </p:nvPr>
        </p:nvSpPr>
        <p:spPr>
          <a:xfrm>
            <a:off x="521550" y="3903664"/>
            <a:ext cx="3886144" cy="1872669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9" name="Диаграмма 8"/>
          <p:cNvSpPr>
            <a:spLocks noGrp="1"/>
          </p:cNvSpPr>
          <p:nvPr>
            <p:ph type="chart" sz="quarter" idx="13"/>
          </p:nvPr>
        </p:nvSpPr>
        <p:spPr>
          <a:xfrm>
            <a:off x="4733925" y="1728789"/>
            <a:ext cx="3863666" cy="1884207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1" name="Диаграмма 10"/>
          <p:cNvSpPr>
            <a:spLocks noGrp="1"/>
          </p:cNvSpPr>
          <p:nvPr>
            <p:ph type="chart" sz="quarter" idx="14"/>
          </p:nvPr>
        </p:nvSpPr>
        <p:spPr>
          <a:xfrm>
            <a:off x="4733926" y="3903277"/>
            <a:ext cx="3863666" cy="1873056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4733925" y="5910227"/>
            <a:ext cx="1770082" cy="312776"/>
          </a:xfrm>
        </p:spPr>
        <p:txBody>
          <a:bodyPr>
            <a:normAutofit/>
          </a:bodyPr>
          <a:lstStyle>
            <a:lvl1pPr algn="l">
              <a:defRPr sz="750"/>
            </a:lvl1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548117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</a:t>
            </a:r>
            <a:br>
              <a:rPr lang="ru-RU" dirty="0"/>
            </a:br>
            <a:r>
              <a:rPr lang="ru-RU" dirty="0"/>
              <a:t>(4 графика)</a:t>
            </a:r>
          </a:p>
        </p:txBody>
      </p:sp>
      <p:sp>
        <p:nvSpPr>
          <p:cNvPr id="8" name="Диаграмма 6"/>
          <p:cNvSpPr>
            <a:spLocks noGrp="1"/>
          </p:cNvSpPr>
          <p:nvPr>
            <p:ph type="chart" sz="quarter" idx="16"/>
          </p:nvPr>
        </p:nvSpPr>
        <p:spPr>
          <a:xfrm>
            <a:off x="521550" y="1734557"/>
            <a:ext cx="3886144" cy="1872669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378313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Слайд с 2 колонками (текст+график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Диаграмма 8"/>
          <p:cNvSpPr>
            <a:spLocks noGrp="1"/>
          </p:cNvSpPr>
          <p:nvPr>
            <p:ph type="chart" sz="quarter" idx="13"/>
          </p:nvPr>
        </p:nvSpPr>
        <p:spPr>
          <a:xfrm>
            <a:off x="4733925" y="1684867"/>
            <a:ext cx="3863666" cy="4091466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  <p:sp>
        <p:nvSpPr>
          <p:cNvPr id="12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4733925" y="5910227"/>
            <a:ext cx="1770082" cy="312776"/>
          </a:xfrm>
        </p:spPr>
        <p:txBody>
          <a:bodyPr>
            <a:normAutofit/>
          </a:bodyPr>
          <a:lstStyle>
            <a:lvl1pPr algn="l">
              <a:defRPr sz="750"/>
            </a:lvl1pPr>
          </a:lstStyle>
          <a:p>
            <a:pPr lvl="0"/>
            <a:r>
              <a:rPr lang="ru-RU" dirty="0"/>
              <a:t>Источник: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548117" cy="847214"/>
          </a:xfrm>
          <a:prstGeom prst="rect">
            <a:avLst/>
          </a:prstGeom>
        </p:spPr>
        <p:txBody>
          <a:bodyPr/>
          <a:lstStyle>
            <a:lvl1pPr>
              <a:defRPr sz="2800" baseline="0"/>
            </a:lvl1pPr>
          </a:lstStyle>
          <a:p>
            <a:r>
              <a:rPr lang="ru-RU" sz="3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Заголовок: слайд с 2 колонками </a:t>
            </a:r>
            <a:r>
              <a:rPr lang="en-US" sz="3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ru-RU" sz="3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текст</a:t>
            </a:r>
            <a:r>
              <a:rPr lang="en-US" sz="3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ru-RU" sz="3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график)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6"/>
          </p:nvPr>
        </p:nvSpPr>
        <p:spPr>
          <a:xfrm>
            <a:off x="522287" y="1684867"/>
            <a:ext cx="3905779" cy="4091466"/>
          </a:xfrm>
        </p:spPr>
        <p:txBody>
          <a:bodyPr>
            <a:normAutofit/>
          </a:bodyPr>
          <a:lstStyle>
            <a:lvl1pPr algn="l">
              <a:defRPr sz="1600">
                <a:latin typeface="+mj-lt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51333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Слайд с 2 колонками (график+таблица)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548117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</a:t>
            </a:r>
            <a:br>
              <a:rPr lang="ru-RU" dirty="0"/>
            </a:br>
            <a:r>
              <a:rPr lang="ru-RU" dirty="0"/>
              <a:t>(</a:t>
            </a:r>
            <a:r>
              <a:rPr lang="ru-RU" dirty="0" err="1"/>
              <a:t>график+таблица</a:t>
            </a:r>
            <a:r>
              <a:rPr lang="ru-RU" dirty="0"/>
              <a:t>)</a:t>
            </a:r>
          </a:p>
        </p:txBody>
      </p:sp>
      <p:sp>
        <p:nvSpPr>
          <p:cNvPr id="6" name="Таблица 5"/>
          <p:cNvSpPr>
            <a:spLocks noGrp="1"/>
          </p:cNvSpPr>
          <p:nvPr>
            <p:ph type="tbl" sz="quarter" idx="10"/>
          </p:nvPr>
        </p:nvSpPr>
        <p:spPr>
          <a:xfrm>
            <a:off x="4589463" y="1634068"/>
            <a:ext cx="3767137" cy="4149195"/>
          </a:xfrm>
        </p:spPr>
        <p:txBody>
          <a:bodyPr/>
          <a:lstStyle/>
          <a:p>
            <a:r>
              <a:rPr lang="ru-RU" dirty="0"/>
              <a:t>Вставка таблицы</a:t>
            </a:r>
          </a:p>
        </p:txBody>
      </p:sp>
      <p:sp>
        <p:nvSpPr>
          <p:cNvPr id="8" name="Диаграмма 7"/>
          <p:cNvSpPr>
            <a:spLocks noGrp="1"/>
          </p:cNvSpPr>
          <p:nvPr>
            <p:ph type="chart" sz="quarter" idx="11"/>
          </p:nvPr>
        </p:nvSpPr>
        <p:spPr>
          <a:xfrm>
            <a:off x="522288" y="1634068"/>
            <a:ext cx="3803650" cy="4149196"/>
          </a:xfrm>
        </p:spPr>
        <p:txBody>
          <a:bodyPr/>
          <a:lstStyle/>
          <a:p>
            <a:r>
              <a:rPr lang="ru-RU" dirty="0"/>
              <a:t>Вставка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11995362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Слайд с текстом и 2 кол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9"/>
          <p:cNvSpPr>
            <a:spLocks noGrp="1"/>
          </p:cNvSpPr>
          <p:nvPr>
            <p:ph type="body" sz="quarter" idx="11"/>
          </p:nvPr>
        </p:nvSpPr>
        <p:spPr>
          <a:xfrm>
            <a:off x="521550" y="1784351"/>
            <a:ext cx="7877383" cy="1349143"/>
          </a:xfrm>
        </p:spPr>
        <p:txBody>
          <a:bodyPr>
            <a:norm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tx1"/>
                </a:solidFill>
              </a:defRPr>
            </a:lvl1pPr>
            <a:lvl2pPr algn="l">
              <a:defRPr sz="1350"/>
            </a:lvl2pPr>
            <a:lvl3pPr algn="l">
              <a:defRPr sz="1350"/>
            </a:lvl3pPr>
            <a:lvl4pPr algn="l">
              <a:defRPr sz="1350"/>
            </a:lvl4pPr>
            <a:lvl5pPr algn="l">
              <a:defRPr sz="135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>
          <a:xfrm>
            <a:off x="522288" y="3421063"/>
            <a:ext cx="7877175" cy="2540000"/>
          </a:xfrm>
        </p:spPr>
        <p:txBody>
          <a:bodyPr numCol="2">
            <a:normAutofit/>
          </a:bodyPr>
          <a:lstStyle>
            <a:lvl1pPr algn="l">
              <a:defRPr sz="1600">
                <a:latin typeface="+mj-lt"/>
              </a:defRPr>
            </a:lvl1pPr>
            <a:lvl2pPr marL="628650" indent="-285750" algn="l">
              <a:buFont typeface="Arial" panose="020B0604020202020204" pitchFamily="34" charset="0"/>
              <a:buChar char="•"/>
              <a:defRPr sz="1600">
                <a:latin typeface="+mj-lt"/>
              </a:defRPr>
            </a:lvl2pPr>
            <a:lvl3pPr algn="l">
              <a:defRPr sz="1600">
                <a:latin typeface="+mj-lt"/>
              </a:defRPr>
            </a:lvl3pPr>
            <a:lvl4pPr algn="l">
              <a:defRPr sz="1600">
                <a:latin typeface="+mj-lt"/>
              </a:defRPr>
            </a:lvl4pPr>
            <a:lvl5pPr algn="l">
              <a:defRPr sz="1600"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548117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текстом и 2 колонками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5862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Слайд с 2 колонками текс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6548117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текста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521550" y="1676400"/>
            <a:ext cx="3676650" cy="4173537"/>
          </a:xfrm>
        </p:spPr>
        <p:txBody>
          <a:bodyPr>
            <a:normAutofit/>
          </a:bodyPr>
          <a:lstStyle>
            <a:lvl1pPr algn="l">
              <a:defRPr sz="1600">
                <a:latin typeface="+mj-lt"/>
              </a:defRPr>
            </a:lvl1pPr>
            <a:lvl2pPr algn="l">
              <a:defRPr sz="1600">
                <a:latin typeface="+mj-lt"/>
              </a:defRPr>
            </a:lvl2pPr>
            <a:lvl3pPr algn="l">
              <a:defRPr sz="1600">
                <a:latin typeface="+mj-lt"/>
              </a:defRPr>
            </a:lvl3pPr>
            <a:lvl4pPr algn="l">
              <a:defRPr sz="1600">
                <a:latin typeface="+mj-lt"/>
              </a:defRPr>
            </a:lvl4pPr>
            <a:lvl5pPr algn="l">
              <a:defRPr sz="1600"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4712550" y="1676400"/>
            <a:ext cx="3693583" cy="4173537"/>
          </a:xfrm>
        </p:spPr>
        <p:txBody>
          <a:bodyPr>
            <a:normAutofit/>
          </a:bodyPr>
          <a:lstStyle>
            <a:lvl1pPr algn="l">
              <a:defRPr lang="ru-RU" sz="16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algn="l">
              <a:defRPr lang="ru-RU" sz="16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algn="l">
              <a:defRPr lang="ru-RU" sz="16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algn="l">
              <a:defRPr lang="ru-RU" sz="16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algn="l">
              <a:defRPr lang="ru-RU" sz="16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11141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Слайд с 2 колонками (текст+фот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21550" y="338119"/>
            <a:ext cx="7538717" cy="847214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</a:lstStyle>
          <a:p>
            <a:r>
              <a:rPr lang="ru-RU" dirty="0"/>
              <a:t>Заголовок: слайд с 2 колонками </a:t>
            </a:r>
            <a:r>
              <a:rPr lang="en-US" dirty="0"/>
              <a:t>(</a:t>
            </a:r>
            <a:r>
              <a:rPr lang="ru-RU" dirty="0"/>
              <a:t>текст</a:t>
            </a:r>
            <a:r>
              <a:rPr lang="en-US" dirty="0"/>
              <a:t>+</a:t>
            </a:r>
            <a:r>
              <a:rPr lang="ru-RU" dirty="0"/>
              <a:t>фото)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521550" y="1718734"/>
            <a:ext cx="3676650" cy="4131204"/>
          </a:xfrm>
        </p:spPr>
        <p:txBody>
          <a:bodyPr>
            <a:normAutofit/>
          </a:bodyPr>
          <a:lstStyle>
            <a:lvl1pPr algn="l">
              <a:defRPr sz="1600">
                <a:latin typeface="+mj-lt"/>
              </a:defRPr>
            </a:lvl1pPr>
            <a:lvl2pPr algn="l">
              <a:defRPr sz="1600">
                <a:latin typeface="+mj-lt"/>
              </a:defRPr>
            </a:lvl2pPr>
            <a:lvl3pPr algn="l">
              <a:defRPr sz="1600">
                <a:latin typeface="+mj-lt"/>
              </a:defRPr>
            </a:lvl3pPr>
            <a:lvl4pPr algn="l">
              <a:defRPr sz="1600">
                <a:latin typeface="+mj-lt"/>
              </a:defRPr>
            </a:lvl4pPr>
            <a:lvl5pPr algn="l">
              <a:defRPr sz="1600"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4597400" y="1718735"/>
            <a:ext cx="3801534" cy="4131204"/>
          </a:xfrm>
        </p:spPr>
        <p:txBody>
          <a:bodyPr/>
          <a:lstStyle/>
          <a:p>
            <a:r>
              <a:rPr lang="ru-RU" dirty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157629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269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11144" cy="634082"/>
          </a:xfrm>
          <a:prstGeom prst="rect">
            <a:avLst/>
          </a:prstGeom>
        </p:spPr>
        <p:txBody>
          <a:bodyPr anchor="ctr" anchorCtr="0"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742950" indent="-285750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2pPr>
            <a:lvl3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46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268760"/>
            <a:ext cx="9144000" cy="30243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1268760"/>
            <a:ext cx="9144000" cy="30243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 userDrawn="1"/>
        </p:nvSpPr>
        <p:spPr>
          <a:xfrm>
            <a:off x="107504" y="1484784"/>
            <a:ext cx="8928992" cy="259228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" name="Picture 3" descr="G:\НЛМК\Проектная работа\logo-NLMK-rus.gif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4322"/>
            <a:ext cx="1557011" cy="82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-5712" y="6021288"/>
            <a:ext cx="9149712" cy="836712"/>
          </a:xfrm>
          <a:prstGeom prst="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C3D32-F9F1-43BE-9A5A-B8B33348D03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07504" y="118324"/>
            <a:ext cx="8928992" cy="7903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Picture 4" descr="G:\НЛМК\Проектная работа\logo-NLMK-rus-white.g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1925"/>
            <a:ext cx="984835" cy="52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029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200000"/>
            <a:ext cx="9144000" cy="10338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Шаблон презентации на белом фоне 4х3</a:t>
            </a:r>
          </a:p>
        </p:txBody>
      </p:sp>
      <p:sp>
        <p:nvSpPr>
          <p:cNvPr id="22" name="Номер слайда 2"/>
          <p:cNvSpPr txBox="1">
            <a:spLocks/>
          </p:cNvSpPr>
          <p:nvPr/>
        </p:nvSpPr>
        <p:spPr>
          <a:xfrm>
            <a:off x="475907" y="6323706"/>
            <a:ext cx="7344816" cy="365126"/>
          </a:xfrm>
          <a:prstGeom prst="rect">
            <a:avLst/>
          </a:prstGeom>
          <a:solidFill>
            <a:srgbClr val="2C5697"/>
          </a:solidFill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7B497112-7852-4D31-8CA2-18DB48C7B3CC}" type="slidenum">
              <a:rPr lang="ru-RU" sz="1050" smtClean="0">
                <a:solidFill>
                  <a:prstClr val="white"/>
                </a:solidFill>
              </a:rPr>
              <a:pPr defTabSz="685800">
                <a:defRPr/>
              </a:pPr>
              <a:t>‹#›</a:t>
            </a:fld>
            <a:endParaRPr lang="ru-RU" sz="1050" dirty="0">
              <a:solidFill>
                <a:prstClr val="white"/>
              </a:solidFill>
            </a:endParaRPr>
          </a:p>
          <a:p>
            <a:endParaRPr lang="ru-RU" sz="135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Номер слайда 2"/>
          <p:cNvSpPr txBox="1">
            <a:spLocks/>
          </p:cNvSpPr>
          <p:nvPr/>
        </p:nvSpPr>
        <p:spPr>
          <a:xfrm>
            <a:off x="475907" y="6323706"/>
            <a:ext cx="385525" cy="365126"/>
          </a:xfrm>
          <a:prstGeom prst="rect">
            <a:avLst/>
          </a:prstGeom>
          <a:noFill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7B497112-7852-4D31-8CA2-18DB48C7B3CC}" type="slidenum">
              <a:rPr lang="ru-RU" sz="1050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ru-RU" sz="1050" dirty="0">
              <a:solidFill>
                <a:prstClr val="black"/>
              </a:solidFill>
            </a:endParaRPr>
          </a:p>
          <a:p>
            <a:endParaRPr lang="ru-RU" sz="135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Номер слайда 2"/>
          <p:cNvSpPr txBox="1">
            <a:spLocks/>
          </p:cNvSpPr>
          <p:nvPr userDrawn="1"/>
        </p:nvSpPr>
        <p:spPr>
          <a:xfrm>
            <a:off x="475907" y="6323706"/>
            <a:ext cx="385525" cy="365126"/>
          </a:xfrm>
          <a:prstGeom prst="rect">
            <a:avLst/>
          </a:prstGeom>
          <a:noFill/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7B497112-7852-4D31-8CA2-18DB48C7B3CC}" type="slidenum">
              <a:rPr lang="ru-RU" sz="1050" smtClean="0">
                <a:solidFill>
                  <a:prstClr val="white"/>
                </a:solidFill>
              </a:rPr>
              <a:pPr defTabSz="685800">
                <a:defRPr/>
              </a:pPr>
              <a:t>‹#›</a:t>
            </a:fld>
            <a:endParaRPr lang="ru-RU" sz="1050" dirty="0">
              <a:solidFill>
                <a:prstClr val="white"/>
              </a:solidFill>
            </a:endParaRPr>
          </a:p>
          <a:p>
            <a:endParaRPr lang="ru-RU" sz="135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133" y="6168774"/>
            <a:ext cx="965197" cy="68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6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hyperlink" Target="mailto:Filatkina_ys@nlmk.com" TargetMode="External"/><Relationship Id="rId4" Type="http://schemas.openxmlformats.org/officeDocument/2006/relationships/hyperlink" Target="mailto:halturin_dv@nlmk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409522"/>
            <a:ext cx="15301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Октябрь</a:t>
            </a:r>
            <a:r>
              <a:rPr lang="ru-RU" sz="1100" dirty="0" smtClean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2022</a:t>
            </a:r>
            <a:endParaRPr lang="ru-RU" sz="110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023118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white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Анализ рынка</a:t>
            </a:r>
            <a:endParaRPr lang="ru-RU" sz="2400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52900" r="17397" b="8263"/>
          <a:stretch/>
        </p:blipFill>
        <p:spPr>
          <a:xfrm>
            <a:off x="0" y="3344072"/>
            <a:ext cx="9144000" cy="35112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9512" y="177281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выполнение </a:t>
            </a:r>
            <a:r>
              <a:rPr lang="ru-RU" dirty="0"/>
              <a:t>работ по разработке и внедрению модели расчета управленческой </a:t>
            </a:r>
            <a:r>
              <a:rPr lang="ru-RU" dirty="0" smtClean="0"/>
              <a:t>себестоимости</a:t>
            </a:r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452320" y="239306"/>
            <a:ext cx="1440160" cy="4483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380312" y="194156"/>
            <a:ext cx="280831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ea typeface="Verdana" panose="020B0604030504040204" pitchFamily="34" charset="0"/>
                <a:cs typeface="Verdana" panose="020B0604030504040204" pitchFamily="34" charset="0"/>
              </a:rPr>
              <a:t>Публичное Акционерное Общество</a:t>
            </a:r>
          </a:p>
          <a:p>
            <a:r>
              <a:rPr lang="ru-RU" sz="700" b="1" dirty="0">
                <a:ea typeface="Verdana" panose="020B0604030504040204" pitchFamily="34" charset="0"/>
                <a:cs typeface="Verdana" panose="020B0604030504040204" pitchFamily="34" charset="0"/>
              </a:rPr>
              <a:t>НОВОЛИПЕЦКИЙ </a:t>
            </a:r>
          </a:p>
          <a:p>
            <a:r>
              <a:rPr lang="ru-RU" sz="700" b="1" dirty="0">
                <a:ea typeface="Verdana" panose="020B0604030504040204" pitchFamily="34" charset="0"/>
                <a:cs typeface="Verdana" panose="020B0604030504040204" pitchFamily="34" charset="0"/>
              </a:rPr>
              <a:t>МЕТАЛЛУРГИЧЕСКИЙ </a:t>
            </a:r>
          </a:p>
          <a:p>
            <a:r>
              <a:rPr lang="ru-RU" sz="700" b="1" dirty="0">
                <a:ea typeface="Verdana" panose="020B0604030504040204" pitchFamily="34" charset="0"/>
                <a:cs typeface="Verdana" panose="020B0604030504040204" pitchFamily="34" charset="0"/>
              </a:rPr>
              <a:t>КОМБИНАТ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4288" y="1558170"/>
            <a:ext cx="190821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ea typeface="Verdana" panose="020B0604030504040204" pitchFamily="34" charset="0"/>
                <a:cs typeface="Verdana" panose="020B0604030504040204" pitchFamily="34" charset="0"/>
              </a:rPr>
              <a:t>Контактные данные:</a:t>
            </a:r>
          </a:p>
          <a:p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00" dirty="0" smtClean="0">
                <a:ea typeface="Verdana" panose="020B0604030504040204" pitchFamily="34" charset="0"/>
                <a:cs typeface="Verdana" panose="020B0604030504040204" pitchFamily="34" charset="0"/>
              </a:rPr>
              <a:t>Мазуркевич Е.Е.</a:t>
            </a:r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000" dirty="0" smtClean="0"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Mazurkevich_ee@nlmk.com</a:t>
            </a:r>
            <a:endParaRPr lang="ru-RU" sz="1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00" dirty="0" smtClean="0">
                <a:ea typeface="Verdana" panose="020B0604030504040204" pitchFamily="34" charset="0"/>
                <a:cs typeface="Verdana" panose="020B0604030504040204" pitchFamily="34" charset="0"/>
              </a:rPr>
              <a:t>ПАО </a:t>
            </a:r>
            <a:r>
              <a:rPr lang="ru-RU" sz="1000" dirty="0">
                <a:ea typeface="Verdana" panose="020B0604030504040204" pitchFamily="34" charset="0"/>
                <a:cs typeface="Verdana" panose="020B0604030504040204" pitchFamily="34" charset="0"/>
              </a:rPr>
              <a:t>«НЛМК</a:t>
            </a:r>
            <a:r>
              <a:rPr lang="ru-RU" sz="1000" dirty="0" smtClean="0"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</a:p>
          <a:p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00" dirty="0" smtClean="0">
                <a:ea typeface="Verdana" panose="020B0604030504040204" pitchFamily="34" charset="0"/>
                <a:cs typeface="Verdana" panose="020B0604030504040204" pitchFamily="34" charset="0"/>
              </a:rPr>
              <a:t>Филаткина Ю.С.</a:t>
            </a:r>
          </a:p>
          <a:p>
            <a:r>
              <a:rPr lang="en-US" sz="1000" dirty="0" smtClean="0"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Filatkina_ys@nlmk.com</a:t>
            </a:r>
            <a:endParaRPr lang="en-US" sz="10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000" dirty="0" smtClean="0">
                <a:ea typeface="Verdana" panose="020B0604030504040204" pitchFamily="34" charset="0"/>
                <a:cs typeface="Verdana" panose="020B0604030504040204" pitchFamily="34" charset="0"/>
              </a:rPr>
              <a:t>ООО «НЛМК-ИТ»</a:t>
            </a:r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5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>
          <a:xfrm>
            <a:off x="179512" y="692696"/>
            <a:ext cx="4464496" cy="4248472"/>
          </a:xfrm>
        </p:spPr>
        <p:txBody>
          <a:bodyPr>
            <a:noAutofit/>
          </a:bodyPr>
          <a:lstStyle/>
          <a:p>
            <a:r>
              <a:rPr lang="ru-RU" sz="1100" b="1" dirty="0" smtClean="0"/>
              <a:t>Назначение системы</a:t>
            </a:r>
            <a:endParaRPr lang="ru-RU" sz="1100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1000" dirty="0"/>
              <a:t>Целевая модель предназначена для реализации функционала, осуществляющего расчеты управленческой себестоимости позиции заказа в части слябов и плоского проката согласно разработанной методологии, и обеспечивающего следующие возможности: 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ru-RU" sz="1000" dirty="0"/>
              <a:t>Анализ фактической прибыльности в разрезе позиций заказов, клиентов, каналов и прочим разрезам с целью принятия тактических и стратегических решений, в том числе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Принятие решения по приему заказа 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ru-RU" sz="1000" dirty="0"/>
              <a:t>Оценка эффекта от реализации потенциальной позиции заказа на прибыльность общего портфеля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ru-RU" sz="1000" dirty="0"/>
              <a:t>Принятие оптимального решения по ценообразованию 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Оценка прибыльности портфеля продаж </a:t>
            </a:r>
            <a:r>
              <a:rPr lang="ru-RU" sz="1000" dirty="0" smtClean="0"/>
              <a:t>постфактум.</a:t>
            </a:r>
            <a:endParaRPr lang="ru-RU" sz="1000" dirty="0"/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ru-RU" sz="1000" dirty="0"/>
              <a:t>Формирование более точного оперативного прогноза себестоимости и прибыльности на уровне позиций сбытовых заказов, клиентов, сегментов и прочих аналитик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Использование анализа за рамками </a:t>
            </a:r>
            <a:r>
              <a:rPr lang="en-US" sz="1000" dirty="0"/>
              <a:t>S</a:t>
            </a:r>
            <a:r>
              <a:rPr lang="ru-RU" sz="1000" dirty="0"/>
              <a:t>&amp;</a:t>
            </a:r>
            <a:r>
              <a:rPr lang="en-US" sz="1000" dirty="0"/>
              <a:t>OP</a:t>
            </a:r>
            <a:r>
              <a:rPr lang="ru-RU" sz="1000" dirty="0"/>
              <a:t> при ручном управлении портфелем после распределения оптимизатора</a:t>
            </a:r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ru-RU" sz="1000" dirty="0"/>
              <a:t>Моделирование данных по себестоимости/прибыльности: включение / исключение/ изменение компонентов </a:t>
            </a:r>
            <a:r>
              <a:rPr lang="ru-RU" sz="1000" dirty="0" smtClean="0"/>
              <a:t>расчета.</a:t>
            </a:r>
            <a:endParaRPr lang="ru-RU" sz="1000" dirty="0"/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ru-RU" sz="1000" dirty="0"/>
              <a:t>Оперативное формирование расчета затрат под приплаты, оценка окупаемости </a:t>
            </a:r>
            <a:r>
              <a:rPr lang="ru-RU" sz="1000" dirty="0" smtClean="0"/>
              <a:t>приплат.</a:t>
            </a:r>
            <a:endParaRPr lang="ru-RU" sz="1000" dirty="0"/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  <a:buFont typeface="+mj-lt"/>
              <a:buAutoNum type="romanUcPeriod"/>
            </a:pPr>
            <a:r>
              <a:rPr lang="ru-RU" sz="1000" dirty="0"/>
              <a:t>Анализ в рамках управленческих компонентов прибыли: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Бонусы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Потери от претензий покупателей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Расходы на управленческий канал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Эффект от высвобождения и замораживания оборотного капитала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Упущенная выгода по нереализованным запасам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Упущенная прибыль от выхода несоответствующей продукции</a:t>
            </a:r>
          </a:p>
          <a:p>
            <a:pPr marL="571500" lvl="1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1000" dirty="0"/>
              <a:t>Упущенная прибыль из-за потери производительности «узких мест</a:t>
            </a:r>
            <a:r>
              <a:rPr lang="ru-RU" sz="1000" dirty="0" smtClean="0"/>
              <a:t>».</a:t>
            </a:r>
            <a:endParaRPr lang="ru-RU" sz="1000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79512" y="0"/>
            <a:ext cx="9144000" cy="6206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0070C0"/>
                </a:solidFill>
              </a:rPr>
              <a:t>Краткое описание </a:t>
            </a:r>
            <a:r>
              <a:rPr lang="ru-RU" sz="1800" dirty="0" smtClean="0">
                <a:solidFill>
                  <a:srgbClr val="0070C0"/>
                </a:solidFill>
              </a:rPr>
              <a:t>проекта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040" y="260649"/>
            <a:ext cx="8495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Учет себестоимости</a:t>
            </a:r>
            <a:endParaRPr lang="ru-RU" sz="1600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4932040" y="692696"/>
            <a:ext cx="4033212" cy="42484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Calibri" panose="020F0502020204030204" pitchFamily="34" charset="0"/>
              <a:buNone/>
              <a:defRPr lang="ru-RU" sz="1350" kern="1200" baseline="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00" b="1" dirty="0" smtClean="0"/>
              <a:t>Задачи создания системы: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000" dirty="0" smtClean="0"/>
              <a:t>Разработка </a:t>
            </a:r>
            <a:r>
              <a:rPr lang="ru-RU" sz="1000" dirty="0"/>
              <a:t>инструмента на базе </a:t>
            </a:r>
            <a:r>
              <a:rPr lang="en-US" sz="1000" b="1" dirty="0" smtClean="0">
                <a:solidFill>
                  <a:srgbClr val="FF0000"/>
                </a:solidFill>
              </a:rPr>
              <a:t>IBM PAL</a:t>
            </a:r>
            <a:r>
              <a:rPr lang="ru-RU" sz="1000" dirty="0" smtClean="0"/>
              <a:t>, </a:t>
            </a:r>
            <a:r>
              <a:rPr lang="ru-RU" sz="1000" dirty="0"/>
              <a:t>обеспечивающего бизнес-пользователя возможностью получения информации о плановой и фактической прибыльности позиции заказа с требуемым уровнем детализации, на основе данных из смежных систем-источников в рамках </a:t>
            </a:r>
            <a:r>
              <a:rPr lang="ru-RU" sz="1000" dirty="0" smtClean="0"/>
              <a:t>ИТ-архитектуры.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Обеспечение инструмента необходимым функционалом, позволяющим:</a:t>
            </a:r>
          </a:p>
          <a:p>
            <a:pPr lvl="1"/>
            <a:r>
              <a:rPr lang="ru-RU" sz="1000" dirty="0"/>
              <a:t>Осуществлять расчеты плановой и фактической управленческой себестоимости, проводить анализ согласно методологии</a:t>
            </a:r>
          </a:p>
          <a:p>
            <a:pPr lvl="1"/>
            <a:r>
              <a:rPr lang="ru-RU" sz="1000" dirty="0"/>
              <a:t>Выбирать периметр и уровень детализации / агрегации расчетов</a:t>
            </a:r>
          </a:p>
          <a:p>
            <a:pPr lvl="1"/>
            <a:r>
              <a:rPr lang="ru-RU" sz="1000" dirty="0"/>
              <a:t>Визуализировать результаты расчетов в формате конфигурируемых </a:t>
            </a:r>
            <a:r>
              <a:rPr lang="ru-RU" sz="1000" dirty="0" err="1"/>
              <a:t>дашбордов</a:t>
            </a:r>
            <a:endParaRPr lang="ru-RU" sz="1000" dirty="0"/>
          </a:p>
          <a:p>
            <a:pPr lvl="1"/>
            <a:r>
              <a:rPr lang="ru-RU" sz="1000" dirty="0"/>
              <a:t>Адаптировать правила расчета согласно нуждам бизнес-пользователя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Осуществление интеграции ИТ-решения с существующими </a:t>
            </a:r>
            <a:r>
              <a:rPr lang="ru-RU" sz="1000" dirty="0" smtClean="0"/>
              <a:t>системами-источниками.</a:t>
            </a:r>
            <a:endParaRPr lang="ru-RU" sz="1000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270889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>
          <a:xfrm>
            <a:off x="179512" y="1124744"/>
            <a:ext cx="8424936" cy="4248472"/>
          </a:xfrm>
        </p:spPr>
        <p:txBody>
          <a:bodyPr>
            <a:noAutofit/>
          </a:bodyPr>
          <a:lstStyle/>
          <a:p>
            <a:r>
              <a:rPr lang="ru-RU" sz="1100" b="1" dirty="0" smtClean="0"/>
              <a:t>Бизнес-требования</a:t>
            </a:r>
            <a:endParaRPr lang="ru-RU" sz="1100" b="1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Расчет фактической и плановой прибыли по позициям сбытового заказа по управленческим правилам, гибко адаптируемым к бизнес целям </a:t>
            </a:r>
            <a:r>
              <a:rPr lang="ru-RU" sz="1000" dirty="0" smtClean="0"/>
              <a:t>оценки.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Точное распределение коммерческих расходов по позициям сбытовых заказов («на те тонны, к которым они относятся») с детализацией по каналам продаж, включая расходы трейдера и Торгового </a:t>
            </a:r>
            <a:r>
              <a:rPr lang="ru-RU" sz="1000" dirty="0" smtClean="0"/>
              <a:t>дома.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В случае, когда процесс производства продукта продолжается более одного месяца, затраты, связанные с конкретным шагом </a:t>
            </a:r>
            <a:r>
              <a:rPr lang="ru-RU" sz="1000" dirty="0" smtClean="0"/>
              <a:t>производства, </a:t>
            </a:r>
            <a:r>
              <a:rPr lang="ru-RU" sz="1000" dirty="0"/>
              <a:t>должны соответствовать периоду своего </a:t>
            </a:r>
            <a:r>
              <a:rPr lang="ru-RU" sz="1000" dirty="0" smtClean="0"/>
              <a:t>возникновения.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Расчет цен на нормируемые виды ресурсов на основе данных документов закупки и о запасах SAP ERP, с выделением "по всей цепочке расчетов" логистических затрат и таможенных </a:t>
            </a:r>
            <a:r>
              <a:rPr lang="ru-RU" sz="1000" dirty="0" smtClean="0"/>
              <a:t>платежей.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Возможность учета влияния на прибыль позиции сбытового заказа управленческих компонентов прибыли: </a:t>
            </a:r>
          </a:p>
          <a:p>
            <a:pPr lvl="1"/>
            <a:r>
              <a:rPr lang="ru-RU" sz="1000" dirty="0"/>
              <a:t>Бонусов покупателям</a:t>
            </a:r>
          </a:p>
          <a:p>
            <a:pPr lvl="1"/>
            <a:r>
              <a:rPr lang="ru-RU" sz="1000" dirty="0"/>
              <a:t>Выхода несоответствующей продукции (% выхода на конкретном виде продукции/позиции сбытового заказа и расчет изменения прибыли)</a:t>
            </a:r>
          </a:p>
          <a:p>
            <a:pPr lvl="1"/>
            <a:r>
              <a:rPr lang="ru-RU" sz="1000" dirty="0"/>
              <a:t>Претензий покупателей</a:t>
            </a:r>
          </a:p>
          <a:p>
            <a:pPr lvl="1"/>
            <a:r>
              <a:rPr lang="ru-RU" sz="1000" dirty="0"/>
              <a:t>Потери производительности агрегатов, являющихся "узкими местами"</a:t>
            </a:r>
          </a:p>
          <a:p>
            <a:pPr lvl="1"/>
            <a:r>
              <a:rPr lang="ru-RU" sz="1000" dirty="0"/>
              <a:t>Влияния замораживания/высвобождения оборотного капитала, включая перепродажу </a:t>
            </a:r>
            <a:r>
              <a:rPr lang="fr-FR" sz="1000" dirty="0"/>
              <a:t>ООО «Торговый дом НЛМК»</a:t>
            </a:r>
            <a:r>
              <a:rPr lang="ru-RU" sz="1000" dirty="0"/>
              <a:t> и </a:t>
            </a:r>
            <a:r>
              <a:rPr lang="fr-FR" sz="1000" dirty="0"/>
              <a:t>НЛМК Трейдинг </a:t>
            </a:r>
            <a:r>
              <a:rPr lang="fr-FR" sz="1000" dirty="0" smtClean="0"/>
              <a:t>SA</a:t>
            </a:r>
            <a:r>
              <a:rPr lang="ru-RU" sz="1000" dirty="0" smtClean="0"/>
              <a:t>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Оценка эффективности приплат позиции сбытового заказа: сопоставление дополнительного дохода от взимания приплаты с расходами, понесенными для достижения соответствующего свойства продукции (за которое такая приплата взимается согласно справочнику цен) </a:t>
            </a:r>
            <a:r>
              <a:rPr lang="ru-RU" sz="1000" dirty="0" smtClean="0"/>
              <a:t>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Моделирование себестоимости при условии, что все затраты распределены на продукт в одном </a:t>
            </a:r>
            <a:r>
              <a:rPr lang="ru-RU" sz="1000" dirty="0" smtClean="0"/>
              <a:t>периоде.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/>
              <a:t>Возможность моделирования финансового результата (доходы и расходы) по ключевым вводным, проведения общего факторного и сценарного анализа, в том числе на базе целевой схемы центров </a:t>
            </a:r>
            <a:r>
              <a:rPr lang="ru-RU" sz="1000" dirty="0" smtClean="0"/>
              <a:t>отчетности.</a:t>
            </a:r>
            <a:endParaRPr lang="ru-RU" sz="1000" dirty="0"/>
          </a:p>
          <a:p>
            <a:pPr marL="228600" lvl="0" indent="-228600">
              <a:buFont typeface="+mj-lt"/>
              <a:buAutoNum type="arabicPeriod"/>
            </a:pPr>
            <a:r>
              <a:rPr lang="ru-RU" sz="1000" dirty="0" smtClean="0"/>
              <a:t>Использование </a:t>
            </a:r>
            <a:r>
              <a:rPr lang="ru-RU" sz="1000" dirty="0"/>
              <a:t>современных методов поиска взаимосвязей затрат и характеристик продукции, оценки влияния объемов производства, помощь в решении других бизнес </a:t>
            </a:r>
            <a:r>
              <a:rPr lang="ru-RU" sz="1000" dirty="0" smtClean="0"/>
              <a:t>задач.</a:t>
            </a:r>
          </a:p>
          <a:p>
            <a:pPr marL="228600" lvl="0" indent="-228600">
              <a:buFont typeface="+mj-lt"/>
              <a:buAutoNum type="arabicPeriod"/>
            </a:pPr>
            <a:endParaRPr lang="ru-RU" sz="1000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 smtClean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  <a:p>
            <a:pPr algn="just">
              <a:lnSpc>
                <a:spcPct val="100000"/>
              </a:lnSpc>
            </a:pPr>
            <a:endParaRPr lang="ru-RU" sz="1100" b="1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79512" y="0"/>
            <a:ext cx="9144000" cy="6206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0070C0"/>
                </a:solidFill>
              </a:rPr>
              <a:t>Краткое описание </a:t>
            </a:r>
            <a:r>
              <a:rPr lang="ru-RU" sz="1800" dirty="0">
                <a:solidFill>
                  <a:srgbClr val="0070C0"/>
                </a:solidFill>
              </a:rPr>
              <a:t>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1040" y="260649"/>
            <a:ext cx="8495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Учет себестоимости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1971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156840" y="0"/>
            <a:ext cx="9144000" cy="6206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0070C0"/>
                </a:solidFill>
              </a:rPr>
              <a:t>Краткое описание проекта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1040" y="260649"/>
            <a:ext cx="84954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Учет себестоимости</a:t>
            </a:r>
            <a:endParaRPr lang="ru-RU" sz="1600" dirty="0"/>
          </a:p>
        </p:txBody>
      </p:sp>
      <p:sp>
        <p:nvSpPr>
          <p:cNvPr id="6" name="Текст 1"/>
          <p:cNvSpPr txBox="1">
            <a:spLocks/>
          </p:cNvSpPr>
          <p:nvPr/>
        </p:nvSpPr>
        <p:spPr>
          <a:xfrm>
            <a:off x="172676" y="656343"/>
            <a:ext cx="8971324" cy="756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Calibri" panose="020F0502020204030204" pitchFamily="34" charset="0"/>
              <a:buNone/>
              <a:defRPr lang="ru-RU" sz="1350" kern="1200" baseline="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Текущий статус:</a:t>
            </a:r>
            <a:endParaRPr lang="ru-RU" sz="1800" b="1" dirty="0" smtClean="0"/>
          </a:p>
          <a:p>
            <a:pPr lvl="0"/>
            <a:r>
              <a:rPr lang="ru-RU" sz="1200" dirty="0" smtClean="0"/>
              <a:t>На данный момент на базе </a:t>
            </a:r>
            <a:r>
              <a:rPr lang="en-US" sz="1200" dirty="0" smtClean="0"/>
              <a:t>IBM </a:t>
            </a:r>
            <a:r>
              <a:rPr lang="en-US" sz="1200" dirty="0" smtClean="0"/>
              <a:t>PAL</a:t>
            </a:r>
            <a:r>
              <a:rPr lang="ru-RU" sz="1200" dirty="0" smtClean="0"/>
              <a:t> реализована Фаза 1. Расчет фактической себестоимости по производственным затратам.</a:t>
            </a:r>
            <a:endParaRPr lang="ru-RU" sz="14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66646"/>
              </p:ext>
            </p:extLst>
          </p:nvPr>
        </p:nvGraphicFramePr>
        <p:xfrm>
          <a:off x="251288" y="3065020"/>
          <a:ext cx="4032448" cy="2636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1778400561"/>
                    </a:ext>
                  </a:extLst>
                </a:gridCol>
              </a:tblGrid>
              <a:tr h="14591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Результаты</a:t>
                      </a:r>
                      <a:r>
                        <a:rPr lang="ru-RU" sz="1400" baseline="0" dirty="0" smtClean="0"/>
                        <a:t> (только бухгалтерский разрез*)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9291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Форма по калькуляции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91271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Форма по прибыли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8102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Агрегированный отчет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1804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Логические проверки</a:t>
                      </a:r>
                      <a:r>
                        <a:rPr lang="ru-RU" sz="1100" baseline="0" dirty="0" smtClean="0"/>
                        <a:t> себестоимости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997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Форма 34 (ППР)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68104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Дашборд</a:t>
                      </a:r>
                      <a:r>
                        <a:rPr lang="ru-RU" sz="1100" dirty="0" smtClean="0"/>
                        <a:t> по прибыли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1093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Дашборд</a:t>
                      </a:r>
                      <a:r>
                        <a:rPr lang="ru-RU" sz="1100" dirty="0" smtClean="0"/>
                        <a:t> по калькуляции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63073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Отчет по проверкам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41675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Динамический отчет по статусам</a:t>
                      </a:r>
                      <a:r>
                        <a:rPr lang="ru-RU" sz="1100" baseline="0" dirty="0" smtClean="0"/>
                        <a:t> выполнения задач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779565"/>
                  </a:ext>
                </a:extLst>
              </a:tr>
            </a:tbl>
          </a:graphicData>
        </a:graphic>
      </p:graphicFrame>
      <p:sp>
        <p:nvSpPr>
          <p:cNvPr id="7" name="Текст 1"/>
          <p:cNvSpPr txBox="1">
            <a:spLocks/>
          </p:cNvSpPr>
          <p:nvPr/>
        </p:nvSpPr>
        <p:spPr>
          <a:xfrm>
            <a:off x="4394171" y="1412776"/>
            <a:ext cx="4176000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Calibri" panose="020F0502020204030204" pitchFamily="34" charset="0"/>
              <a:buNone/>
              <a:defRPr lang="ru-RU" sz="1350" kern="1200" baseline="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/>
              <a:t>С чем столкнулись:</a:t>
            </a:r>
            <a:endParaRPr lang="ru-RU" sz="1800" b="1" dirty="0" smtClean="0"/>
          </a:p>
          <a:p>
            <a:pPr lvl="0"/>
            <a:r>
              <a:rPr lang="ru-RU" sz="1200" dirty="0" smtClean="0"/>
              <a:t>Большой объем модели: 2 ТБ</a:t>
            </a:r>
          </a:p>
          <a:p>
            <a:pPr lvl="0"/>
            <a:r>
              <a:rPr lang="ru-RU" sz="1200" dirty="0" smtClean="0"/>
              <a:t>Неприемлемое быстродействие: Расчет модели – 4,5 ч.</a:t>
            </a:r>
          </a:p>
          <a:p>
            <a:pPr lvl="0"/>
            <a:endParaRPr lang="ru-RU" sz="1200" dirty="0" smtClean="0"/>
          </a:p>
          <a:p>
            <a:pPr lvl="0"/>
            <a:r>
              <a:rPr lang="ru-RU" sz="1800" b="1" dirty="0"/>
              <a:t>Следствие:</a:t>
            </a:r>
          </a:p>
          <a:p>
            <a:pPr marL="171450" lvl="0" indent="-171450"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1200" dirty="0" smtClean="0">
                <a:sym typeface="Calibri"/>
              </a:rPr>
              <a:t>Работа с отчетом по прибыли в максимальной детализации в </a:t>
            </a:r>
            <a:r>
              <a:rPr lang="en-US" sz="1200" dirty="0" smtClean="0">
                <a:sym typeface="Calibri"/>
              </a:rPr>
              <a:t>IBM PAL</a:t>
            </a:r>
            <a:r>
              <a:rPr lang="ru-RU" sz="1200" dirty="0" smtClean="0">
                <a:sym typeface="Calibri"/>
              </a:rPr>
              <a:t> возможна только на периоде в 1 месяц, а ожидания работы на периоде 24 месяца. </a:t>
            </a:r>
          </a:p>
          <a:p>
            <a:pPr marL="171450" indent="-171450"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1200" dirty="0" smtClean="0">
                <a:sym typeface="Calibri"/>
              </a:rPr>
              <a:t>Огрубление алгоритмов и </a:t>
            </a:r>
            <a:r>
              <a:rPr lang="ru-RU" sz="1200" dirty="0" err="1" smtClean="0">
                <a:sym typeface="Calibri"/>
              </a:rPr>
              <a:t>аналитичности</a:t>
            </a:r>
            <a:r>
              <a:rPr lang="ru-RU" sz="1200" dirty="0" smtClean="0">
                <a:sym typeface="Calibri"/>
              </a:rPr>
              <a:t> отчетов. Например, отказ </a:t>
            </a:r>
            <a:r>
              <a:rPr lang="ru-RU" sz="1200" dirty="0">
                <a:sym typeface="Calibri"/>
              </a:rPr>
              <a:t>от </a:t>
            </a:r>
            <a:r>
              <a:rPr lang="ru-RU" sz="1200" dirty="0" smtClean="0">
                <a:sym typeface="Calibri"/>
              </a:rPr>
              <a:t>нескольких </a:t>
            </a:r>
            <a:r>
              <a:rPr lang="ru-RU" sz="1200" dirty="0">
                <a:sym typeface="Calibri"/>
              </a:rPr>
              <a:t>аналитик в </a:t>
            </a:r>
            <a:r>
              <a:rPr lang="en-US" sz="1200" dirty="0">
                <a:sym typeface="Calibri"/>
              </a:rPr>
              <a:t>IBM PAL</a:t>
            </a:r>
            <a:r>
              <a:rPr lang="ru-RU" sz="1200" dirty="0">
                <a:sym typeface="Calibri"/>
              </a:rPr>
              <a:t> ради повышения производительности системы</a:t>
            </a:r>
            <a:endParaRPr lang="ru-RU" sz="1200" dirty="0"/>
          </a:p>
          <a:p>
            <a:pPr marL="171450" lvl="0" indent="-171450"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1200" dirty="0" smtClean="0">
                <a:sym typeface="Calibri"/>
              </a:rPr>
              <a:t>Для работы на периоде 24 месяца реализован дополнительный отчет агрегированный.</a:t>
            </a:r>
            <a:endParaRPr lang="ru-RU" sz="1200" dirty="0"/>
          </a:p>
          <a:p>
            <a:pPr marL="171450" lvl="0" indent="-171450"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1200" dirty="0" smtClean="0">
                <a:sym typeface="Calibri"/>
              </a:rPr>
              <a:t>Закрытие и расчет одного периода от загрузки данных из систем источников до полного расчета модели: 12 часов машинного времени (без проверок). </a:t>
            </a:r>
          </a:p>
          <a:p>
            <a:pPr marL="171450" lvl="0" indent="-171450"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1200" dirty="0" smtClean="0">
                <a:sym typeface="Calibri"/>
              </a:rPr>
              <a:t>В текущей архитектуре прогноз на сценарное моделирование – 5 часов. </a:t>
            </a:r>
            <a:endParaRPr lang="ru-RU" sz="1400" b="1" dirty="0"/>
          </a:p>
        </p:txBody>
      </p:sp>
      <p:sp>
        <p:nvSpPr>
          <p:cNvPr id="9" name="Текст 1"/>
          <p:cNvSpPr txBox="1">
            <a:spLocks/>
          </p:cNvSpPr>
          <p:nvPr/>
        </p:nvSpPr>
        <p:spPr>
          <a:xfrm>
            <a:off x="179512" y="1412776"/>
            <a:ext cx="4176000" cy="756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Calibri" panose="020F0502020204030204" pitchFamily="34" charset="0"/>
              <a:buNone/>
              <a:defRPr lang="ru-RU" sz="1350" kern="1200" baseline="0" dirty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1800" b="1" dirty="0"/>
              <a:t>Основные результаты: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/>
              <a:t>Автоматизирован алгоритм расчета фактической себестоимости </a:t>
            </a:r>
            <a:r>
              <a:rPr lang="ru-RU" sz="1200" dirty="0" smtClean="0"/>
              <a:t>в размере позиций сбытовых заказов и подтвержден на реальных данных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200" dirty="0" smtClean="0"/>
              <a:t>В системе выстраиваются производственные маршруты от ресурсов до готовой продукции в разрезе позиций сбытовых заказов</a:t>
            </a:r>
            <a:endParaRPr lang="ru-RU" sz="105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5701540"/>
            <a:ext cx="4131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* - Ожидание, что отчетность будет работать и в бухгалтерском разрезе и в управленческом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0869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Принципы проведения </a:t>
            </a:r>
            <a:r>
              <a:rPr lang="ru-RU" dirty="0" smtClean="0"/>
              <a:t>анализа рынка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395536" y="842392"/>
            <a:ext cx="8280920" cy="4602832"/>
          </a:xfrm>
        </p:spPr>
        <p:txBody>
          <a:bodyPr>
            <a:noAutofit/>
          </a:bodyPr>
          <a:lstStyle/>
          <a:p>
            <a:r>
              <a:rPr lang="ru-RU" sz="1400" u="sng" dirty="0"/>
              <a:t>­</a:t>
            </a:r>
            <a:r>
              <a:rPr lang="ru-RU" sz="1800" u="sng" dirty="0"/>
              <a:t>Процедура</a:t>
            </a:r>
            <a:r>
              <a:rPr lang="ru-RU" sz="1800" dirty="0"/>
              <a:t>: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/>
              <a:t>Просим направить оценки до 10.11.2022 до конца дня</a:t>
            </a:r>
          </a:p>
          <a:p>
            <a:pPr marL="285750" lvl="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/>
              <a:t>Просьба направить в письменном виде вопросы на торговой площадке по содержанию запроса до 10.11.2022 до конца включительно</a:t>
            </a:r>
          </a:p>
          <a:p>
            <a:pPr marL="285750" lvl="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400" dirty="0" smtClean="0"/>
              <a:t>03.11.2022 будет проведена встреча со всеми участниками (анонимная, представляться нельзя), где мы ответим на все поступившие вопросы, и на вопросы, которые возникнут в ходе встречи.</a:t>
            </a:r>
          </a:p>
          <a:p>
            <a:endParaRPr lang="ru-RU" sz="1400" b="1" dirty="0" smtClean="0"/>
          </a:p>
          <a:p>
            <a:endParaRPr lang="ru-RU" sz="1400" dirty="0"/>
          </a:p>
          <a:p>
            <a:r>
              <a:rPr lang="ru-RU" sz="1400" dirty="0" smtClean="0"/>
              <a:t>Для подготовки индикативной оценки направляем: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Техническое задание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Альбом форм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Калькуляции</a:t>
            </a:r>
          </a:p>
          <a:p>
            <a:pPr marL="342900" indent="-342900">
              <a:buAutoNum type="arabicPeriod"/>
            </a:pPr>
            <a:r>
              <a:rPr lang="ru-RU" sz="1400" dirty="0"/>
              <a:t>Методология расчета прибыли по позициям сбытовых </a:t>
            </a:r>
            <a:r>
              <a:rPr lang="ru-RU" sz="1400" dirty="0" smtClean="0"/>
              <a:t>заказов</a:t>
            </a:r>
          </a:p>
          <a:p>
            <a:endParaRPr lang="ru-RU" sz="1400" dirty="0" smtClean="0"/>
          </a:p>
          <a:p>
            <a:r>
              <a:rPr lang="ru-RU" sz="1400" dirty="0" smtClean="0"/>
              <a:t>Техническое задание было уточнено с 2 ЗНИ: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ЗНИ: </a:t>
            </a:r>
            <a:r>
              <a:rPr lang="ru-RU" sz="1400" dirty="0"/>
              <a:t>Автоматизирован </a:t>
            </a:r>
            <a:r>
              <a:rPr lang="ru-RU" sz="1400" dirty="0" smtClean="0"/>
              <a:t>ввод </a:t>
            </a:r>
            <a:r>
              <a:rPr lang="ru-RU" sz="1400" dirty="0"/>
              <a:t>фактических данных по логистике </a:t>
            </a:r>
            <a:r>
              <a:rPr lang="ru-RU" sz="1400" dirty="0"/>
              <a:t>жд</a:t>
            </a:r>
            <a:r>
              <a:rPr lang="ru-RU" sz="1400" dirty="0"/>
              <a:t> из </a:t>
            </a:r>
            <a:r>
              <a:rPr lang="ru-RU" sz="1400" dirty="0" smtClean="0"/>
              <a:t>систем источников </a:t>
            </a:r>
            <a:r>
              <a:rPr lang="ru-RU" sz="1400" dirty="0"/>
              <a:t>ИС </a:t>
            </a:r>
            <a:r>
              <a:rPr lang="ru-RU" sz="1400" dirty="0" smtClean="0"/>
              <a:t>Транспорт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ЗНИ: Аварийный брак (уточнен алгоритм)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60791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251520" y="764704"/>
            <a:ext cx="8370930" cy="5694229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ru-RU" sz="1200" dirty="0"/>
              <a:t>Настоящий документ является </a:t>
            </a:r>
            <a:r>
              <a:rPr lang="ru-RU" sz="1200" dirty="0" smtClean="0"/>
              <a:t>запросом </a:t>
            </a:r>
            <a:r>
              <a:rPr lang="ru-RU" sz="1200" dirty="0"/>
              <a:t>на </a:t>
            </a:r>
            <a:r>
              <a:rPr lang="ru-RU" sz="1200" dirty="0" smtClean="0"/>
              <a:t>индикативную оценку на работы </a:t>
            </a:r>
            <a:r>
              <a:rPr lang="ru-RU" sz="1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разработке и внедрению </a:t>
            </a:r>
            <a:r>
              <a:rPr lang="ru-RU" sz="1200" dirty="0"/>
              <a:t>модели расчета управленческой </a:t>
            </a:r>
            <a:r>
              <a:rPr lang="ru-RU" sz="1200" dirty="0" smtClean="0"/>
              <a:t>себестоимости, состоящие из следующих Этапов: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1100" dirty="0" smtClean="0"/>
              <a:t>Оптимизация </a:t>
            </a:r>
            <a:r>
              <a:rPr lang="ru-RU" sz="1100" dirty="0"/>
              <a:t>архитектуры по расчету фактической себестоимости (производственные затраты)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1100" dirty="0"/>
              <a:t>Внедрение фактической себестоимости (непроизводственные затраты)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1100" dirty="0"/>
              <a:t>Сценарное моделирование и расчет плановой себестоимости</a:t>
            </a:r>
          </a:p>
          <a:p>
            <a:endParaRPr lang="ru-RU" sz="1100" dirty="0"/>
          </a:p>
          <a:p>
            <a:endParaRPr lang="ru-RU" sz="1200" dirty="0"/>
          </a:p>
          <a:p>
            <a:pPr algn="just">
              <a:lnSpc>
                <a:spcPct val="100000"/>
              </a:lnSpc>
              <a:spcBef>
                <a:spcPts val="500"/>
              </a:spcBef>
            </a:pPr>
            <a:r>
              <a:rPr lang="en-US" sz="1200" dirty="0" smtClean="0"/>
              <a:t> </a:t>
            </a:r>
            <a:r>
              <a:rPr lang="ru-RU" sz="1200" dirty="0">
                <a:solidFill>
                  <a:sysClr val="windowText" lastClr="000000">
                    <a:lumMod val="75000"/>
                    <a:lumOff val="25000"/>
                  </a:sysClr>
                </a:solidFill>
                <a:ea typeface="+mn-ea"/>
                <a:cs typeface="+mn-cs"/>
              </a:rPr>
              <a:t>Общие условия</a:t>
            </a:r>
            <a:r>
              <a:rPr lang="en-US" sz="1200" dirty="0">
                <a:solidFill>
                  <a:sysClr val="windowText" lastClr="000000">
                    <a:lumMod val="75000"/>
                    <a:lumOff val="25000"/>
                  </a:sysClr>
                </a:solidFill>
                <a:ea typeface="+mn-ea"/>
                <a:cs typeface="+mn-cs"/>
              </a:rPr>
              <a:t>:</a:t>
            </a:r>
            <a:endParaRPr lang="ru-RU" sz="1200" dirty="0">
              <a:solidFill>
                <a:sysClr val="windowText" lastClr="000000">
                  <a:lumMod val="75000"/>
                  <a:lumOff val="25000"/>
                </a:sysClr>
              </a:solidFill>
              <a:ea typeface="+mn-ea"/>
              <a:cs typeface="+mn-cs"/>
            </a:endParaRPr>
          </a:p>
          <a:p>
            <a:pPr marL="533400" lvl="1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>
                <a:ea typeface="+mj-ea"/>
                <a:cs typeface="+mj-cs"/>
              </a:rPr>
              <a:t>Участники, получившие настоящий документ, в </a:t>
            </a:r>
            <a:r>
              <a:rPr lang="ru-RU" sz="1200" dirty="0">
                <a:ea typeface="+mj-ea"/>
                <a:cs typeface="+mj-cs"/>
              </a:rPr>
              <a:t>срок </a:t>
            </a:r>
            <a:r>
              <a:rPr lang="ru-RU" sz="1200" dirty="0">
                <a:ea typeface="+mj-ea"/>
                <a:cs typeface="+mj-cs"/>
              </a:rPr>
              <a:t>до </a:t>
            </a:r>
            <a:r>
              <a:rPr lang="ru-RU" sz="1200" dirty="0" smtClean="0"/>
              <a:t>10.11.2022 до конца дня </a:t>
            </a:r>
            <a:r>
              <a:rPr lang="ru-RU" sz="1200" dirty="0" smtClean="0">
                <a:ea typeface="+mj-ea"/>
                <a:cs typeface="+mj-cs"/>
              </a:rPr>
              <a:t>направляют</a:t>
            </a:r>
            <a:r>
              <a:rPr lang="en-US" sz="1200" dirty="0">
                <a:ea typeface="+mj-ea"/>
                <a:cs typeface="+mj-cs"/>
              </a:rPr>
              <a:t>:</a:t>
            </a:r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 smtClean="0">
                <a:ea typeface="+mj-ea"/>
                <a:cs typeface="+mj-cs"/>
              </a:rPr>
              <a:t>Индикативную оценку в формате </a:t>
            </a:r>
            <a:r>
              <a:rPr lang="ru-RU" sz="1200" dirty="0" smtClean="0">
                <a:ea typeface="+mj-ea"/>
                <a:cs typeface="+mj-cs"/>
              </a:rPr>
              <a:t>(</a:t>
            </a:r>
            <a:r>
              <a:rPr lang="ru-RU" sz="1200" dirty="0">
                <a:solidFill>
                  <a:srgbClr val="FF0000"/>
                </a:solidFill>
              </a:rPr>
              <a:t>формат файла в приложении</a:t>
            </a:r>
            <a:r>
              <a:rPr lang="ru-RU" sz="1200" dirty="0" smtClean="0">
                <a:ea typeface="+mj-ea"/>
                <a:cs typeface="+mj-cs"/>
              </a:rPr>
              <a:t>)</a:t>
            </a:r>
            <a:endParaRPr lang="ru-RU" sz="1200" dirty="0">
              <a:ea typeface="+mj-ea"/>
              <a:cs typeface="+mj-cs"/>
            </a:endParaRPr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 smtClean="0">
                <a:ea typeface="+mj-ea"/>
                <a:cs typeface="+mj-cs"/>
              </a:rPr>
              <a:t>План-график </a:t>
            </a:r>
            <a:r>
              <a:rPr lang="ru-RU" sz="1200" dirty="0">
                <a:ea typeface="+mj-ea"/>
                <a:cs typeface="+mj-cs"/>
              </a:rPr>
              <a:t>работ c указанием основных этапов и вех проекта в формате MS </a:t>
            </a:r>
            <a:r>
              <a:rPr lang="ru-RU" sz="1200" dirty="0" err="1" smtClean="0">
                <a:ea typeface="+mj-ea"/>
                <a:cs typeface="+mj-cs"/>
              </a:rPr>
              <a:t>Project</a:t>
            </a:r>
            <a:endParaRPr lang="ru-RU" sz="1200" dirty="0" smtClean="0">
              <a:ea typeface="+mj-ea"/>
              <a:cs typeface="+mj-cs"/>
            </a:endParaRPr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/>
              <a:t>Описание команды в разрезе </a:t>
            </a:r>
            <a:r>
              <a:rPr lang="ru-RU" sz="1200" dirty="0" smtClean="0"/>
              <a:t>Этапов: </a:t>
            </a:r>
            <a:r>
              <a:rPr lang="ru-RU" sz="1200" dirty="0"/>
              <a:t>Роли и процент занятости. (</a:t>
            </a:r>
            <a:r>
              <a:rPr lang="ru-RU" sz="1200" dirty="0">
                <a:solidFill>
                  <a:srgbClr val="FF0000"/>
                </a:solidFill>
              </a:rPr>
              <a:t>формат файла в приложении</a:t>
            </a:r>
            <a:r>
              <a:rPr lang="ru-RU" sz="1200" dirty="0" smtClean="0"/>
              <a:t>)</a:t>
            </a:r>
            <a:endParaRPr lang="en-US" sz="1200" dirty="0">
              <a:ea typeface="+mj-ea"/>
              <a:cs typeface="+mj-cs"/>
            </a:endParaRPr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 smtClean="0">
                <a:ea typeface="+mj-ea"/>
                <a:cs typeface="+mj-cs"/>
              </a:rPr>
              <a:t>Подтвержденный </a:t>
            </a:r>
            <a:r>
              <a:rPr lang="ru-RU" sz="1200" dirty="0">
                <a:ea typeface="+mj-ea"/>
                <a:cs typeface="+mj-cs"/>
              </a:rPr>
              <a:t>опыт </a:t>
            </a:r>
            <a:r>
              <a:rPr lang="ru-RU" sz="1200" dirty="0" smtClean="0">
                <a:ea typeface="+mj-ea"/>
                <a:cs typeface="+mj-cs"/>
              </a:rPr>
              <a:t>реализации аналогичных проектов работы </a:t>
            </a:r>
            <a:r>
              <a:rPr lang="ru-RU" sz="1200" dirty="0">
                <a:ea typeface="+mj-ea"/>
                <a:cs typeface="+mj-cs"/>
              </a:rPr>
              <a:t>(Приложение №4)</a:t>
            </a:r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 smtClean="0"/>
              <a:t>Допущения и ограничения</a:t>
            </a:r>
            <a:endParaRPr lang="ru-RU" sz="1200" dirty="0" smtClean="0"/>
          </a:p>
          <a:p>
            <a:pPr marL="876300" lvl="2" indent="-352425" algn="just">
              <a:lnSpc>
                <a:spcPct val="100000"/>
              </a:lnSpc>
              <a:spcBef>
                <a:spcPts val="500"/>
              </a:spcBef>
            </a:pPr>
            <a:r>
              <a:rPr lang="ru-RU" sz="1200" dirty="0" smtClean="0"/>
              <a:t>План </a:t>
            </a:r>
            <a:r>
              <a:rPr lang="ru-RU" sz="1200" dirty="0" smtClean="0"/>
              <a:t>архитектурного решения</a:t>
            </a:r>
            <a:r>
              <a:rPr lang="ru-RU" sz="1200" dirty="0" smtClean="0"/>
              <a:t>.</a:t>
            </a:r>
            <a:endParaRPr lang="ru-RU" sz="1200" dirty="0"/>
          </a:p>
          <a:p>
            <a:pPr marL="180975" lvl="1" indent="0" algn="just">
              <a:lnSpc>
                <a:spcPct val="100000"/>
              </a:lnSpc>
              <a:spcBef>
                <a:spcPts val="500"/>
              </a:spcBef>
              <a:buNone/>
            </a:pPr>
            <a:endParaRPr lang="en-US" sz="800" dirty="0"/>
          </a:p>
          <a:p>
            <a:pPr marL="180975" lvl="1" indent="0" algn="just">
              <a:lnSpc>
                <a:spcPct val="100000"/>
              </a:lnSpc>
              <a:spcBef>
                <a:spcPts val="500"/>
              </a:spcBef>
              <a:buNone/>
            </a:pPr>
            <a:endParaRPr lang="ru-RU" sz="1200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0" y="0"/>
            <a:ext cx="9144000" cy="62068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Описание документа</a:t>
            </a:r>
          </a:p>
        </p:txBody>
      </p:sp>
    </p:spTree>
    <p:extLst>
      <p:ext uri="{BB962C8B-B14F-4D97-AF65-F5344CB8AC3E}">
        <p14:creationId xmlns:p14="http://schemas.microsoft.com/office/powerpoint/2010/main" val="68643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ы ИК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Шаблон презентации на белом фоне 4х3">
  <a:themeElements>
    <a:clrScheme name="НЛМК">
      <a:dk1>
        <a:sysClr val="windowText" lastClr="000000"/>
      </a:dk1>
      <a:lt1>
        <a:sysClr val="window" lastClr="FFFFFF"/>
      </a:lt1>
      <a:dk2>
        <a:srgbClr val="2C5697"/>
      </a:dk2>
      <a:lt2>
        <a:srgbClr val="0092BC"/>
      </a:lt2>
      <a:accent1>
        <a:srgbClr val="C1C6C8"/>
      </a:accent1>
      <a:accent2>
        <a:srgbClr val="3C8FDE"/>
      </a:accent2>
      <a:accent3>
        <a:srgbClr val="4EC3E0"/>
      </a:accent3>
      <a:accent4>
        <a:srgbClr val="9BCBEB"/>
      </a:accent4>
      <a:accent5>
        <a:srgbClr val="A5A5A5"/>
      </a:accent5>
      <a:accent6>
        <a:srgbClr val="0092BC"/>
      </a:accent6>
      <a:hlink>
        <a:srgbClr val="0092BC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1DDEA00E-DD06-4F19-8343-49516EC10098}" vid="{3C9EE3D6-34ED-401E-AF10-7A11D265ABF4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35579</TotalTime>
  <Words>1061</Words>
  <Application>Microsoft Office PowerPoint</Application>
  <PresentationFormat>Экран (4:3)</PresentationFormat>
  <Paragraphs>178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Verdana</vt:lpstr>
      <vt:lpstr>шаблоны ИК </vt:lpstr>
      <vt:lpstr>Специальное оформление</vt:lpstr>
      <vt:lpstr>Шаблон презентации на белом фоне 4х3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Корпоративной системы проектного управления Группы НЛМК  (Проект КСПУ)</dc:title>
  <dc:subject/>
  <dc:creator>Абраменко Д.В.</dc:creator>
  <cp:keywords/>
  <dc:description/>
  <cp:lastModifiedBy>Филаткина Юлия Сергеевна</cp:lastModifiedBy>
  <cp:revision>676</cp:revision>
  <cp:lastPrinted>2015-10-13T13:36:07Z</cp:lastPrinted>
  <dcterms:created xsi:type="dcterms:W3CDTF">2014-07-24T06:47:46Z</dcterms:created>
  <dcterms:modified xsi:type="dcterms:W3CDTF">2022-10-31T08:11:52Z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