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tags/tag1.xml" ContentType="application/vnd.openxmlformats-officedocument.presentationml.tags+xml"/>
  <Override PartName="/ppt/notesSlides/notesSlide7.xml" ContentType="application/vnd.openxmlformats-officedocument.presentationml.notesSlide+xml"/>
  <Override PartName="/ppt/tags/tag2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tags/tag3.xml" ContentType="application/vnd.openxmlformats-officedocument.presentationml.tags+xml"/>
  <Override PartName="/ppt/notesSlides/notesSlide10.xml" ContentType="application/vnd.openxmlformats-officedocument.presentationml.notesSlid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4"/>
  </p:sldMasterIdLst>
  <p:notesMasterIdLst>
    <p:notesMasterId r:id="rId25"/>
  </p:notesMasterIdLst>
  <p:handoutMasterIdLst>
    <p:handoutMasterId r:id="rId26"/>
  </p:handoutMasterIdLst>
  <p:sldIdLst>
    <p:sldId id="360" r:id="rId5"/>
    <p:sldId id="374" r:id="rId6"/>
    <p:sldId id="344" r:id="rId7"/>
    <p:sldId id="391" r:id="rId8"/>
    <p:sldId id="342" r:id="rId9"/>
    <p:sldId id="377" r:id="rId10"/>
    <p:sldId id="379" r:id="rId11"/>
    <p:sldId id="390" r:id="rId12"/>
    <p:sldId id="378" r:id="rId13"/>
    <p:sldId id="383" r:id="rId14"/>
    <p:sldId id="380" r:id="rId15"/>
    <p:sldId id="385" r:id="rId16"/>
    <p:sldId id="387" r:id="rId17"/>
    <p:sldId id="389" r:id="rId18"/>
    <p:sldId id="369" r:id="rId19"/>
    <p:sldId id="381" r:id="rId20"/>
    <p:sldId id="392" r:id="rId21"/>
    <p:sldId id="393" r:id="rId22"/>
    <p:sldId id="394" r:id="rId23"/>
    <p:sldId id="318" r:id="rId2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F3F9FB"/>
    <a:srgbClr val="DEDEDE"/>
    <a:srgbClr val="004A93"/>
    <a:srgbClr val="4472C4"/>
    <a:srgbClr val="C9E4FF"/>
    <a:srgbClr val="E8E8E8"/>
    <a:srgbClr val="C4612A"/>
    <a:srgbClr val="696D6F"/>
    <a:srgbClr val="9B7C5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C4B1156A-380E-4F78-BDF5-A606A8083BF9}" styleName="Medium Style 4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471"/>
    <p:restoredTop sz="94858"/>
  </p:normalViewPr>
  <p:slideViewPr>
    <p:cSldViewPr snapToGrid="0" snapToObjects="1">
      <p:cViewPr varScale="1">
        <p:scale>
          <a:sx n="123" d="100"/>
          <a:sy n="123" d="100"/>
        </p:scale>
        <p:origin x="486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164" d="100"/>
          <a:sy n="164" d="100"/>
        </p:scale>
        <p:origin x="3680" y="1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70D4625-9780-3D41-8075-52C015339EC4}" type="datetimeFigureOut">
              <a:rPr lang="en-GB" smtClean="0"/>
              <a:t>29/11/2022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59F67F6-C7FF-6649-92E5-B5DF7CA6034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0848149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248F962-164C-C348-89B5-2D18F73A8F28}" type="datetimeFigureOut">
              <a:rPr lang="en-GB" smtClean="0"/>
              <a:t>29/11/2022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779F34-E1EB-8C43-A3E0-20EE31724A2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96108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noProof="0" dirty="0"/>
              <a:t>Титульный слайд 3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779F34-E1EB-8C43-A3E0-20EE31724A22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9033380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Слайд с однострочным</a:t>
            </a:r>
            <a:r>
              <a:rPr lang="ru-RU" baseline="0" dirty="0"/>
              <a:t> </a:t>
            </a:r>
            <a:r>
              <a:rPr lang="ru-RU" dirty="0"/>
              <a:t>заголовком, объектом, текстовым блоком и сноской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779F34-E1EB-8C43-A3E0-20EE31724A22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8168232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Слайд с однострочным</a:t>
            </a:r>
            <a:r>
              <a:rPr lang="ru-RU" baseline="0" dirty="0"/>
              <a:t> </a:t>
            </a:r>
            <a:r>
              <a:rPr lang="ru-RU" dirty="0"/>
              <a:t>заголовком, объектом, текстовым блоком и сноской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779F34-E1EB-8C43-A3E0-20EE31724A22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4852001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Слайд с однострочным</a:t>
            </a:r>
            <a:r>
              <a:rPr lang="ru-RU" baseline="0" dirty="0"/>
              <a:t> </a:t>
            </a:r>
            <a:r>
              <a:rPr lang="ru-RU" dirty="0"/>
              <a:t>заголовком, объектом, текстовым блоком и сноской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779F34-E1EB-8C43-A3E0-20EE31724A22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1685559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Слайд с однострочным</a:t>
            </a:r>
            <a:r>
              <a:rPr lang="ru-RU" baseline="0" dirty="0"/>
              <a:t> </a:t>
            </a:r>
            <a:r>
              <a:rPr lang="ru-RU" dirty="0"/>
              <a:t>заголовком, объектом, текстовым блоком и сноской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779F34-E1EB-8C43-A3E0-20EE31724A22}" type="slidenum">
              <a:rPr lang="en-GB" smtClean="0"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315593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Слайд с однострочным</a:t>
            </a:r>
            <a:r>
              <a:rPr lang="ru-RU" baseline="0" dirty="0"/>
              <a:t> </a:t>
            </a:r>
            <a:r>
              <a:rPr lang="ru-RU" dirty="0"/>
              <a:t>заголовком, объектом, текстовым блоком и сноской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779F34-E1EB-8C43-A3E0-20EE31724A22}" type="slidenum">
              <a:rPr lang="en-GB" smtClean="0"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7999544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Слайд с однострочным</a:t>
            </a:r>
            <a:r>
              <a:rPr lang="ru-RU" baseline="0" dirty="0"/>
              <a:t> </a:t>
            </a:r>
            <a:r>
              <a:rPr lang="ru-RU" dirty="0"/>
              <a:t>заголовком, объектом, текстовым блоком и сноской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779F34-E1EB-8C43-A3E0-20EE31724A22}" type="slidenum">
              <a:rPr lang="en-GB" smtClean="0"/>
              <a:t>18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2194636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Слайд с однострочным</a:t>
            </a:r>
            <a:r>
              <a:rPr lang="ru-RU" baseline="0" dirty="0"/>
              <a:t> </a:t>
            </a:r>
            <a:r>
              <a:rPr lang="ru-RU" dirty="0"/>
              <a:t>заголовком, объектом, текстовым блоком и сноской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779F34-E1EB-8C43-A3E0-20EE31724A22}" type="slidenum">
              <a:rPr lang="en-GB" smtClean="0"/>
              <a:t>19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7809207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Слайд с контактами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779F34-E1EB-8C43-A3E0-20EE31724A22}" type="slidenum">
              <a:rPr lang="en-GB" smtClean="0"/>
              <a:t>20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072805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Слайд с содержанием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779F34-E1EB-8C43-A3E0-20EE31724A22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3526813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Слайд с содержанием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779F34-E1EB-8C43-A3E0-20EE31724A22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4571536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Слайд с однострочным</a:t>
            </a:r>
            <a:r>
              <a:rPr lang="ru-RU" baseline="0" dirty="0"/>
              <a:t> </a:t>
            </a:r>
            <a:r>
              <a:rPr lang="ru-RU" dirty="0"/>
              <a:t>заголовком, объектом, текстовым блоком и сноской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779F34-E1EB-8C43-A3E0-20EE31724A22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0815739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Слайд с однострочным</a:t>
            </a:r>
            <a:r>
              <a:rPr lang="ru-RU" baseline="0" dirty="0"/>
              <a:t> </a:t>
            </a:r>
            <a:r>
              <a:rPr lang="ru-RU" dirty="0"/>
              <a:t>заголовком, объектом, текстовым блоком и сноской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779F34-E1EB-8C43-A3E0-20EE31724A22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625658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Слайд с однострочным</a:t>
            </a:r>
            <a:r>
              <a:rPr lang="ru-RU" baseline="0" dirty="0"/>
              <a:t> </a:t>
            </a:r>
            <a:r>
              <a:rPr lang="ru-RU" dirty="0"/>
              <a:t>заголовком, объектом, текстовым блоком и сноской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779F34-E1EB-8C43-A3E0-20EE31724A22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4506816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Слайд с однострочным</a:t>
            </a:r>
            <a:r>
              <a:rPr lang="ru-RU" baseline="0" dirty="0"/>
              <a:t> </a:t>
            </a:r>
            <a:r>
              <a:rPr lang="ru-RU" dirty="0"/>
              <a:t>заголовком, объектом, текстовым блоком и сноской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779F34-E1EB-8C43-A3E0-20EE31724A22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4124209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Слайд с однострочным</a:t>
            </a:r>
            <a:r>
              <a:rPr lang="ru-RU" baseline="0" dirty="0"/>
              <a:t> </a:t>
            </a:r>
            <a:r>
              <a:rPr lang="ru-RU" dirty="0"/>
              <a:t>заголовком, объектом, текстовым блоком и сноской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779F34-E1EB-8C43-A3E0-20EE31724A22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955734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Слайд с однострочным</a:t>
            </a:r>
            <a:r>
              <a:rPr lang="ru-RU" baseline="0" dirty="0"/>
              <a:t> </a:t>
            </a:r>
            <a:r>
              <a:rPr lang="ru-RU" dirty="0"/>
              <a:t>заголовком, объектом, текстовым блоком и сноской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779F34-E1EB-8C43-A3E0-20EE31724A22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07692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07C74719-DA9F-6944-ADDC-349230FFBE43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2428222" y="416825"/>
            <a:ext cx="5711421" cy="5711420"/>
          </a:xfrm>
          <a:prstGeom prst="ellipse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endParaRPr lang="en-GB" dirty="0"/>
          </a:p>
        </p:txBody>
      </p:sp>
      <p:sp>
        <p:nvSpPr>
          <p:cNvPr id="15" name="Picture Placeholder 12">
            <a:extLst>
              <a:ext uri="{FF2B5EF4-FFF2-40B4-BE49-F238E27FC236}">
                <a16:creationId xmlns:a16="http://schemas.microsoft.com/office/drawing/2014/main" id="{768BAC3F-8E9A-9C4B-8E48-42F3BA06E293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302667" y="2327029"/>
            <a:ext cx="4099424" cy="4099423"/>
          </a:xfrm>
          <a:prstGeom prst="ellipse">
            <a:avLst/>
          </a:prstGeom>
          <a:noFill/>
        </p:spPr>
        <p:txBody>
          <a:bodyPr/>
          <a:lstStyle>
            <a:lvl1pPr marL="0" indent="0">
              <a:buNone/>
              <a:defRPr/>
            </a:lvl1pPr>
          </a:lstStyle>
          <a:p>
            <a:endParaRPr lang="en-GB" dirty="0"/>
          </a:p>
        </p:txBody>
      </p:sp>
      <p:sp>
        <p:nvSpPr>
          <p:cNvPr id="10" name="Text Placeholder 20">
            <a:extLst>
              <a:ext uri="{FF2B5EF4-FFF2-40B4-BE49-F238E27FC236}">
                <a16:creationId xmlns:a16="http://schemas.microsoft.com/office/drawing/2014/main" id="{DA4434C2-9FDA-E044-95D6-E02773BEC18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919963" y="3188678"/>
            <a:ext cx="2482128" cy="2479429"/>
          </a:xfrm>
          <a:prstGeom prst="ellipse">
            <a:avLst/>
          </a:prstGeom>
          <a:solidFill>
            <a:schemeClr val="bg1"/>
          </a:solidFill>
        </p:spPr>
        <p:txBody>
          <a:bodyPr lIns="0" tIns="0" rIns="0" bIns="0" anchor="ctr"/>
          <a:lstStyle>
            <a:lvl1pPr marL="0" indent="0" algn="ctr">
              <a:buNone/>
              <a:defRPr sz="2200" b="1">
                <a:solidFill>
                  <a:schemeClr val="tx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Presentation Name</a:t>
            </a:r>
            <a:endParaRPr lang="en-GB" dirty="0"/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19AA6E0B-3574-954D-B417-F4A047987C6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679952" y="6285608"/>
            <a:ext cx="4089400" cy="211791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r">
              <a:buNone/>
              <a:defRPr sz="10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Presenter | Place of the presentation | </a:t>
            </a:r>
            <a:fld id="{54FE3E5F-3623-5D4F-9C41-0E7E2E8AB50B}" type="datetime1">
              <a:rPr lang="ru-RU" smtClean="0"/>
              <a:pPr lvl="0"/>
              <a:t>26.03.18</a:t>
            </a:fld>
            <a:endParaRPr lang="en-US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62D43278-5D36-B440-8D0E-A4D58CABBDE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20231" y="416826"/>
            <a:ext cx="1317589" cy="90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5332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ooter Placeholder 3">
            <a:extLst>
              <a:ext uri="{FF2B5EF4-FFF2-40B4-BE49-F238E27FC236}">
                <a16:creationId xmlns:a16="http://schemas.microsoft.com/office/drawing/2014/main" id="{25B59324-F9ED-AB45-8590-0ECDA30EE5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762196" y="6281163"/>
            <a:ext cx="2724885" cy="211791"/>
          </a:xfrm>
          <a:prstGeom prst="rect">
            <a:avLst/>
          </a:prstGeom>
        </p:spPr>
        <p:txBody>
          <a:bodyPr/>
          <a:lstStyle/>
          <a:p>
            <a:r>
              <a:rPr lang="ru-RU"/>
              <a:t>ФосАгро | Чистые минералы для здоровой жизни</a:t>
            </a:r>
            <a:endParaRPr lang="en-GB" dirty="0"/>
          </a:p>
        </p:txBody>
      </p:sp>
      <p:sp>
        <p:nvSpPr>
          <p:cNvPr id="12" name="Slide Number Placeholder 4">
            <a:extLst>
              <a:ext uri="{FF2B5EF4-FFF2-40B4-BE49-F238E27FC236}">
                <a16:creationId xmlns:a16="http://schemas.microsoft.com/office/drawing/2014/main" id="{02A2FD6A-605E-AD4A-A177-207FEF7B87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54937" y="6281163"/>
            <a:ext cx="431015" cy="211791"/>
          </a:xfrm>
          <a:prstGeom prst="rect">
            <a:avLst/>
          </a:prstGeom>
        </p:spPr>
        <p:txBody>
          <a:bodyPr/>
          <a:lstStyle/>
          <a:p>
            <a:fld id="{6DE55804-D118-2B4A-AD41-9C544F0DF4A9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5FDB903E-A6D7-014F-B236-6ACC94D63A6C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430524" y="1446249"/>
            <a:ext cx="3379476" cy="43099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endParaRPr lang="en-GB" dirty="0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8D564461-699C-B046-91FD-E65EB2D108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0524" y="344482"/>
            <a:ext cx="11334518" cy="653722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80000"/>
              </a:lnSpc>
              <a:defRPr sz="2800" b="1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19" name="Date Placeholder 2">
            <a:extLst>
              <a:ext uri="{FF2B5EF4-FFF2-40B4-BE49-F238E27FC236}">
                <a16:creationId xmlns:a16="http://schemas.microsoft.com/office/drawing/2014/main" id="{D090EFC3-2FB3-DA45-9E79-57D64644110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532952" y="6281163"/>
            <a:ext cx="821985" cy="211791"/>
          </a:xfrm>
          <a:prstGeom prst="rect">
            <a:avLst/>
          </a:prstGeom>
        </p:spPr>
        <p:txBody>
          <a:bodyPr/>
          <a:lstStyle/>
          <a:p>
            <a:fld id="{73F265BA-4B4B-0943-B22E-7A2505CC6B1B}" type="datetime1">
              <a:rPr lang="ru-RU" smtClean="0"/>
              <a:t>29.11.2022</a:t>
            </a:fld>
            <a:endParaRPr lang="en-GB" dirty="0"/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DFF21717-A44C-D543-AD36-578BB5447009}"/>
              </a:ext>
            </a:extLst>
          </p:cNvPr>
          <p:cNvCxnSpPr>
            <a:cxnSpLocks/>
          </p:cNvCxnSpPr>
          <p:nvPr userDrawn="1"/>
        </p:nvCxnSpPr>
        <p:spPr>
          <a:xfrm>
            <a:off x="430523" y="1106581"/>
            <a:ext cx="11334519" cy="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 Placeholder 8">
            <a:extLst>
              <a:ext uri="{FF2B5EF4-FFF2-40B4-BE49-F238E27FC236}">
                <a16:creationId xmlns:a16="http://schemas.microsoft.com/office/drawing/2014/main" id="{37C6890E-4CE9-8A4C-9D02-6917212251D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650480" y="1446551"/>
            <a:ext cx="2664397" cy="4309673"/>
          </a:xfrm>
          <a:prstGeom prst="rect">
            <a:avLst/>
          </a:prstGeom>
        </p:spPr>
        <p:txBody>
          <a:bodyPr lIns="0" tIns="0" rIns="0" bIns="0"/>
          <a:lstStyle>
            <a:lvl1pPr marL="285750" indent="-285750"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600">
                <a:latin typeface="+mj-lt"/>
              </a:defRPr>
            </a:lvl1pPr>
            <a:lvl2pPr marL="457200" indent="0">
              <a:buFontTx/>
              <a:buNone/>
              <a:defRPr sz="1400"/>
            </a:lvl2pPr>
            <a:lvl3pPr marL="914400" indent="0">
              <a:buFontTx/>
              <a:buNone/>
              <a:defRPr sz="1400"/>
            </a:lvl3pPr>
            <a:lvl4pPr marL="1371600" indent="0">
              <a:buFontTx/>
              <a:buNone/>
              <a:defRPr sz="1400"/>
            </a:lvl4pPr>
            <a:lvl5pPr marL="1828800" indent="0">
              <a:buFontTx/>
              <a:buNone/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  <a:endParaRPr lang="en-GB" dirty="0"/>
          </a:p>
        </p:txBody>
      </p:sp>
      <p:sp>
        <p:nvSpPr>
          <p:cNvPr id="22" name="Text Placeholder 8">
            <a:extLst>
              <a:ext uri="{FF2B5EF4-FFF2-40B4-BE49-F238E27FC236}">
                <a16:creationId xmlns:a16="http://schemas.microsoft.com/office/drawing/2014/main" id="{D90D5650-E67F-9A4C-B0C2-39A413D00DDC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10532952" y="1446551"/>
            <a:ext cx="1232090" cy="430967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>
                <a:schemeClr val="tx2"/>
              </a:buClr>
              <a:buFont typeface="+mj-lt"/>
              <a:buNone/>
              <a:defRPr sz="1050">
                <a:latin typeface="+mj-lt"/>
              </a:defRPr>
            </a:lvl1pPr>
            <a:lvl2pPr marL="457200" indent="0">
              <a:buFontTx/>
              <a:buNone/>
              <a:defRPr sz="1400"/>
            </a:lvl2pPr>
            <a:lvl3pPr marL="914400" indent="0">
              <a:buFontTx/>
              <a:buNone/>
              <a:defRPr sz="1400"/>
            </a:lvl3pPr>
            <a:lvl4pPr marL="1371600" indent="0">
              <a:buFontTx/>
              <a:buNone/>
              <a:defRPr sz="1400"/>
            </a:lvl4pPr>
            <a:lvl5pPr marL="1828800" indent="0">
              <a:buFontTx/>
              <a:buNone/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D03260F9-ABFC-2E4F-B6CD-90807718000B}"/>
              </a:ext>
            </a:extLst>
          </p:cNvPr>
          <p:cNvCxnSpPr>
            <a:cxnSpLocks/>
          </p:cNvCxnSpPr>
          <p:nvPr userDrawn="1"/>
        </p:nvCxnSpPr>
        <p:spPr>
          <a:xfrm>
            <a:off x="430523" y="6095891"/>
            <a:ext cx="11334519" cy="0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Chart Placeholder 3">
            <a:extLst>
              <a:ext uri="{FF2B5EF4-FFF2-40B4-BE49-F238E27FC236}">
                <a16:creationId xmlns:a16="http://schemas.microsoft.com/office/drawing/2014/main" id="{21D452A1-7F08-7449-B384-3EB3CDA03D5E}"/>
              </a:ext>
            </a:extLst>
          </p:cNvPr>
          <p:cNvSpPr>
            <a:spLocks noGrp="1"/>
          </p:cNvSpPr>
          <p:nvPr>
            <p:ph type="chart" sz="quarter" idx="18"/>
          </p:nvPr>
        </p:nvSpPr>
        <p:spPr>
          <a:xfrm>
            <a:off x="4045452" y="1446249"/>
            <a:ext cx="3379476" cy="43099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endParaRPr lang="en-GB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3BB9663D-142A-B840-A11E-D65BC29A147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02751" y="6189191"/>
            <a:ext cx="1542174" cy="244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16900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ooter Placeholder 3">
            <a:extLst>
              <a:ext uri="{FF2B5EF4-FFF2-40B4-BE49-F238E27FC236}">
                <a16:creationId xmlns:a16="http://schemas.microsoft.com/office/drawing/2014/main" id="{25B59324-F9ED-AB45-8590-0ECDA30EE5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762196" y="6281163"/>
            <a:ext cx="2724885" cy="211791"/>
          </a:xfrm>
          <a:prstGeom prst="rect">
            <a:avLst/>
          </a:prstGeom>
        </p:spPr>
        <p:txBody>
          <a:bodyPr/>
          <a:lstStyle/>
          <a:p>
            <a:r>
              <a:rPr lang="ru-RU"/>
              <a:t>ФосАгро | Чистые минералы для здоровой жизни</a:t>
            </a:r>
            <a:endParaRPr lang="en-GB" dirty="0"/>
          </a:p>
        </p:txBody>
      </p:sp>
      <p:sp>
        <p:nvSpPr>
          <p:cNvPr id="12" name="Slide Number Placeholder 4">
            <a:extLst>
              <a:ext uri="{FF2B5EF4-FFF2-40B4-BE49-F238E27FC236}">
                <a16:creationId xmlns:a16="http://schemas.microsoft.com/office/drawing/2014/main" id="{02A2FD6A-605E-AD4A-A177-207FEF7B87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54937" y="6281163"/>
            <a:ext cx="431015" cy="211791"/>
          </a:xfrm>
          <a:prstGeom prst="rect">
            <a:avLst/>
          </a:prstGeom>
        </p:spPr>
        <p:txBody>
          <a:bodyPr/>
          <a:lstStyle/>
          <a:p>
            <a:fld id="{6DE55804-D118-2B4A-AD41-9C544F0DF4A9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8D564461-699C-B046-91FD-E65EB2D108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0524" y="344482"/>
            <a:ext cx="11334518" cy="653722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80000"/>
              </a:lnSpc>
              <a:defRPr sz="2800" b="1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19" name="Date Placeholder 2">
            <a:extLst>
              <a:ext uri="{FF2B5EF4-FFF2-40B4-BE49-F238E27FC236}">
                <a16:creationId xmlns:a16="http://schemas.microsoft.com/office/drawing/2014/main" id="{D090EFC3-2FB3-DA45-9E79-57D64644110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532952" y="6281163"/>
            <a:ext cx="821985" cy="211791"/>
          </a:xfrm>
          <a:prstGeom prst="rect">
            <a:avLst/>
          </a:prstGeom>
        </p:spPr>
        <p:txBody>
          <a:bodyPr/>
          <a:lstStyle/>
          <a:p>
            <a:fld id="{3C7B6C76-CAE0-FA4D-86D2-92B559AD8565}" type="datetime1">
              <a:rPr lang="ru-RU" smtClean="0"/>
              <a:t>29.11.2022</a:t>
            </a:fld>
            <a:endParaRPr lang="en-GB" dirty="0"/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DFF21717-A44C-D543-AD36-578BB5447009}"/>
              </a:ext>
            </a:extLst>
          </p:cNvPr>
          <p:cNvCxnSpPr>
            <a:cxnSpLocks/>
          </p:cNvCxnSpPr>
          <p:nvPr userDrawn="1"/>
        </p:nvCxnSpPr>
        <p:spPr>
          <a:xfrm>
            <a:off x="430523" y="1106581"/>
            <a:ext cx="11334519" cy="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 Placeholder 8">
            <a:extLst>
              <a:ext uri="{FF2B5EF4-FFF2-40B4-BE49-F238E27FC236}">
                <a16:creationId xmlns:a16="http://schemas.microsoft.com/office/drawing/2014/main" id="{37C6890E-4CE9-8A4C-9D02-6917212251D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30523" y="1446551"/>
            <a:ext cx="4113598" cy="4309673"/>
          </a:xfrm>
          <a:prstGeom prst="rect">
            <a:avLst/>
          </a:prstGeom>
        </p:spPr>
        <p:txBody>
          <a:bodyPr lIns="0" tIns="0" rIns="0" bIns="0"/>
          <a:lstStyle>
            <a:lvl1pPr marL="285750" indent="-285750"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600">
                <a:latin typeface="+mj-lt"/>
              </a:defRPr>
            </a:lvl1pPr>
            <a:lvl2pPr marL="457200" indent="0">
              <a:buFontTx/>
              <a:buNone/>
              <a:defRPr sz="1400"/>
            </a:lvl2pPr>
            <a:lvl3pPr marL="914400" indent="0">
              <a:buFontTx/>
              <a:buNone/>
              <a:defRPr sz="1400"/>
            </a:lvl3pPr>
            <a:lvl4pPr marL="1371600" indent="0">
              <a:buFontTx/>
              <a:buNone/>
              <a:defRPr sz="1400"/>
            </a:lvl4pPr>
            <a:lvl5pPr marL="1828800" indent="0">
              <a:buFontTx/>
              <a:buNone/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  <a:endParaRPr lang="en-GB" dirty="0"/>
          </a:p>
        </p:txBody>
      </p:sp>
      <p:sp>
        <p:nvSpPr>
          <p:cNvPr id="22" name="Text Placeholder 8">
            <a:extLst>
              <a:ext uri="{FF2B5EF4-FFF2-40B4-BE49-F238E27FC236}">
                <a16:creationId xmlns:a16="http://schemas.microsoft.com/office/drawing/2014/main" id="{D90D5650-E67F-9A4C-B0C2-39A413D00DDC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10532952" y="1446551"/>
            <a:ext cx="1232090" cy="430967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>
                <a:schemeClr val="tx2"/>
              </a:buClr>
              <a:buFont typeface="+mj-lt"/>
              <a:buNone/>
              <a:defRPr sz="1050">
                <a:latin typeface="+mj-lt"/>
              </a:defRPr>
            </a:lvl1pPr>
            <a:lvl2pPr marL="457200" indent="0">
              <a:buFontTx/>
              <a:buNone/>
              <a:defRPr sz="1400"/>
            </a:lvl2pPr>
            <a:lvl3pPr marL="914400" indent="0">
              <a:buFontTx/>
              <a:buNone/>
              <a:defRPr sz="1400"/>
            </a:lvl3pPr>
            <a:lvl4pPr marL="1371600" indent="0">
              <a:buFontTx/>
              <a:buNone/>
              <a:defRPr sz="1400"/>
            </a:lvl4pPr>
            <a:lvl5pPr marL="1828800" indent="0">
              <a:buFontTx/>
              <a:buNone/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D03260F9-ABFC-2E4F-B6CD-90807718000B}"/>
              </a:ext>
            </a:extLst>
          </p:cNvPr>
          <p:cNvCxnSpPr>
            <a:cxnSpLocks/>
          </p:cNvCxnSpPr>
          <p:nvPr userDrawn="1"/>
        </p:nvCxnSpPr>
        <p:spPr>
          <a:xfrm>
            <a:off x="430523" y="6095891"/>
            <a:ext cx="11334519" cy="0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Chart Placeholder 3">
            <a:extLst>
              <a:ext uri="{FF2B5EF4-FFF2-40B4-BE49-F238E27FC236}">
                <a16:creationId xmlns:a16="http://schemas.microsoft.com/office/drawing/2014/main" id="{7AFEAF92-782C-734E-A0FF-6644B86734AA}"/>
              </a:ext>
            </a:extLst>
          </p:cNvPr>
          <p:cNvSpPr>
            <a:spLocks noGrp="1"/>
          </p:cNvSpPr>
          <p:nvPr>
            <p:ph type="chart" sz="quarter" idx="18"/>
          </p:nvPr>
        </p:nvSpPr>
        <p:spPr>
          <a:xfrm>
            <a:off x="4762196" y="3717320"/>
            <a:ext cx="5552681" cy="20389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endParaRPr lang="en-GB" dirty="0"/>
          </a:p>
        </p:txBody>
      </p:sp>
      <p:sp>
        <p:nvSpPr>
          <p:cNvPr id="17" name="Chart Placeholder 3">
            <a:extLst>
              <a:ext uri="{FF2B5EF4-FFF2-40B4-BE49-F238E27FC236}">
                <a16:creationId xmlns:a16="http://schemas.microsoft.com/office/drawing/2014/main" id="{BCC862AB-F784-DA4B-9356-A988F385ED79}"/>
              </a:ext>
            </a:extLst>
          </p:cNvPr>
          <p:cNvSpPr>
            <a:spLocks noGrp="1"/>
          </p:cNvSpPr>
          <p:nvPr>
            <p:ph type="chart" sz="quarter" idx="19"/>
          </p:nvPr>
        </p:nvSpPr>
        <p:spPr>
          <a:xfrm>
            <a:off x="4762196" y="1446249"/>
            <a:ext cx="5552681" cy="203890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/>
            </a:lvl1pPr>
          </a:lstStyle>
          <a:p>
            <a:endParaRPr lang="en-GB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99BBCFFD-93D6-F542-8C60-64928F14279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02751" y="6189191"/>
            <a:ext cx="1542174" cy="244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309914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ustom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0C20EEA-6BBC-AC42-B910-84A23F29D503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 bIns="46800"/>
          <a:lstStyle>
            <a:lvl1pPr marL="0" indent="0">
              <a:buNone/>
              <a:defRPr/>
            </a:lvl1pPr>
          </a:lstStyle>
          <a:p>
            <a:endParaRPr lang="en-GB" dirty="0"/>
          </a:p>
        </p:txBody>
      </p:sp>
      <p:sp>
        <p:nvSpPr>
          <p:cNvPr id="18" name="Text Placeholder 20">
            <a:extLst>
              <a:ext uri="{FF2B5EF4-FFF2-40B4-BE49-F238E27FC236}">
                <a16:creationId xmlns:a16="http://schemas.microsoft.com/office/drawing/2014/main" id="{F25A9CF6-4291-E94B-B143-7EE644BE87B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673347" y="965100"/>
            <a:ext cx="3968662" cy="3964346"/>
          </a:xfrm>
          <a:prstGeom prst="ellipse">
            <a:avLst/>
          </a:prstGeom>
          <a:solidFill>
            <a:schemeClr val="bg1"/>
          </a:solidFill>
        </p:spPr>
        <p:txBody>
          <a:bodyPr lIns="0" tIns="0" rIns="0" bIns="0" anchor="ctr"/>
          <a:lstStyle>
            <a:lvl1pPr marL="0" indent="0" algn="ctr">
              <a:buNone/>
              <a:defRPr sz="2800" b="1"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Chapter Name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3750832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Custom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4D0775DC-4115-264E-B2EE-9229C65E060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endParaRPr lang="en-GB" dirty="0"/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4299235D-4D8E-E543-ACA0-7A005FB43DA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49262" y="3022828"/>
            <a:ext cx="4154740" cy="29165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Chapter Name</a:t>
            </a:r>
          </a:p>
        </p:txBody>
      </p:sp>
    </p:spTree>
    <p:extLst>
      <p:ext uri="{BB962C8B-B14F-4D97-AF65-F5344CB8AC3E}">
        <p14:creationId xmlns:p14="http://schemas.microsoft.com/office/powerpoint/2010/main" val="335505779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Custom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4D0775DC-4115-264E-B2EE-9229C65E060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endParaRPr lang="en-GB" dirty="0"/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4299235D-4D8E-E543-ACA0-7A005FB43DA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651173" y="4762774"/>
            <a:ext cx="4114646" cy="153433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Chapter Name</a:t>
            </a:r>
          </a:p>
        </p:txBody>
      </p:sp>
    </p:spTree>
    <p:extLst>
      <p:ext uri="{BB962C8B-B14F-4D97-AF65-F5344CB8AC3E}">
        <p14:creationId xmlns:p14="http://schemas.microsoft.com/office/powerpoint/2010/main" val="80851581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Custom Layou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4299235D-4D8E-E543-ACA0-7A005FB43DA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49262" y="3022828"/>
            <a:ext cx="4154740" cy="29165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Chapter Name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72F5F555-F152-364B-ABA7-6B747D28DF46}"/>
              </a:ext>
            </a:extLst>
          </p:cNvPr>
          <p:cNvGrpSpPr/>
          <p:nvPr userDrawn="1"/>
        </p:nvGrpSpPr>
        <p:grpSpPr>
          <a:xfrm>
            <a:off x="4538747" y="-1316417"/>
            <a:ext cx="9499591" cy="8678488"/>
            <a:chOff x="-507076" y="324197"/>
            <a:chExt cx="7434066" cy="6791498"/>
          </a:xfrm>
        </p:grpSpPr>
        <p:sp>
          <p:nvSpPr>
            <p:cNvPr id="5" name="Oval 4">
              <a:extLst>
                <a:ext uri="{FF2B5EF4-FFF2-40B4-BE49-F238E27FC236}">
                  <a16:creationId xmlns:a16="http://schemas.microsoft.com/office/drawing/2014/main" id="{6B365455-D97C-3141-B016-074F793EAF83}"/>
                </a:ext>
              </a:extLst>
            </p:cNvPr>
            <p:cNvSpPr/>
            <p:nvPr userDrawn="1"/>
          </p:nvSpPr>
          <p:spPr>
            <a:xfrm>
              <a:off x="-507076" y="598517"/>
              <a:ext cx="6517178" cy="6517178"/>
            </a:xfrm>
            <a:prstGeom prst="ellipse">
              <a:avLst/>
            </a:prstGeom>
            <a:noFill/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0773AD58-9218-534B-851F-8A930E3AE90C}"/>
                </a:ext>
              </a:extLst>
            </p:cNvPr>
            <p:cNvSpPr/>
            <p:nvPr userDrawn="1"/>
          </p:nvSpPr>
          <p:spPr>
            <a:xfrm>
              <a:off x="1681660" y="324197"/>
              <a:ext cx="5245330" cy="5245330"/>
            </a:xfrm>
            <a:prstGeom prst="ellipse">
              <a:avLst/>
            </a:prstGeom>
            <a:noFill/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F1E76B8A-2CF4-964E-A321-B3803410D6A6}"/>
                </a:ext>
              </a:extLst>
            </p:cNvPr>
            <p:cNvSpPr/>
            <p:nvPr userDrawn="1"/>
          </p:nvSpPr>
          <p:spPr>
            <a:xfrm>
              <a:off x="1224460" y="748145"/>
              <a:ext cx="4417549" cy="4417549"/>
            </a:xfrm>
            <a:prstGeom prst="ellipse">
              <a:avLst/>
            </a:prstGeom>
            <a:noFill/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BE59AD23-84E0-6C43-98B7-E3DE24684A0A}"/>
                </a:ext>
              </a:extLst>
            </p:cNvPr>
            <p:cNvSpPr/>
            <p:nvPr userDrawn="1"/>
          </p:nvSpPr>
          <p:spPr>
            <a:xfrm>
              <a:off x="1673348" y="965101"/>
              <a:ext cx="3968662" cy="3968662"/>
            </a:xfrm>
            <a:prstGeom prst="ellipse">
              <a:avLst/>
            </a:prstGeom>
            <a:noFill/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pic>
        <p:nvPicPr>
          <p:cNvPr id="11" name="Picture 10">
            <a:extLst>
              <a:ext uri="{FF2B5EF4-FFF2-40B4-BE49-F238E27FC236}">
                <a16:creationId xmlns:a16="http://schemas.microsoft.com/office/drawing/2014/main" id="{B249CBEC-0E47-DE4A-9D15-397323F5054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07275" y="6187940"/>
            <a:ext cx="1504464" cy="238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96570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Custom Layou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4299235D-4D8E-E543-ACA0-7A005FB43DA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49262" y="3022828"/>
            <a:ext cx="4154740" cy="29165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Chapter Name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72F5F555-F152-364B-ABA7-6B747D28DF46}"/>
              </a:ext>
            </a:extLst>
          </p:cNvPr>
          <p:cNvGrpSpPr/>
          <p:nvPr userDrawn="1"/>
        </p:nvGrpSpPr>
        <p:grpSpPr>
          <a:xfrm>
            <a:off x="4538747" y="-1316417"/>
            <a:ext cx="9499591" cy="8678488"/>
            <a:chOff x="-507076" y="324197"/>
            <a:chExt cx="7434066" cy="6791498"/>
          </a:xfrm>
        </p:grpSpPr>
        <p:sp>
          <p:nvSpPr>
            <p:cNvPr id="5" name="Oval 4">
              <a:extLst>
                <a:ext uri="{FF2B5EF4-FFF2-40B4-BE49-F238E27FC236}">
                  <a16:creationId xmlns:a16="http://schemas.microsoft.com/office/drawing/2014/main" id="{6B365455-D97C-3141-B016-074F793EAF83}"/>
                </a:ext>
              </a:extLst>
            </p:cNvPr>
            <p:cNvSpPr/>
            <p:nvPr userDrawn="1"/>
          </p:nvSpPr>
          <p:spPr>
            <a:xfrm>
              <a:off x="-507076" y="598517"/>
              <a:ext cx="6517178" cy="6517178"/>
            </a:xfrm>
            <a:prstGeom prst="ellipse">
              <a:avLst/>
            </a:prstGeom>
            <a:noFill/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0773AD58-9218-534B-851F-8A930E3AE90C}"/>
                </a:ext>
              </a:extLst>
            </p:cNvPr>
            <p:cNvSpPr/>
            <p:nvPr userDrawn="1"/>
          </p:nvSpPr>
          <p:spPr>
            <a:xfrm>
              <a:off x="1681660" y="324197"/>
              <a:ext cx="5245330" cy="5245330"/>
            </a:xfrm>
            <a:prstGeom prst="ellipse">
              <a:avLst/>
            </a:prstGeom>
            <a:noFill/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F1E76B8A-2CF4-964E-A321-B3803410D6A6}"/>
                </a:ext>
              </a:extLst>
            </p:cNvPr>
            <p:cNvSpPr/>
            <p:nvPr userDrawn="1"/>
          </p:nvSpPr>
          <p:spPr>
            <a:xfrm>
              <a:off x="1224460" y="748145"/>
              <a:ext cx="4417549" cy="4417549"/>
            </a:xfrm>
            <a:prstGeom prst="ellipse">
              <a:avLst/>
            </a:prstGeom>
            <a:noFill/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BE59AD23-84E0-6C43-98B7-E3DE24684A0A}"/>
                </a:ext>
              </a:extLst>
            </p:cNvPr>
            <p:cNvSpPr/>
            <p:nvPr userDrawn="1"/>
          </p:nvSpPr>
          <p:spPr>
            <a:xfrm>
              <a:off x="1673348" y="965101"/>
              <a:ext cx="3968662" cy="3968662"/>
            </a:xfrm>
            <a:prstGeom prst="ellipse">
              <a:avLst/>
            </a:prstGeom>
            <a:noFill/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pic>
        <p:nvPicPr>
          <p:cNvPr id="11" name="Picture 10">
            <a:extLst>
              <a:ext uri="{FF2B5EF4-FFF2-40B4-BE49-F238E27FC236}">
                <a16:creationId xmlns:a16="http://schemas.microsoft.com/office/drawing/2014/main" id="{CEE68DCB-53A7-8744-83F1-63113E8F744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07275" y="6187940"/>
            <a:ext cx="1504464" cy="238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620019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Custom Layou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4299235D-4D8E-E543-ACA0-7A005FB43DA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49262" y="3022828"/>
            <a:ext cx="4154740" cy="29165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Chapter Name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72F5F555-F152-364B-ABA7-6B747D28DF46}"/>
              </a:ext>
            </a:extLst>
          </p:cNvPr>
          <p:cNvGrpSpPr/>
          <p:nvPr userDrawn="1"/>
        </p:nvGrpSpPr>
        <p:grpSpPr>
          <a:xfrm>
            <a:off x="4538747" y="-1316417"/>
            <a:ext cx="9499591" cy="8678488"/>
            <a:chOff x="-507076" y="324197"/>
            <a:chExt cx="7434066" cy="6791498"/>
          </a:xfrm>
        </p:grpSpPr>
        <p:sp>
          <p:nvSpPr>
            <p:cNvPr id="5" name="Oval 4">
              <a:extLst>
                <a:ext uri="{FF2B5EF4-FFF2-40B4-BE49-F238E27FC236}">
                  <a16:creationId xmlns:a16="http://schemas.microsoft.com/office/drawing/2014/main" id="{6B365455-D97C-3141-B016-074F793EAF83}"/>
                </a:ext>
              </a:extLst>
            </p:cNvPr>
            <p:cNvSpPr/>
            <p:nvPr userDrawn="1"/>
          </p:nvSpPr>
          <p:spPr>
            <a:xfrm>
              <a:off x="-507076" y="598517"/>
              <a:ext cx="6517178" cy="6517178"/>
            </a:xfrm>
            <a:prstGeom prst="ellipse">
              <a:avLst/>
            </a:prstGeom>
            <a:noFill/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0773AD58-9218-534B-851F-8A930E3AE90C}"/>
                </a:ext>
              </a:extLst>
            </p:cNvPr>
            <p:cNvSpPr/>
            <p:nvPr userDrawn="1"/>
          </p:nvSpPr>
          <p:spPr>
            <a:xfrm>
              <a:off x="1681660" y="324197"/>
              <a:ext cx="5245330" cy="5245330"/>
            </a:xfrm>
            <a:prstGeom prst="ellipse">
              <a:avLst/>
            </a:prstGeom>
            <a:noFill/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F1E76B8A-2CF4-964E-A321-B3803410D6A6}"/>
                </a:ext>
              </a:extLst>
            </p:cNvPr>
            <p:cNvSpPr/>
            <p:nvPr userDrawn="1"/>
          </p:nvSpPr>
          <p:spPr>
            <a:xfrm>
              <a:off x="1224460" y="748145"/>
              <a:ext cx="4417549" cy="4417549"/>
            </a:xfrm>
            <a:prstGeom prst="ellipse">
              <a:avLst/>
            </a:prstGeom>
            <a:noFill/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BE59AD23-84E0-6C43-98B7-E3DE24684A0A}"/>
                </a:ext>
              </a:extLst>
            </p:cNvPr>
            <p:cNvSpPr/>
            <p:nvPr userDrawn="1"/>
          </p:nvSpPr>
          <p:spPr>
            <a:xfrm>
              <a:off x="1673348" y="965101"/>
              <a:ext cx="3968662" cy="3968662"/>
            </a:xfrm>
            <a:prstGeom prst="ellipse">
              <a:avLst/>
            </a:prstGeom>
            <a:noFill/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pic>
        <p:nvPicPr>
          <p:cNvPr id="11" name="Picture 10">
            <a:extLst>
              <a:ext uri="{FF2B5EF4-FFF2-40B4-BE49-F238E27FC236}">
                <a16:creationId xmlns:a16="http://schemas.microsoft.com/office/drawing/2014/main" id="{25CF230C-1898-6448-8542-5BD2A88DC2E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07275" y="6187940"/>
            <a:ext cx="1504464" cy="238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680991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Custom Layout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4299235D-4D8E-E543-ACA0-7A005FB43DA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49262" y="3022828"/>
            <a:ext cx="4154740" cy="29165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Chapter Name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72F5F555-F152-364B-ABA7-6B747D28DF46}"/>
              </a:ext>
            </a:extLst>
          </p:cNvPr>
          <p:cNvGrpSpPr/>
          <p:nvPr userDrawn="1"/>
        </p:nvGrpSpPr>
        <p:grpSpPr>
          <a:xfrm>
            <a:off x="4538747" y="-1316417"/>
            <a:ext cx="9499591" cy="8678488"/>
            <a:chOff x="-507076" y="324197"/>
            <a:chExt cx="7434066" cy="6791498"/>
          </a:xfrm>
        </p:grpSpPr>
        <p:sp>
          <p:nvSpPr>
            <p:cNvPr id="5" name="Oval 4">
              <a:extLst>
                <a:ext uri="{FF2B5EF4-FFF2-40B4-BE49-F238E27FC236}">
                  <a16:creationId xmlns:a16="http://schemas.microsoft.com/office/drawing/2014/main" id="{6B365455-D97C-3141-B016-074F793EAF83}"/>
                </a:ext>
              </a:extLst>
            </p:cNvPr>
            <p:cNvSpPr/>
            <p:nvPr userDrawn="1"/>
          </p:nvSpPr>
          <p:spPr>
            <a:xfrm>
              <a:off x="-507076" y="598517"/>
              <a:ext cx="6517178" cy="6517178"/>
            </a:xfrm>
            <a:prstGeom prst="ellipse">
              <a:avLst/>
            </a:prstGeom>
            <a:noFill/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0773AD58-9218-534B-851F-8A930E3AE90C}"/>
                </a:ext>
              </a:extLst>
            </p:cNvPr>
            <p:cNvSpPr/>
            <p:nvPr userDrawn="1"/>
          </p:nvSpPr>
          <p:spPr>
            <a:xfrm>
              <a:off x="1681660" y="324197"/>
              <a:ext cx="5245330" cy="5245330"/>
            </a:xfrm>
            <a:prstGeom prst="ellipse">
              <a:avLst/>
            </a:prstGeom>
            <a:noFill/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F1E76B8A-2CF4-964E-A321-B3803410D6A6}"/>
                </a:ext>
              </a:extLst>
            </p:cNvPr>
            <p:cNvSpPr/>
            <p:nvPr userDrawn="1"/>
          </p:nvSpPr>
          <p:spPr>
            <a:xfrm>
              <a:off x="1224460" y="748145"/>
              <a:ext cx="4417549" cy="4417549"/>
            </a:xfrm>
            <a:prstGeom prst="ellipse">
              <a:avLst/>
            </a:prstGeom>
            <a:noFill/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BE59AD23-84E0-6C43-98B7-E3DE24684A0A}"/>
                </a:ext>
              </a:extLst>
            </p:cNvPr>
            <p:cNvSpPr/>
            <p:nvPr userDrawn="1"/>
          </p:nvSpPr>
          <p:spPr>
            <a:xfrm>
              <a:off x="1673348" y="965101"/>
              <a:ext cx="3968662" cy="3968662"/>
            </a:xfrm>
            <a:prstGeom prst="ellipse">
              <a:avLst/>
            </a:prstGeom>
            <a:noFill/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pic>
        <p:nvPicPr>
          <p:cNvPr id="11" name="Picture 10">
            <a:extLst>
              <a:ext uri="{FF2B5EF4-FFF2-40B4-BE49-F238E27FC236}">
                <a16:creationId xmlns:a16="http://schemas.microsoft.com/office/drawing/2014/main" id="{342F0B19-34E5-F545-9EA7-5700615562B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07275" y="6187940"/>
            <a:ext cx="1504464" cy="238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169816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Custom Layout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4299235D-4D8E-E543-ACA0-7A005FB43DA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49262" y="3022828"/>
            <a:ext cx="4154740" cy="29165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Chapter Name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72F5F555-F152-364B-ABA7-6B747D28DF46}"/>
              </a:ext>
            </a:extLst>
          </p:cNvPr>
          <p:cNvGrpSpPr/>
          <p:nvPr userDrawn="1"/>
        </p:nvGrpSpPr>
        <p:grpSpPr>
          <a:xfrm>
            <a:off x="4538747" y="-1316417"/>
            <a:ext cx="9499591" cy="8678488"/>
            <a:chOff x="-507076" y="324197"/>
            <a:chExt cx="7434066" cy="6791498"/>
          </a:xfrm>
        </p:grpSpPr>
        <p:sp>
          <p:nvSpPr>
            <p:cNvPr id="5" name="Oval 4">
              <a:extLst>
                <a:ext uri="{FF2B5EF4-FFF2-40B4-BE49-F238E27FC236}">
                  <a16:creationId xmlns:a16="http://schemas.microsoft.com/office/drawing/2014/main" id="{6B365455-D97C-3141-B016-074F793EAF83}"/>
                </a:ext>
              </a:extLst>
            </p:cNvPr>
            <p:cNvSpPr/>
            <p:nvPr userDrawn="1"/>
          </p:nvSpPr>
          <p:spPr>
            <a:xfrm>
              <a:off x="-507076" y="598517"/>
              <a:ext cx="6517178" cy="6517178"/>
            </a:xfrm>
            <a:prstGeom prst="ellipse">
              <a:avLst/>
            </a:prstGeom>
            <a:noFill/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0773AD58-9218-534B-851F-8A930E3AE90C}"/>
                </a:ext>
              </a:extLst>
            </p:cNvPr>
            <p:cNvSpPr/>
            <p:nvPr userDrawn="1"/>
          </p:nvSpPr>
          <p:spPr>
            <a:xfrm>
              <a:off x="1681660" y="324197"/>
              <a:ext cx="5245330" cy="5245330"/>
            </a:xfrm>
            <a:prstGeom prst="ellipse">
              <a:avLst/>
            </a:prstGeom>
            <a:noFill/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F1E76B8A-2CF4-964E-A321-B3803410D6A6}"/>
                </a:ext>
              </a:extLst>
            </p:cNvPr>
            <p:cNvSpPr/>
            <p:nvPr userDrawn="1"/>
          </p:nvSpPr>
          <p:spPr>
            <a:xfrm>
              <a:off x="1224460" y="748145"/>
              <a:ext cx="4417549" cy="4417549"/>
            </a:xfrm>
            <a:prstGeom prst="ellipse">
              <a:avLst/>
            </a:prstGeom>
            <a:noFill/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BE59AD23-84E0-6C43-98B7-E3DE24684A0A}"/>
                </a:ext>
              </a:extLst>
            </p:cNvPr>
            <p:cNvSpPr/>
            <p:nvPr userDrawn="1"/>
          </p:nvSpPr>
          <p:spPr>
            <a:xfrm>
              <a:off x="1673348" y="965101"/>
              <a:ext cx="3968662" cy="3968662"/>
            </a:xfrm>
            <a:prstGeom prst="ellipse">
              <a:avLst/>
            </a:prstGeom>
            <a:noFill/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pic>
        <p:nvPicPr>
          <p:cNvPr id="11" name="Picture 10">
            <a:extLst>
              <a:ext uri="{FF2B5EF4-FFF2-40B4-BE49-F238E27FC236}">
                <a16:creationId xmlns:a16="http://schemas.microsoft.com/office/drawing/2014/main" id="{C5A1DEE0-5C42-9346-8ACE-A2527648BA5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07275" y="6187940"/>
            <a:ext cx="1504464" cy="238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88489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07C74719-DA9F-6944-ADDC-349230FFBE43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732140" y="416825"/>
            <a:ext cx="5272776" cy="5272775"/>
          </a:xfrm>
          <a:prstGeom prst="ellipse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endParaRPr lang="en-GB" dirty="0"/>
          </a:p>
        </p:txBody>
      </p:sp>
      <p:sp>
        <p:nvSpPr>
          <p:cNvPr id="15" name="Picture Placeholder 12">
            <a:extLst>
              <a:ext uri="{FF2B5EF4-FFF2-40B4-BE49-F238E27FC236}">
                <a16:creationId xmlns:a16="http://schemas.microsoft.com/office/drawing/2014/main" id="{768BAC3F-8E9A-9C4B-8E48-42F3BA06E293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530323" y="2198915"/>
            <a:ext cx="3172477" cy="3172476"/>
          </a:xfrm>
          <a:prstGeom prst="ellipse">
            <a:avLst/>
          </a:prstGeom>
          <a:noFill/>
        </p:spPr>
        <p:txBody>
          <a:bodyPr/>
          <a:lstStyle>
            <a:lvl1pPr marL="0" indent="0">
              <a:buNone/>
              <a:defRPr/>
            </a:lvl1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7EBB73C-4836-0049-AD2E-E486AD7FFAE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49262" y="2971312"/>
            <a:ext cx="4089487" cy="256660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b="1">
                <a:solidFill>
                  <a:schemeClr val="tx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err="1"/>
              <a:t>Presentattion</a:t>
            </a:r>
            <a:r>
              <a:rPr lang="en-US" dirty="0"/>
              <a:t> Name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8A787D0-DE6D-1445-8321-3D5ECFC134E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9262" y="6277596"/>
            <a:ext cx="4089400" cy="211791"/>
          </a:xfrm>
          <a:prstGeom prst="rect">
            <a:avLst/>
          </a:prstGeom>
        </p:spPr>
        <p:txBody>
          <a:bodyPr lIns="0" tIns="0" rIns="0" bIns="0" anchor="ctr"/>
          <a:lstStyle>
            <a:lvl1pPr marL="0" indent="0"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Presenter | Place of the presentation | </a:t>
            </a:r>
            <a:fld id="{54FE3E5F-3623-5D4F-9C41-0E7E2E8AB50B}" type="datetime1">
              <a:rPr lang="ru-RU" smtClean="0"/>
              <a:pPr lvl="0"/>
              <a:t>26.03.18</a:t>
            </a:fld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EF9840B-35DE-E646-8C87-717BCFD93D9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20231" y="416826"/>
            <a:ext cx="1317589" cy="90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068783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Custom Layout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4299235D-4D8E-E543-ACA0-7A005FB43DA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49262" y="3022828"/>
            <a:ext cx="4154740" cy="29165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Chapter Name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72F5F555-F152-364B-ABA7-6B747D28DF46}"/>
              </a:ext>
            </a:extLst>
          </p:cNvPr>
          <p:cNvGrpSpPr/>
          <p:nvPr userDrawn="1"/>
        </p:nvGrpSpPr>
        <p:grpSpPr>
          <a:xfrm>
            <a:off x="4538747" y="-1316417"/>
            <a:ext cx="9499591" cy="8678488"/>
            <a:chOff x="-507076" y="324197"/>
            <a:chExt cx="7434066" cy="6791498"/>
          </a:xfrm>
        </p:grpSpPr>
        <p:sp>
          <p:nvSpPr>
            <p:cNvPr id="5" name="Oval 4">
              <a:extLst>
                <a:ext uri="{FF2B5EF4-FFF2-40B4-BE49-F238E27FC236}">
                  <a16:creationId xmlns:a16="http://schemas.microsoft.com/office/drawing/2014/main" id="{6B365455-D97C-3141-B016-074F793EAF83}"/>
                </a:ext>
              </a:extLst>
            </p:cNvPr>
            <p:cNvSpPr/>
            <p:nvPr userDrawn="1"/>
          </p:nvSpPr>
          <p:spPr>
            <a:xfrm>
              <a:off x="-507076" y="598517"/>
              <a:ext cx="6517178" cy="6517178"/>
            </a:xfrm>
            <a:prstGeom prst="ellipse">
              <a:avLst/>
            </a:prstGeom>
            <a:noFill/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0773AD58-9218-534B-851F-8A930E3AE90C}"/>
                </a:ext>
              </a:extLst>
            </p:cNvPr>
            <p:cNvSpPr/>
            <p:nvPr userDrawn="1"/>
          </p:nvSpPr>
          <p:spPr>
            <a:xfrm>
              <a:off x="1681660" y="324197"/>
              <a:ext cx="5245330" cy="5245330"/>
            </a:xfrm>
            <a:prstGeom prst="ellipse">
              <a:avLst/>
            </a:prstGeom>
            <a:noFill/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F1E76B8A-2CF4-964E-A321-B3803410D6A6}"/>
                </a:ext>
              </a:extLst>
            </p:cNvPr>
            <p:cNvSpPr/>
            <p:nvPr userDrawn="1"/>
          </p:nvSpPr>
          <p:spPr>
            <a:xfrm>
              <a:off x="1224460" y="748145"/>
              <a:ext cx="4417549" cy="4417549"/>
            </a:xfrm>
            <a:prstGeom prst="ellipse">
              <a:avLst/>
            </a:prstGeom>
            <a:noFill/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BE59AD23-84E0-6C43-98B7-E3DE24684A0A}"/>
                </a:ext>
              </a:extLst>
            </p:cNvPr>
            <p:cNvSpPr/>
            <p:nvPr userDrawn="1"/>
          </p:nvSpPr>
          <p:spPr>
            <a:xfrm>
              <a:off x="1673348" y="965101"/>
              <a:ext cx="3968662" cy="3968662"/>
            </a:xfrm>
            <a:prstGeom prst="ellipse">
              <a:avLst/>
            </a:prstGeom>
            <a:noFill/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pic>
        <p:nvPicPr>
          <p:cNvPr id="11" name="Picture 10">
            <a:extLst>
              <a:ext uri="{FF2B5EF4-FFF2-40B4-BE49-F238E27FC236}">
                <a16:creationId xmlns:a16="http://schemas.microsoft.com/office/drawing/2014/main" id="{FCA709F8-398B-2B4C-AC0C-2FD69F77F86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07275" y="6187940"/>
            <a:ext cx="1504464" cy="238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948407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Custom Layout">
    <p:bg>
      <p:bgPr>
        <a:solidFill>
          <a:srgbClr val="696D6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4299235D-4D8E-E543-ACA0-7A005FB43DA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49262" y="3022828"/>
            <a:ext cx="4154740" cy="29165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Chapter Name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72F5F555-F152-364B-ABA7-6B747D28DF46}"/>
              </a:ext>
            </a:extLst>
          </p:cNvPr>
          <p:cNvGrpSpPr/>
          <p:nvPr userDrawn="1"/>
        </p:nvGrpSpPr>
        <p:grpSpPr>
          <a:xfrm>
            <a:off x="4538747" y="-1316417"/>
            <a:ext cx="9499591" cy="8678488"/>
            <a:chOff x="-507076" y="324197"/>
            <a:chExt cx="7434066" cy="6791498"/>
          </a:xfrm>
        </p:grpSpPr>
        <p:sp>
          <p:nvSpPr>
            <p:cNvPr id="5" name="Oval 4">
              <a:extLst>
                <a:ext uri="{FF2B5EF4-FFF2-40B4-BE49-F238E27FC236}">
                  <a16:creationId xmlns:a16="http://schemas.microsoft.com/office/drawing/2014/main" id="{6B365455-D97C-3141-B016-074F793EAF83}"/>
                </a:ext>
              </a:extLst>
            </p:cNvPr>
            <p:cNvSpPr/>
            <p:nvPr userDrawn="1"/>
          </p:nvSpPr>
          <p:spPr>
            <a:xfrm>
              <a:off x="-507076" y="598517"/>
              <a:ext cx="6517178" cy="6517178"/>
            </a:xfrm>
            <a:prstGeom prst="ellipse">
              <a:avLst/>
            </a:prstGeom>
            <a:noFill/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0773AD58-9218-534B-851F-8A930E3AE90C}"/>
                </a:ext>
              </a:extLst>
            </p:cNvPr>
            <p:cNvSpPr/>
            <p:nvPr userDrawn="1"/>
          </p:nvSpPr>
          <p:spPr>
            <a:xfrm>
              <a:off x="1681660" y="324197"/>
              <a:ext cx="5245330" cy="5245330"/>
            </a:xfrm>
            <a:prstGeom prst="ellipse">
              <a:avLst/>
            </a:prstGeom>
            <a:noFill/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F1E76B8A-2CF4-964E-A321-B3803410D6A6}"/>
                </a:ext>
              </a:extLst>
            </p:cNvPr>
            <p:cNvSpPr/>
            <p:nvPr userDrawn="1"/>
          </p:nvSpPr>
          <p:spPr>
            <a:xfrm>
              <a:off x="1224460" y="748145"/>
              <a:ext cx="4417549" cy="4417549"/>
            </a:xfrm>
            <a:prstGeom prst="ellipse">
              <a:avLst/>
            </a:prstGeom>
            <a:noFill/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BE59AD23-84E0-6C43-98B7-E3DE24684A0A}"/>
                </a:ext>
              </a:extLst>
            </p:cNvPr>
            <p:cNvSpPr/>
            <p:nvPr userDrawn="1"/>
          </p:nvSpPr>
          <p:spPr>
            <a:xfrm>
              <a:off x="1673348" y="965101"/>
              <a:ext cx="3968662" cy="3968662"/>
            </a:xfrm>
            <a:prstGeom prst="ellipse">
              <a:avLst/>
            </a:prstGeom>
            <a:noFill/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pic>
        <p:nvPicPr>
          <p:cNvPr id="11" name="Picture 10">
            <a:extLst>
              <a:ext uri="{FF2B5EF4-FFF2-40B4-BE49-F238E27FC236}">
                <a16:creationId xmlns:a16="http://schemas.microsoft.com/office/drawing/2014/main" id="{21B9FC9C-98AD-6B41-84C7-CB3DA541E9D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07275" y="6187940"/>
            <a:ext cx="1504464" cy="238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058261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ooter Placeholder 3">
            <a:extLst>
              <a:ext uri="{FF2B5EF4-FFF2-40B4-BE49-F238E27FC236}">
                <a16:creationId xmlns:a16="http://schemas.microsoft.com/office/drawing/2014/main" id="{25B59324-F9ED-AB45-8590-0ECDA30EE5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762196" y="6277435"/>
            <a:ext cx="2724885" cy="211791"/>
          </a:xfrm>
          <a:prstGeom prst="rect">
            <a:avLst/>
          </a:prstGeom>
        </p:spPr>
        <p:txBody>
          <a:bodyPr/>
          <a:lstStyle/>
          <a:p>
            <a:r>
              <a:rPr lang="ru-RU"/>
              <a:t>ФосАгро | Чистые минералы для здоровой жизни</a:t>
            </a:r>
            <a:endParaRPr lang="en-GB" dirty="0"/>
          </a:p>
        </p:txBody>
      </p:sp>
      <p:sp>
        <p:nvSpPr>
          <p:cNvPr id="12" name="Slide Number Placeholder 4">
            <a:extLst>
              <a:ext uri="{FF2B5EF4-FFF2-40B4-BE49-F238E27FC236}">
                <a16:creationId xmlns:a16="http://schemas.microsoft.com/office/drawing/2014/main" id="{02A2FD6A-605E-AD4A-A177-207FEF7B87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54937" y="6277435"/>
            <a:ext cx="431015" cy="211791"/>
          </a:xfrm>
          <a:prstGeom prst="rect">
            <a:avLst/>
          </a:prstGeom>
        </p:spPr>
        <p:txBody>
          <a:bodyPr/>
          <a:lstStyle/>
          <a:p>
            <a:fld id="{6DE55804-D118-2B4A-AD41-9C544F0DF4A9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3" name="Table Placeholder 2">
            <a:extLst>
              <a:ext uri="{FF2B5EF4-FFF2-40B4-BE49-F238E27FC236}">
                <a16:creationId xmlns:a16="http://schemas.microsoft.com/office/drawing/2014/main" id="{DEA23169-F5A3-874D-A88C-DA3A0AE852CD}"/>
              </a:ext>
            </a:extLst>
          </p:cNvPr>
          <p:cNvSpPr>
            <a:spLocks noGrp="1"/>
          </p:cNvSpPr>
          <p:nvPr>
            <p:ph type="tbl" sz="quarter" idx="15"/>
          </p:nvPr>
        </p:nvSpPr>
        <p:spPr>
          <a:xfrm>
            <a:off x="435156" y="1446249"/>
            <a:ext cx="11329381" cy="43099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endParaRPr lang="en-GB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3210BB55-467D-0348-ADFB-E734ABD8D9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0524" y="344482"/>
            <a:ext cx="11334518" cy="653722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80000"/>
              </a:lnSpc>
              <a:defRPr sz="2800" b="1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9" name="Date Placeholder 2">
            <a:extLst>
              <a:ext uri="{FF2B5EF4-FFF2-40B4-BE49-F238E27FC236}">
                <a16:creationId xmlns:a16="http://schemas.microsoft.com/office/drawing/2014/main" id="{3D782BE7-05D3-BE4C-8345-FCE8A272953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532952" y="6277435"/>
            <a:ext cx="821985" cy="211791"/>
          </a:xfrm>
          <a:prstGeom prst="rect">
            <a:avLst/>
          </a:prstGeom>
        </p:spPr>
        <p:txBody>
          <a:bodyPr/>
          <a:lstStyle/>
          <a:p>
            <a:fld id="{0A60C860-97D8-2844-A960-2EEC1B7ACB6A}" type="datetime1">
              <a:rPr lang="ru-RU" smtClean="0"/>
              <a:t>29.11.2022</a:t>
            </a:fld>
            <a:endParaRPr lang="en-GB" dirty="0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D1A96026-6B3C-7E46-869C-C6DF1F2364FE}"/>
              </a:ext>
            </a:extLst>
          </p:cNvPr>
          <p:cNvCxnSpPr>
            <a:cxnSpLocks/>
          </p:cNvCxnSpPr>
          <p:nvPr userDrawn="1"/>
        </p:nvCxnSpPr>
        <p:spPr>
          <a:xfrm>
            <a:off x="430523" y="1106581"/>
            <a:ext cx="11334519" cy="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6419BDF8-D356-3E42-8EBC-4C70BFE62E75}"/>
              </a:ext>
            </a:extLst>
          </p:cNvPr>
          <p:cNvCxnSpPr>
            <a:cxnSpLocks/>
          </p:cNvCxnSpPr>
          <p:nvPr userDrawn="1"/>
        </p:nvCxnSpPr>
        <p:spPr>
          <a:xfrm>
            <a:off x="430523" y="6095891"/>
            <a:ext cx="11334519" cy="0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>
            <a:extLst>
              <a:ext uri="{FF2B5EF4-FFF2-40B4-BE49-F238E27FC236}">
                <a16:creationId xmlns:a16="http://schemas.microsoft.com/office/drawing/2014/main" id="{43C51C8B-18C7-B841-A49F-283B031119A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02751" y="6189191"/>
            <a:ext cx="1542174" cy="244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518749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8">
            <a:extLst>
              <a:ext uri="{FF2B5EF4-FFF2-40B4-BE49-F238E27FC236}">
                <a16:creationId xmlns:a16="http://schemas.microsoft.com/office/drawing/2014/main" id="{F5AD5CDE-7DAF-A345-8525-2A7139399D5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49262" y="3570605"/>
            <a:ext cx="4095843" cy="286344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>
                <a:schemeClr val="tx2"/>
              </a:buClr>
              <a:buFont typeface="+mj-lt"/>
              <a:buNone/>
              <a:defRPr sz="1400">
                <a:latin typeface="+mj-lt"/>
              </a:defRPr>
            </a:lvl1pPr>
            <a:lvl2pPr marL="457200" indent="0">
              <a:buFontTx/>
              <a:buNone/>
              <a:defRPr sz="1400"/>
            </a:lvl2pPr>
            <a:lvl3pPr marL="914400" indent="0">
              <a:buFontTx/>
              <a:buNone/>
              <a:defRPr sz="1400"/>
            </a:lvl3pPr>
            <a:lvl4pPr marL="1371600" indent="0">
              <a:buFontTx/>
              <a:buNone/>
              <a:defRPr sz="1400"/>
            </a:lvl4pPr>
            <a:lvl5pPr marL="1828800" indent="0">
              <a:buFontTx/>
              <a:buNone/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94760218-0E7A-174E-8896-AA59647414A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9262" y="3022827"/>
            <a:ext cx="4095843" cy="45189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b="1">
                <a:solidFill>
                  <a:schemeClr val="tx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Thank you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E22E615D-A80D-D548-B2EE-4335601C15A1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765849" y="3570605"/>
            <a:ext cx="4145395" cy="286344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>
                <a:schemeClr val="tx2"/>
              </a:buClr>
              <a:buFont typeface="+mj-lt"/>
              <a:buNone/>
              <a:defRPr sz="1400">
                <a:latin typeface="+mj-lt"/>
              </a:defRPr>
            </a:lvl1pPr>
            <a:lvl2pPr marL="457200" indent="0">
              <a:buFontTx/>
              <a:buNone/>
              <a:defRPr sz="1400"/>
            </a:lvl2pPr>
            <a:lvl3pPr marL="914400" indent="0">
              <a:buFontTx/>
              <a:buNone/>
              <a:defRPr sz="1400"/>
            </a:lvl3pPr>
            <a:lvl4pPr marL="1371600" indent="0">
              <a:buFontTx/>
              <a:buNone/>
              <a:defRPr sz="1400"/>
            </a:lvl4pPr>
            <a:lvl5pPr marL="1828800" indent="0">
              <a:buFontTx/>
              <a:buNone/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4BF51851-2EFA-C14A-AA14-E375730044B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20231" y="416826"/>
            <a:ext cx="1317589" cy="90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15138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Custom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0C20EEA-6BBC-AC42-B910-84A23F29D503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 bIns="46800"/>
          <a:lstStyle>
            <a:lvl1pPr marL="0" indent="0">
              <a:buNone/>
              <a:defRPr/>
            </a:lvl1pPr>
          </a:lstStyle>
          <a:p>
            <a:endParaRPr lang="en-GB" dirty="0"/>
          </a:p>
        </p:txBody>
      </p:sp>
      <p:sp>
        <p:nvSpPr>
          <p:cNvPr id="18" name="Text Placeholder 20">
            <a:extLst>
              <a:ext uri="{FF2B5EF4-FFF2-40B4-BE49-F238E27FC236}">
                <a16:creationId xmlns:a16="http://schemas.microsoft.com/office/drawing/2014/main" id="{F25A9CF6-4291-E94B-B143-7EE644BE87B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673347" y="965100"/>
            <a:ext cx="3968662" cy="3964346"/>
          </a:xfrm>
          <a:prstGeom prst="ellipse">
            <a:avLst/>
          </a:prstGeom>
          <a:solidFill>
            <a:schemeClr val="bg1"/>
          </a:solidFill>
        </p:spPr>
        <p:txBody>
          <a:bodyPr lIns="0" tIns="0" rIns="0" bIns="0" anchor="ctr"/>
          <a:lstStyle>
            <a:lvl1pPr marL="0" indent="0" algn="ctr">
              <a:buNone/>
              <a:defRPr sz="2800" b="1"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Presentation Name</a:t>
            </a:r>
            <a:endParaRPr lang="en-GB" dirty="0"/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DAFB0207-885F-384C-98FB-5EAE3A7B542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311365" y="4185778"/>
            <a:ext cx="2692626" cy="272934"/>
          </a:xfrm>
          <a:prstGeom prst="rect">
            <a:avLst/>
          </a:prstGeom>
        </p:spPr>
        <p:txBody>
          <a:bodyPr lIns="0" tIns="0" rIns="0" bIns="0" anchor="t"/>
          <a:lstStyle>
            <a:lvl1pPr marL="0" indent="0" algn="ctr">
              <a:buNone/>
              <a:defRPr sz="1000">
                <a:solidFill>
                  <a:schemeClr val="tx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Presenter | Place of the presentation | </a:t>
            </a:r>
            <a:fld id="{54FE3E5F-3623-5D4F-9C41-0E7E2E8AB50B}" type="datetime1">
              <a:rPr lang="ru-RU" smtClean="0"/>
              <a:pPr lvl="0"/>
              <a:t>26.03.18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29731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Custom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4D0775DC-4115-264E-B2EE-9229C65E060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endParaRPr lang="en-GB" dirty="0"/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4299235D-4D8E-E543-ACA0-7A005FB43DA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651173" y="4762774"/>
            <a:ext cx="4114646" cy="100684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Presentation Name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27072012-96B9-614E-8141-59D226C25B5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651173" y="6278624"/>
            <a:ext cx="4089400" cy="211791"/>
          </a:xfrm>
          <a:prstGeom prst="rect">
            <a:avLst/>
          </a:prstGeom>
        </p:spPr>
        <p:txBody>
          <a:bodyPr lIns="0" tIns="0" rIns="0" bIns="0" anchor="ctr"/>
          <a:lstStyle>
            <a:lvl1pPr marL="0" indent="0">
              <a:buNone/>
              <a:defRPr sz="1400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Presenter | Place of the presentation | </a:t>
            </a:r>
            <a:fld id="{54FE3E5F-3623-5D4F-9C41-0E7E2E8AB50B}" type="datetime1">
              <a:rPr lang="ru-RU" smtClean="0"/>
              <a:pPr lvl="0"/>
              <a:t>26.03.18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81740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ooter Placeholder 3">
            <a:extLst>
              <a:ext uri="{FF2B5EF4-FFF2-40B4-BE49-F238E27FC236}">
                <a16:creationId xmlns:a16="http://schemas.microsoft.com/office/drawing/2014/main" id="{32D1AA88-56CE-9343-AC20-71F46116D5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762196" y="6281243"/>
            <a:ext cx="2724885" cy="211791"/>
          </a:xfrm>
          <a:prstGeom prst="rect">
            <a:avLst/>
          </a:prstGeom>
        </p:spPr>
        <p:txBody>
          <a:bodyPr/>
          <a:lstStyle/>
          <a:p>
            <a:r>
              <a:rPr lang="ru-RU"/>
              <a:t>ФосАгро | Чистые минералы для здоровой жизни</a:t>
            </a:r>
            <a:endParaRPr lang="en-GB" dirty="0"/>
          </a:p>
        </p:txBody>
      </p:sp>
      <p:sp>
        <p:nvSpPr>
          <p:cNvPr id="16" name="Slide Number Placeholder 4">
            <a:extLst>
              <a:ext uri="{FF2B5EF4-FFF2-40B4-BE49-F238E27FC236}">
                <a16:creationId xmlns:a16="http://schemas.microsoft.com/office/drawing/2014/main" id="{BD1517C7-E9C0-5A47-97B8-330DFD59CD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54937" y="6281163"/>
            <a:ext cx="431015" cy="211791"/>
          </a:xfrm>
          <a:prstGeom prst="rect">
            <a:avLst/>
          </a:prstGeom>
        </p:spPr>
        <p:txBody>
          <a:bodyPr/>
          <a:lstStyle/>
          <a:p>
            <a:fld id="{6DE55804-D118-2B4A-AD41-9C544F0DF4A9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1" name="Text Placeholder 8">
            <a:extLst>
              <a:ext uri="{FF2B5EF4-FFF2-40B4-BE49-F238E27FC236}">
                <a16:creationId xmlns:a16="http://schemas.microsoft.com/office/drawing/2014/main" id="{64EF974A-1034-8840-8DF4-01F63793B8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318724" y="1446249"/>
            <a:ext cx="8435117" cy="4309976"/>
          </a:xfrm>
          <a:prstGeom prst="rect">
            <a:avLst/>
          </a:prstGeom>
        </p:spPr>
        <p:txBody>
          <a:bodyPr lIns="0" tIns="0" rIns="0" bIns="0" numCol="2" spcCol="216000"/>
          <a:lstStyle>
            <a:lvl1pPr marL="342900" indent="-342900">
              <a:buClr>
                <a:schemeClr val="tx2"/>
              </a:buClr>
              <a:buFont typeface="+mj-lt"/>
              <a:buAutoNum type="arabicPeriod"/>
              <a:defRPr sz="1600" b="1">
                <a:latin typeface="+mj-lt"/>
              </a:defRPr>
            </a:lvl1pPr>
            <a:lvl2pPr marL="457200" indent="0">
              <a:buFontTx/>
              <a:buNone/>
              <a:defRPr sz="1400"/>
            </a:lvl2pPr>
            <a:lvl3pPr marL="914400" indent="0">
              <a:buFontTx/>
              <a:buNone/>
              <a:defRPr sz="1400"/>
            </a:lvl3pPr>
            <a:lvl4pPr marL="1371600" indent="0">
              <a:buFontTx/>
              <a:buNone/>
              <a:defRPr sz="1400"/>
            </a:lvl4pPr>
            <a:lvl5pPr marL="1828800" indent="0">
              <a:buFontTx/>
              <a:buNone/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8E3E858-C3C2-1647-AE7E-8976146BE1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0524" y="344482"/>
            <a:ext cx="11334518" cy="653722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80000"/>
              </a:lnSpc>
              <a:defRPr sz="2800" b="1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995121B0-7FEF-154A-A831-FC037561825C}"/>
              </a:ext>
            </a:extLst>
          </p:cNvPr>
          <p:cNvCxnSpPr>
            <a:cxnSpLocks/>
          </p:cNvCxnSpPr>
          <p:nvPr userDrawn="1"/>
        </p:nvCxnSpPr>
        <p:spPr>
          <a:xfrm>
            <a:off x="430523" y="6095891"/>
            <a:ext cx="11334519" cy="0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Date Placeholder 2">
            <a:extLst>
              <a:ext uri="{FF2B5EF4-FFF2-40B4-BE49-F238E27FC236}">
                <a16:creationId xmlns:a16="http://schemas.microsoft.com/office/drawing/2014/main" id="{EEBC42D4-E775-A548-BAEE-B0E3BD55C40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532952" y="6281243"/>
            <a:ext cx="821985" cy="211791"/>
          </a:xfrm>
          <a:prstGeom prst="rect">
            <a:avLst/>
          </a:prstGeom>
        </p:spPr>
        <p:txBody>
          <a:bodyPr/>
          <a:lstStyle/>
          <a:p>
            <a:fld id="{55E1C0FF-B5D0-DF46-B05C-5D07082A875F}" type="datetime1">
              <a:rPr lang="ru-RU" smtClean="0"/>
              <a:t>29.11.2022</a:t>
            </a:fld>
            <a:endParaRPr lang="en-GB" dirty="0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84E6B715-EEA5-424F-BE8B-1CF8CB011F35}"/>
              </a:ext>
            </a:extLst>
          </p:cNvPr>
          <p:cNvCxnSpPr>
            <a:cxnSpLocks/>
          </p:cNvCxnSpPr>
          <p:nvPr userDrawn="1"/>
        </p:nvCxnSpPr>
        <p:spPr>
          <a:xfrm>
            <a:off x="430523" y="1106581"/>
            <a:ext cx="11334519" cy="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Picture 1">
            <a:extLst>
              <a:ext uri="{FF2B5EF4-FFF2-40B4-BE49-F238E27FC236}">
                <a16:creationId xmlns:a16="http://schemas.microsoft.com/office/drawing/2014/main" id="{88AB6993-E588-E644-A759-B9928FF13EC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02751" y="6189191"/>
            <a:ext cx="1542174" cy="244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54393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4762196" y="1446551"/>
            <a:ext cx="5552682" cy="430967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>
                <a:schemeClr val="tx2"/>
              </a:buClr>
              <a:buFont typeface="+mj-lt"/>
              <a:buNone/>
              <a:defRPr sz="1600">
                <a:latin typeface="+mj-lt"/>
              </a:defRPr>
            </a:lvl1pPr>
            <a:lvl2pPr marL="457200" indent="0">
              <a:buFontTx/>
              <a:buNone/>
              <a:defRPr sz="1400"/>
            </a:lvl2pPr>
            <a:lvl3pPr marL="914400" indent="0">
              <a:buFontTx/>
              <a:buNone/>
              <a:defRPr sz="1400"/>
            </a:lvl3pPr>
            <a:lvl4pPr marL="1371600" indent="0">
              <a:buFontTx/>
              <a:buNone/>
              <a:defRPr sz="1400"/>
            </a:lvl4pPr>
            <a:lvl5pPr marL="1828800" indent="0">
              <a:buFontTx/>
              <a:buNone/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  <a:endParaRPr lang="en-GB" dirty="0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D238F597-F949-6542-9BD5-4F9104E8E13A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30523" y="1446553"/>
            <a:ext cx="4111248" cy="430967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/>
            </a:lvl1pPr>
          </a:lstStyle>
          <a:p>
            <a:endParaRPr lang="en-GB" dirty="0"/>
          </a:p>
        </p:txBody>
      </p:sp>
      <p:sp>
        <p:nvSpPr>
          <p:cNvPr id="17" name="Date Placeholder 2">
            <a:extLst>
              <a:ext uri="{FF2B5EF4-FFF2-40B4-BE49-F238E27FC236}">
                <a16:creationId xmlns:a16="http://schemas.microsoft.com/office/drawing/2014/main" id="{0710097C-7C98-BD4F-9916-7B0EC03BBF8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532952" y="6281163"/>
            <a:ext cx="821985" cy="211791"/>
          </a:xfrm>
          <a:prstGeom prst="rect">
            <a:avLst/>
          </a:prstGeom>
        </p:spPr>
        <p:txBody>
          <a:bodyPr/>
          <a:lstStyle/>
          <a:p>
            <a:fld id="{3595FDED-7795-3B45-A6C7-6035A3AB0730}" type="datetime1">
              <a:rPr lang="ru-RU" smtClean="0"/>
              <a:t>29.11.2022</a:t>
            </a:fld>
            <a:endParaRPr lang="en-GB" dirty="0"/>
          </a:p>
        </p:txBody>
      </p:sp>
      <p:sp>
        <p:nvSpPr>
          <p:cNvPr id="18" name="Footer Placeholder 3">
            <a:extLst>
              <a:ext uri="{FF2B5EF4-FFF2-40B4-BE49-F238E27FC236}">
                <a16:creationId xmlns:a16="http://schemas.microsoft.com/office/drawing/2014/main" id="{A446A665-20FE-2547-9BE6-FC98BC1CC5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762196" y="6281163"/>
            <a:ext cx="2724885" cy="211791"/>
          </a:xfrm>
          <a:prstGeom prst="rect">
            <a:avLst/>
          </a:prstGeom>
        </p:spPr>
        <p:txBody>
          <a:bodyPr/>
          <a:lstStyle/>
          <a:p>
            <a:r>
              <a:rPr lang="ru-RU"/>
              <a:t>ФосАгро | Чистые минералы для здоровой жизни</a:t>
            </a:r>
            <a:endParaRPr lang="en-GB" dirty="0"/>
          </a:p>
        </p:txBody>
      </p:sp>
      <p:sp>
        <p:nvSpPr>
          <p:cNvPr id="19" name="Slide Number Placeholder 4">
            <a:extLst>
              <a:ext uri="{FF2B5EF4-FFF2-40B4-BE49-F238E27FC236}">
                <a16:creationId xmlns:a16="http://schemas.microsoft.com/office/drawing/2014/main" id="{F0B5CD2E-775C-C04B-B61F-188BF98003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54937" y="6281163"/>
            <a:ext cx="431015" cy="211791"/>
          </a:xfrm>
          <a:prstGeom prst="rect">
            <a:avLst/>
          </a:prstGeom>
        </p:spPr>
        <p:txBody>
          <a:bodyPr/>
          <a:lstStyle/>
          <a:p>
            <a:fld id="{6DE55804-D118-2B4A-AD41-9C544F0DF4A9}" type="slidenum">
              <a:rPr lang="en-GB" smtClean="0"/>
              <a:pPr/>
              <a:t>‹#›</a:t>
            </a:fld>
            <a:endParaRPr lang="en-GB" dirty="0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E40E7DEE-4B49-F147-9225-A71191DA95A9}"/>
              </a:ext>
            </a:extLst>
          </p:cNvPr>
          <p:cNvCxnSpPr>
            <a:cxnSpLocks/>
          </p:cNvCxnSpPr>
          <p:nvPr userDrawn="1"/>
        </p:nvCxnSpPr>
        <p:spPr>
          <a:xfrm>
            <a:off x="430523" y="6095891"/>
            <a:ext cx="11334519" cy="0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 Placeholder 8">
            <a:extLst>
              <a:ext uri="{FF2B5EF4-FFF2-40B4-BE49-F238E27FC236}">
                <a16:creationId xmlns:a16="http://schemas.microsoft.com/office/drawing/2014/main" id="{2437FA9F-2E8D-C048-A9B1-D9952FD0B8E9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0532952" y="1446551"/>
            <a:ext cx="1232090" cy="430967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>
                <a:schemeClr val="tx2"/>
              </a:buClr>
              <a:buFont typeface="+mj-lt"/>
              <a:buNone/>
              <a:defRPr sz="1050">
                <a:latin typeface="+mj-lt"/>
              </a:defRPr>
            </a:lvl1pPr>
            <a:lvl2pPr marL="457200" indent="0">
              <a:buFontTx/>
              <a:buNone/>
              <a:defRPr sz="1400"/>
            </a:lvl2pPr>
            <a:lvl3pPr marL="914400" indent="0">
              <a:buFontTx/>
              <a:buNone/>
              <a:defRPr sz="1400"/>
            </a:lvl3pPr>
            <a:lvl4pPr marL="1371600" indent="0">
              <a:buFontTx/>
              <a:buNone/>
              <a:defRPr sz="1400"/>
            </a:lvl4pPr>
            <a:lvl5pPr marL="1828800" indent="0">
              <a:buFontTx/>
              <a:buNone/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3FE59786-C7CE-A341-AA8D-E5889DAE89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0524" y="344482"/>
            <a:ext cx="11334518" cy="653722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80000"/>
              </a:lnSpc>
              <a:defRPr sz="2800" b="1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1A1D3E42-5CFE-D140-ADB7-73DEC3EF28F0}"/>
              </a:ext>
            </a:extLst>
          </p:cNvPr>
          <p:cNvCxnSpPr>
            <a:cxnSpLocks/>
          </p:cNvCxnSpPr>
          <p:nvPr userDrawn="1"/>
        </p:nvCxnSpPr>
        <p:spPr>
          <a:xfrm>
            <a:off x="430523" y="1106581"/>
            <a:ext cx="11334519" cy="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11">
            <a:extLst>
              <a:ext uri="{FF2B5EF4-FFF2-40B4-BE49-F238E27FC236}">
                <a16:creationId xmlns:a16="http://schemas.microsoft.com/office/drawing/2014/main" id="{7859ABCD-CE1F-224F-AFF8-69C455ECD50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02751" y="6189191"/>
            <a:ext cx="1542174" cy="244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59198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Date Placeholder 2">
            <a:extLst>
              <a:ext uri="{FF2B5EF4-FFF2-40B4-BE49-F238E27FC236}">
                <a16:creationId xmlns:a16="http://schemas.microsoft.com/office/drawing/2014/main" id="{0710097C-7C98-BD4F-9916-7B0EC03BBF8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532952" y="6281163"/>
            <a:ext cx="821985" cy="211791"/>
          </a:xfrm>
          <a:prstGeom prst="rect">
            <a:avLst/>
          </a:prstGeom>
        </p:spPr>
        <p:txBody>
          <a:bodyPr/>
          <a:lstStyle/>
          <a:p>
            <a:fld id="{E6729E59-B657-CA44-9F07-B2BA86EF74C7}" type="datetime1">
              <a:rPr lang="ru-RU" smtClean="0"/>
              <a:t>29.11.2022</a:t>
            </a:fld>
            <a:endParaRPr lang="en-GB" dirty="0"/>
          </a:p>
        </p:txBody>
      </p:sp>
      <p:sp>
        <p:nvSpPr>
          <p:cNvPr id="18" name="Footer Placeholder 3">
            <a:extLst>
              <a:ext uri="{FF2B5EF4-FFF2-40B4-BE49-F238E27FC236}">
                <a16:creationId xmlns:a16="http://schemas.microsoft.com/office/drawing/2014/main" id="{A446A665-20FE-2547-9BE6-FC98BC1CC5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762196" y="6281163"/>
            <a:ext cx="2724885" cy="211791"/>
          </a:xfrm>
          <a:prstGeom prst="rect">
            <a:avLst/>
          </a:prstGeom>
        </p:spPr>
        <p:txBody>
          <a:bodyPr/>
          <a:lstStyle/>
          <a:p>
            <a:r>
              <a:rPr lang="ru-RU"/>
              <a:t>ФосАгро | Чистые минералы для здоровой жизни</a:t>
            </a:r>
            <a:endParaRPr lang="en-GB" dirty="0"/>
          </a:p>
        </p:txBody>
      </p:sp>
      <p:sp>
        <p:nvSpPr>
          <p:cNvPr id="19" name="Slide Number Placeholder 4">
            <a:extLst>
              <a:ext uri="{FF2B5EF4-FFF2-40B4-BE49-F238E27FC236}">
                <a16:creationId xmlns:a16="http://schemas.microsoft.com/office/drawing/2014/main" id="{F0B5CD2E-775C-C04B-B61F-188BF98003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54937" y="6281163"/>
            <a:ext cx="431015" cy="211791"/>
          </a:xfrm>
          <a:prstGeom prst="rect">
            <a:avLst/>
          </a:prstGeom>
        </p:spPr>
        <p:txBody>
          <a:bodyPr/>
          <a:lstStyle/>
          <a:p>
            <a:fld id="{6DE55804-D118-2B4A-AD41-9C544F0DF4A9}" type="slidenum">
              <a:rPr lang="en-GB" smtClean="0"/>
              <a:pPr/>
              <a:t>‹#›</a:t>
            </a:fld>
            <a:endParaRPr lang="en-GB" dirty="0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E40E7DEE-4B49-F147-9225-A71191DA95A9}"/>
              </a:ext>
            </a:extLst>
          </p:cNvPr>
          <p:cNvCxnSpPr>
            <a:cxnSpLocks/>
          </p:cNvCxnSpPr>
          <p:nvPr userDrawn="1"/>
        </p:nvCxnSpPr>
        <p:spPr>
          <a:xfrm>
            <a:off x="430523" y="6095891"/>
            <a:ext cx="11334519" cy="0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itle 1">
            <a:extLst>
              <a:ext uri="{FF2B5EF4-FFF2-40B4-BE49-F238E27FC236}">
                <a16:creationId xmlns:a16="http://schemas.microsoft.com/office/drawing/2014/main" id="{94AB94CE-75F8-7B48-8610-E8D6924AFB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0524" y="344482"/>
            <a:ext cx="11334518" cy="653722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80000"/>
              </a:lnSpc>
              <a:defRPr sz="2800" b="1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22" name="Text Placeholder 8">
            <a:extLst>
              <a:ext uri="{FF2B5EF4-FFF2-40B4-BE49-F238E27FC236}">
                <a16:creationId xmlns:a16="http://schemas.microsoft.com/office/drawing/2014/main" id="{B70674C3-A9C2-4C4E-96CB-9D90DAD1134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762196" y="1446551"/>
            <a:ext cx="5552682" cy="430967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>
                <a:schemeClr val="tx2"/>
              </a:buClr>
              <a:buFont typeface="+mj-lt"/>
              <a:buNone/>
              <a:defRPr sz="1600">
                <a:latin typeface="+mj-lt"/>
              </a:defRPr>
            </a:lvl1pPr>
            <a:lvl2pPr marL="457200" indent="0">
              <a:buFontTx/>
              <a:buNone/>
              <a:defRPr sz="1400"/>
            </a:lvl2pPr>
            <a:lvl3pPr marL="914400" indent="0">
              <a:buFontTx/>
              <a:buNone/>
              <a:defRPr sz="1400"/>
            </a:lvl3pPr>
            <a:lvl4pPr marL="1371600" indent="0">
              <a:buFontTx/>
              <a:buNone/>
              <a:defRPr sz="1400"/>
            </a:lvl4pPr>
            <a:lvl5pPr marL="1828800" indent="0">
              <a:buFontTx/>
              <a:buNone/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  <a:endParaRPr lang="en-GB" dirty="0"/>
          </a:p>
        </p:txBody>
      </p:sp>
      <p:sp>
        <p:nvSpPr>
          <p:cNvPr id="23" name="Picture Placeholder 3">
            <a:extLst>
              <a:ext uri="{FF2B5EF4-FFF2-40B4-BE49-F238E27FC236}">
                <a16:creationId xmlns:a16="http://schemas.microsoft.com/office/drawing/2014/main" id="{D4FA1D96-9BFC-0244-9A74-92C29A1B182F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30523" y="1446553"/>
            <a:ext cx="4111248" cy="430967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/>
            </a:lvl1pPr>
          </a:lstStyle>
          <a:p>
            <a:endParaRPr lang="en-GB" dirty="0"/>
          </a:p>
        </p:txBody>
      </p:sp>
      <p:sp>
        <p:nvSpPr>
          <p:cNvPr id="24" name="Text Placeholder 8">
            <a:extLst>
              <a:ext uri="{FF2B5EF4-FFF2-40B4-BE49-F238E27FC236}">
                <a16:creationId xmlns:a16="http://schemas.microsoft.com/office/drawing/2014/main" id="{3A20340A-313A-7843-95B1-7ED58E5D34C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0532952" y="1446551"/>
            <a:ext cx="1232090" cy="430967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>
                <a:schemeClr val="tx2"/>
              </a:buClr>
              <a:buFont typeface="+mj-lt"/>
              <a:buNone/>
              <a:defRPr sz="1050">
                <a:latin typeface="+mj-lt"/>
              </a:defRPr>
            </a:lvl1pPr>
            <a:lvl2pPr marL="457200" indent="0">
              <a:buFontTx/>
              <a:buNone/>
              <a:defRPr sz="1400"/>
            </a:lvl2pPr>
            <a:lvl3pPr marL="914400" indent="0">
              <a:buFontTx/>
              <a:buNone/>
              <a:defRPr sz="1400"/>
            </a:lvl3pPr>
            <a:lvl4pPr marL="1371600" indent="0">
              <a:buFontTx/>
              <a:buNone/>
              <a:defRPr sz="1400"/>
            </a:lvl4pPr>
            <a:lvl5pPr marL="1828800" indent="0">
              <a:buFontTx/>
              <a:buNone/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2DBBA238-17BE-194F-9834-075BA039EE94}"/>
              </a:ext>
            </a:extLst>
          </p:cNvPr>
          <p:cNvCxnSpPr>
            <a:cxnSpLocks/>
          </p:cNvCxnSpPr>
          <p:nvPr userDrawn="1"/>
        </p:nvCxnSpPr>
        <p:spPr>
          <a:xfrm>
            <a:off x="430523" y="1106581"/>
            <a:ext cx="11334519" cy="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11">
            <a:extLst>
              <a:ext uri="{FF2B5EF4-FFF2-40B4-BE49-F238E27FC236}">
                <a16:creationId xmlns:a16="http://schemas.microsoft.com/office/drawing/2014/main" id="{BF49BBAD-D064-0F48-9D56-E47F5E264C1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02751" y="6189191"/>
            <a:ext cx="1542174" cy="244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57418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4">
            <a:extLst>
              <a:ext uri="{FF2B5EF4-FFF2-40B4-BE49-F238E27FC236}">
                <a16:creationId xmlns:a16="http://schemas.microsoft.com/office/drawing/2014/main" id="{6CC65BD2-8030-2F40-802C-BC9745258EEF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1410610" y="2289588"/>
            <a:ext cx="2613473" cy="2611694"/>
          </a:xfrm>
          <a:prstGeom prst="ellipse">
            <a:avLst/>
          </a:prstGeo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1400"/>
            </a:lvl1pPr>
          </a:lstStyle>
          <a:p>
            <a:endParaRPr lang="en-GB" dirty="0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B9D19690-B452-3140-A9CF-C1CD87990485}"/>
              </a:ext>
            </a:extLst>
          </p:cNvPr>
          <p:cNvSpPr>
            <a:spLocks noGrp="1"/>
          </p:cNvSpPr>
          <p:nvPr userDrawn="1">
            <p:ph type="pic" sz="quarter" idx="15"/>
          </p:nvPr>
        </p:nvSpPr>
        <p:spPr>
          <a:xfrm>
            <a:off x="1441903" y="1454616"/>
            <a:ext cx="4304539" cy="4301608"/>
          </a:xfrm>
          <a:prstGeom prst="ellipse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endParaRPr lang="en-GB" dirty="0"/>
          </a:p>
        </p:txBody>
      </p:sp>
      <p:sp>
        <p:nvSpPr>
          <p:cNvPr id="12" name="Footer Placeholder 3">
            <a:extLst>
              <a:ext uri="{FF2B5EF4-FFF2-40B4-BE49-F238E27FC236}">
                <a16:creationId xmlns:a16="http://schemas.microsoft.com/office/drawing/2014/main" id="{BDB4F8C8-9C4F-6840-80AC-FFA52A4CCD84}"/>
              </a:ext>
            </a:extLst>
          </p:cNvPr>
          <p:cNvSpPr>
            <a:spLocks noGrp="1"/>
          </p:cNvSpPr>
          <p:nvPr userDrawn="1">
            <p:ph type="ftr" sz="quarter" idx="11"/>
          </p:nvPr>
        </p:nvSpPr>
        <p:spPr>
          <a:xfrm>
            <a:off x="4762196" y="6281163"/>
            <a:ext cx="2724885" cy="211791"/>
          </a:xfrm>
          <a:prstGeom prst="rect">
            <a:avLst/>
          </a:prstGeom>
        </p:spPr>
        <p:txBody>
          <a:bodyPr/>
          <a:lstStyle/>
          <a:p>
            <a:r>
              <a:rPr lang="ru-RU"/>
              <a:t>ФосАгро | Чистые минералы для здоровой жизни</a:t>
            </a:r>
            <a:endParaRPr lang="en-GB" dirty="0"/>
          </a:p>
        </p:txBody>
      </p:sp>
      <p:sp>
        <p:nvSpPr>
          <p:cNvPr id="13" name="Slide Number Placeholder 4">
            <a:extLst>
              <a:ext uri="{FF2B5EF4-FFF2-40B4-BE49-F238E27FC236}">
                <a16:creationId xmlns:a16="http://schemas.microsoft.com/office/drawing/2014/main" id="{359A4850-BA77-594D-B6A4-7F3063804C21}"/>
              </a:ext>
            </a:extLst>
          </p:cNvPr>
          <p:cNvSpPr>
            <a:spLocks noGrp="1"/>
          </p:cNvSpPr>
          <p:nvPr userDrawn="1">
            <p:ph type="sldNum" sz="quarter" idx="12"/>
          </p:nvPr>
        </p:nvSpPr>
        <p:spPr>
          <a:xfrm>
            <a:off x="11354937" y="6281163"/>
            <a:ext cx="431015" cy="211791"/>
          </a:xfrm>
          <a:prstGeom prst="rect">
            <a:avLst/>
          </a:prstGeom>
        </p:spPr>
        <p:txBody>
          <a:bodyPr/>
          <a:lstStyle/>
          <a:p>
            <a:fld id="{6DE55804-D118-2B4A-AD41-9C544F0DF4A9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5" name="Date Placeholder 2">
            <a:extLst>
              <a:ext uri="{FF2B5EF4-FFF2-40B4-BE49-F238E27FC236}">
                <a16:creationId xmlns:a16="http://schemas.microsoft.com/office/drawing/2014/main" id="{8F23D51E-5D00-6440-8C8C-8BEAB072AF8E}"/>
              </a:ext>
            </a:extLst>
          </p:cNvPr>
          <p:cNvSpPr>
            <a:spLocks noGrp="1"/>
          </p:cNvSpPr>
          <p:nvPr userDrawn="1">
            <p:ph type="dt" sz="half" idx="10"/>
          </p:nvPr>
        </p:nvSpPr>
        <p:spPr>
          <a:xfrm>
            <a:off x="10532952" y="6281163"/>
            <a:ext cx="821985" cy="211791"/>
          </a:xfrm>
          <a:prstGeom prst="rect">
            <a:avLst/>
          </a:prstGeom>
        </p:spPr>
        <p:txBody>
          <a:bodyPr/>
          <a:lstStyle/>
          <a:p>
            <a:fld id="{2F7D1BB9-CD4D-484A-A1CA-D56CF69D5D6F}" type="datetime1">
              <a:rPr lang="ru-RU" smtClean="0"/>
              <a:t>29.11.2022</a:t>
            </a:fld>
            <a:endParaRPr lang="en-GB" dirty="0"/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5B35DB02-78DB-F44F-B8D9-0A221726DEA9}"/>
              </a:ext>
            </a:extLst>
          </p:cNvPr>
          <p:cNvCxnSpPr>
            <a:cxnSpLocks/>
          </p:cNvCxnSpPr>
          <p:nvPr userDrawn="1"/>
        </p:nvCxnSpPr>
        <p:spPr>
          <a:xfrm>
            <a:off x="430523" y="6095891"/>
            <a:ext cx="11334519" cy="0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 Placeholder 8">
            <a:extLst>
              <a:ext uri="{FF2B5EF4-FFF2-40B4-BE49-F238E27FC236}">
                <a16:creationId xmlns:a16="http://schemas.microsoft.com/office/drawing/2014/main" id="{D419108B-90D0-C44F-A4AE-309F79C33C8E}"/>
              </a:ext>
            </a:extLst>
          </p:cNvPr>
          <p:cNvSpPr>
            <a:spLocks noGrp="1"/>
          </p:cNvSpPr>
          <p:nvPr userDrawn="1">
            <p:ph type="body" sz="quarter" idx="14" hasCustomPrompt="1"/>
          </p:nvPr>
        </p:nvSpPr>
        <p:spPr>
          <a:xfrm>
            <a:off x="6204418" y="1446551"/>
            <a:ext cx="4110459" cy="430967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>
                <a:schemeClr val="tx2"/>
              </a:buClr>
              <a:buFont typeface="+mj-lt"/>
              <a:buNone/>
              <a:defRPr sz="1600">
                <a:latin typeface="+mj-lt"/>
              </a:defRPr>
            </a:lvl1pPr>
            <a:lvl2pPr marL="457200" indent="0">
              <a:buFontTx/>
              <a:buNone/>
              <a:defRPr sz="1400"/>
            </a:lvl2pPr>
            <a:lvl3pPr marL="914400" indent="0">
              <a:buFontTx/>
              <a:buNone/>
              <a:defRPr sz="1400"/>
            </a:lvl3pPr>
            <a:lvl4pPr marL="1371600" indent="0">
              <a:buFontTx/>
              <a:buNone/>
              <a:defRPr sz="1400"/>
            </a:lvl4pPr>
            <a:lvl5pPr marL="1828800" indent="0">
              <a:buFontTx/>
              <a:buNone/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  <a:endParaRPr lang="en-GB" dirty="0"/>
          </a:p>
        </p:txBody>
      </p:sp>
      <p:sp>
        <p:nvSpPr>
          <p:cNvPr id="19" name="Text Placeholder 8">
            <a:extLst>
              <a:ext uri="{FF2B5EF4-FFF2-40B4-BE49-F238E27FC236}">
                <a16:creationId xmlns:a16="http://schemas.microsoft.com/office/drawing/2014/main" id="{52B87F24-E762-F64D-8EF5-40AC53F111F2}"/>
              </a:ext>
            </a:extLst>
          </p:cNvPr>
          <p:cNvSpPr>
            <a:spLocks noGrp="1"/>
          </p:cNvSpPr>
          <p:nvPr userDrawn="1">
            <p:ph type="body" sz="quarter" idx="17"/>
          </p:nvPr>
        </p:nvSpPr>
        <p:spPr>
          <a:xfrm>
            <a:off x="10532952" y="1446551"/>
            <a:ext cx="1232090" cy="430967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>
                <a:schemeClr val="tx2"/>
              </a:buClr>
              <a:buFont typeface="+mj-lt"/>
              <a:buNone/>
              <a:defRPr sz="1050">
                <a:latin typeface="+mj-lt"/>
              </a:defRPr>
            </a:lvl1pPr>
            <a:lvl2pPr marL="457200" indent="0">
              <a:buFontTx/>
              <a:buNone/>
              <a:defRPr sz="1400"/>
            </a:lvl2pPr>
            <a:lvl3pPr marL="914400" indent="0">
              <a:buFontTx/>
              <a:buNone/>
              <a:defRPr sz="1400"/>
            </a:lvl3pPr>
            <a:lvl4pPr marL="1371600" indent="0">
              <a:buFontTx/>
              <a:buNone/>
              <a:defRPr sz="1400"/>
            </a:lvl4pPr>
            <a:lvl5pPr marL="1828800" indent="0">
              <a:buFontTx/>
              <a:buNone/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36F39FCA-78ED-9840-BB29-1A38844D006A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430524" y="344482"/>
            <a:ext cx="11334518" cy="653722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80000"/>
              </a:lnSpc>
              <a:defRPr sz="2800" b="1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64F305EE-52D5-4941-8CA7-B1DC2A53B6F1}"/>
              </a:ext>
            </a:extLst>
          </p:cNvPr>
          <p:cNvCxnSpPr>
            <a:cxnSpLocks/>
          </p:cNvCxnSpPr>
          <p:nvPr userDrawn="1"/>
        </p:nvCxnSpPr>
        <p:spPr>
          <a:xfrm>
            <a:off x="430523" y="1106581"/>
            <a:ext cx="11334519" cy="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Picture 19">
            <a:extLst>
              <a:ext uri="{FF2B5EF4-FFF2-40B4-BE49-F238E27FC236}">
                <a16:creationId xmlns:a16="http://schemas.microsoft.com/office/drawing/2014/main" id="{6C5821C3-6FBD-BA41-ACC6-81AECFFD394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02751" y="6189191"/>
            <a:ext cx="1542174" cy="244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61005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ooter Placeholder 3">
            <a:extLst>
              <a:ext uri="{FF2B5EF4-FFF2-40B4-BE49-F238E27FC236}">
                <a16:creationId xmlns:a16="http://schemas.microsoft.com/office/drawing/2014/main" id="{25B59324-F9ED-AB45-8590-0ECDA30EE5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762196" y="6281163"/>
            <a:ext cx="2724885" cy="211791"/>
          </a:xfrm>
          <a:prstGeom prst="rect">
            <a:avLst/>
          </a:prstGeom>
        </p:spPr>
        <p:txBody>
          <a:bodyPr/>
          <a:lstStyle/>
          <a:p>
            <a:r>
              <a:rPr lang="ru-RU"/>
              <a:t>ФосАгро | Чистые минералы для здоровой жизни</a:t>
            </a:r>
            <a:endParaRPr lang="en-GB" dirty="0"/>
          </a:p>
        </p:txBody>
      </p:sp>
      <p:sp>
        <p:nvSpPr>
          <p:cNvPr id="12" name="Slide Number Placeholder 4">
            <a:extLst>
              <a:ext uri="{FF2B5EF4-FFF2-40B4-BE49-F238E27FC236}">
                <a16:creationId xmlns:a16="http://schemas.microsoft.com/office/drawing/2014/main" id="{02A2FD6A-605E-AD4A-A177-207FEF7B87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54937" y="6281163"/>
            <a:ext cx="431015" cy="211791"/>
          </a:xfrm>
          <a:prstGeom prst="rect">
            <a:avLst/>
          </a:prstGeom>
        </p:spPr>
        <p:txBody>
          <a:bodyPr/>
          <a:lstStyle/>
          <a:p>
            <a:fld id="{6DE55804-D118-2B4A-AD41-9C544F0DF4A9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5FDB903E-A6D7-014F-B236-6ACC94D63A6C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430523" y="1446249"/>
            <a:ext cx="4113598" cy="43200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endParaRPr lang="en-GB" dirty="0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8D564461-699C-B046-91FD-E65EB2D108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0524" y="344482"/>
            <a:ext cx="11334518" cy="653722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80000"/>
              </a:lnSpc>
              <a:defRPr sz="2800" b="1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19" name="Date Placeholder 2">
            <a:extLst>
              <a:ext uri="{FF2B5EF4-FFF2-40B4-BE49-F238E27FC236}">
                <a16:creationId xmlns:a16="http://schemas.microsoft.com/office/drawing/2014/main" id="{D090EFC3-2FB3-DA45-9E79-57D64644110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532952" y="6281163"/>
            <a:ext cx="821985" cy="211791"/>
          </a:xfrm>
          <a:prstGeom prst="rect">
            <a:avLst/>
          </a:prstGeom>
        </p:spPr>
        <p:txBody>
          <a:bodyPr/>
          <a:lstStyle/>
          <a:p>
            <a:fld id="{EB9E8A50-D628-EC46-BA6C-401326AD714C}" type="datetime1">
              <a:rPr lang="ru-RU" smtClean="0"/>
              <a:t>29.11.2022</a:t>
            </a:fld>
            <a:endParaRPr lang="en-GB" dirty="0"/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DFF21717-A44C-D543-AD36-578BB5447009}"/>
              </a:ext>
            </a:extLst>
          </p:cNvPr>
          <p:cNvCxnSpPr>
            <a:cxnSpLocks/>
          </p:cNvCxnSpPr>
          <p:nvPr userDrawn="1"/>
        </p:nvCxnSpPr>
        <p:spPr>
          <a:xfrm>
            <a:off x="430523" y="1106581"/>
            <a:ext cx="11334519" cy="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 Placeholder 8">
            <a:extLst>
              <a:ext uri="{FF2B5EF4-FFF2-40B4-BE49-F238E27FC236}">
                <a16:creationId xmlns:a16="http://schemas.microsoft.com/office/drawing/2014/main" id="{37C6890E-4CE9-8A4C-9D02-6917212251D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762196" y="1446551"/>
            <a:ext cx="5552681" cy="4309673"/>
          </a:xfrm>
          <a:prstGeom prst="rect">
            <a:avLst/>
          </a:prstGeom>
        </p:spPr>
        <p:txBody>
          <a:bodyPr lIns="0" tIns="0" rIns="0" bIns="0"/>
          <a:lstStyle>
            <a:lvl1pPr marL="285750" indent="-285750"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600">
                <a:latin typeface="+mj-lt"/>
              </a:defRPr>
            </a:lvl1pPr>
            <a:lvl2pPr marL="457200" indent="0">
              <a:buFontTx/>
              <a:buNone/>
              <a:defRPr sz="1400"/>
            </a:lvl2pPr>
            <a:lvl3pPr marL="914400" indent="0">
              <a:buFontTx/>
              <a:buNone/>
              <a:defRPr sz="1400"/>
            </a:lvl3pPr>
            <a:lvl4pPr marL="1371600" indent="0">
              <a:buFontTx/>
              <a:buNone/>
              <a:defRPr sz="1400"/>
            </a:lvl4pPr>
            <a:lvl5pPr marL="1828800" indent="0">
              <a:buFontTx/>
              <a:buNone/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  <a:endParaRPr lang="en-GB" dirty="0"/>
          </a:p>
        </p:txBody>
      </p:sp>
      <p:sp>
        <p:nvSpPr>
          <p:cNvPr id="22" name="Text Placeholder 8">
            <a:extLst>
              <a:ext uri="{FF2B5EF4-FFF2-40B4-BE49-F238E27FC236}">
                <a16:creationId xmlns:a16="http://schemas.microsoft.com/office/drawing/2014/main" id="{D90D5650-E67F-9A4C-B0C2-39A413D00DDC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10532952" y="1446551"/>
            <a:ext cx="1232090" cy="430967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>
                <a:schemeClr val="tx2"/>
              </a:buClr>
              <a:buFont typeface="+mj-lt"/>
              <a:buNone/>
              <a:defRPr sz="1050">
                <a:latin typeface="+mj-lt"/>
              </a:defRPr>
            </a:lvl1pPr>
            <a:lvl2pPr marL="457200" indent="0">
              <a:buFontTx/>
              <a:buNone/>
              <a:defRPr sz="1400"/>
            </a:lvl2pPr>
            <a:lvl3pPr marL="914400" indent="0">
              <a:buFontTx/>
              <a:buNone/>
              <a:defRPr sz="1400"/>
            </a:lvl3pPr>
            <a:lvl4pPr marL="1371600" indent="0">
              <a:buFontTx/>
              <a:buNone/>
              <a:defRPr sz="1400"/>
            </a:lvl4pPr>
            <a:lvl5pPr marL="1828800" indent="0">
              <a:buFontTx/>
              <a:buNone/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D03260F9-ABFC-2E4F-B6CD-90807718000B}"/>
              </a:ext>
            </a:extLst>
          </p:cNvPr>
          <p:cNvCxnSpPr>
            <a:cxnSpLocks/>
          </p:cNvCxnSpPr>
          <p:nvPr userDrawn="1"/>
        </p:nvCxnSpPr>
        <p:spPr>
          <a:xfrm>
            <a:off x="430523" y="6095891"/>
            <a:ext cx="11334519" cy="0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Picture 13">
            <a:extLst>
              <a:ext uri="{FF2B5EF4-FFF2-40B4-BE49-F238E27FC236}">
                <a16:creationId xmlns:a16="http://schemas.microsoft.com/office/drawing/2014/main" id="{1F65EC1D-E72B-034F-8249-F956BBED701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02751" y="6189191"/>
            <a:ext cx="1542174" cy="244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3489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image" Target="../media/image1.emf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43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1AAF2A9E-7EFF-CC40-B2B7-6CE75D06F53E}"/>
              </a:ext>
            </a:extLst>
          </p:cNvPr>
          <p:cNvPicPr>
            <a:picLocks noChangeAspect="1"/>
          </p:cNvPicPr>
          <p:nvPr userDrawn="1"/>
        </p:nvPicPr>
        <p:blipFill>
          <a:blip r:embed="rId25">
            <a:alphaModFix amt="0"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536540" y="6125136"/>
            <a:ext cx="818397" cy="524484"/>
          </a:xfrm>
          <a:prstGeom prst="rect">
            <a:avLst/>
          </a:prstGeom>
          <a:noFill/>
        </p:spPr>
        <p:txBody>
          <a:bodyPr vert="horz" lIns="0" tIns="0" rIns="0" bIns="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fld id="{AE3B0C9A-6136-3443-A68B-60285D2AAAC6}" type="datetime1">
              <a:rPr lang="ru-RU" smtClean="0"/>
              <a:t>29.11.2022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762585" y="6125136"/>
            <a:ext cx="2724885" cy="52448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r>
              <a:rPr lang="ru-RU"/>
              <a:t>ФосАгро | Чистые минералы для здоровой жизни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54937" y="6125136"/>
            <a:ext cx="431015" cy="52448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000" b="1">
                <a:solidFill>
                  <a:schemeClr val="tx1"/>
                </a:solidFill>
              </a:defRPr>
            </a:lvl1pPr>
          </a:lstStyle>
          <a:p>
            <a:fld id="{6DE55804-D118-2B4A-AD41-9C544F0DF4A9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0760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5" r:id="rId2"/>
    <p:sldLayoutId id="2147483664" r:id="rId3"/>
    <p:sldLayoutId id="2147483665" r:id="rId4"/>
    <p:sldLayoutId id="2147483660" r:id="rId5"/>
    <p:sldLayoutId id="2147483651" r:id="rId6"/>
    <p:sldLayoutId id="2147483663" r:id="rId7"/>
    <p:sldLayoutId id="2147483654" r:id="rId8"/>
    <p:sldLayoutId id="2147483653" r:id="rId9"/>
    <p:sldLayoutId id="2147483667" r:id="rId10"/>
    <p:sldLayoutId id="2147483666" r:id="rId11"/>
    <p:sldLayoutId id="2147483661" r:id="rId12"/>
    <p:sldLayoutId id="2147483662" r:id="rId13"/>
    <p:sldLayoutId id="2147483675" r:id="rId14"/>
    <p:sldLayoutId id="2147483668" r:id="rId15"/>
    <p:sldLayoutId id="2147483669" r:id="rId16"/>
    <p:sldLayoutId id="2147483670" r:id="rId17"/>
    <p:sldLayoutId id="2147483671" r:id="rId18"/>
    <p:sldLayoutId id="2147483672" r:id="rId19"/>
    <p:sldLayoutId id="2147483673" r:id="rId20"/>
    <p:sldLayoutId id="2147483674" r:id="rId21"/>
    <p:sldLayoutId id="2147483659" r:id="rId22"/>
    <p:sldLayoutId id="2147483658" r:id="rId23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.emf"/></Relationships>
</file>

<file path=ppt/slides/_rels/slide10.xml.rels><?xml version="1.0" encoding="UTF-8" standalone="yes"?>
<Relationships xmlns="http://schemas.openxmlformats.org/package/2006/relationships"><Relationship Id="rId13" Type="http://schemas.openxmlformats.org/officeDocument/2006/relationships/image" Target="../media/image9.png"/><Relationship Id="rId3" Type="http://schemas.openxmlformats.org/officeDocument/2006/relationships/notesSlide" Target="../notesSlides/notesSlide8.xml"/><Relationship Id="rId12" Type="http://schemas.openxmlformats.org/officeDocument/2006/relationships/image" Target="../media/image49.sv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2.xml"/><Relationship Id="rId11" Type="http://schemas.openxmlformats.org/officeDocument/2006/relationships/image" Target="../media/image21.png"/><Relationship Id="rId10" Type="http://schemas.openxmlformats.org/officeDocument/2006/relationships/image" Target="../media/image17.svg"/><Relationship Id="rId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svg"/><Relationship Id="rId18" Type="http://schemas.openxmlformats.org/officeDocument/2006/relationships/image" Target="../media/image50.svg"/><Relationship Id="rId3" Type="http://schemas.openxmlformats.org/officeDocument/2006/relationships/image" Target="../media/image9.png"/><Relationship Id="rId21" Type="http://schemas.openxmlformats.org/officeDocument/2006/relationships/slide" Target="slide9.xml"/><Relationship Id="rId2" Type="http://schemas.openxmlformats.org/officeDocument/2006/relationships/notesSlide" Target="../notesSlides/notesSlide9.xml"/><Relationship Id="rId20" Type="http://schemas.openxmlformats.org/officeDocument/2006/relationships/image" Target="../media/image24.png"/><Relationship Id="rId1" Type="http://schemas.openxmlformats.org/officeDocument/2006/relationships/slideLayout" Target="../slideLayouts/slideLayout6.xml"/><Relationship Id="rId19" Type="http://schemas.openxmlformats.org/officeDocument/2006/relationships/image" Target="../media/image10.png"/><Relationship Id="rId4" Type="http://schemas.openxmlformats.org/officeDocument/2006/relationships/image" Target="../media/image22.png"/><Relationship Id="rId9" Type="http://schemas.openxmlformats.org/officeDocument/2006/relationships/image" Target="../media/image23.png"/><Relationship Id="rId14" Type="http://schemas.openxmlformats.org/officeDocument/2006/relationships/image" Target="../media/image170.svg"/><Relationship Id="rId22" Type="http://schemas.openxmlformats.org/officeDocument/2006/relationships/slide" Target="slide10.xml"/></Relationships>
</file>

<file path=ppt/slides/_rels/slide12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.png"/><Relationship Id="rId3" Type="http://schemas.openxmlformats.org/officeDocument/2006/relationships/notesSlide" Target="../notesSlides/notesSlide10.xml"/><Relationship Id="rId12" Type="http://schemas.openxmlformats.org/officeDocument/2006/relationships/image" Target="../media/image16.sv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3.xml"/><Relationship Id="rId11" Type="http://schemas.openxmlformats.org/officeDocument/2006/relationships/image" Target="../media/image18.svg"/><Relationship Id="rId5" Type="http://schemas.openxmlformats.org/officeDocument/2006/relationships/image" Target="../media/image25.png"/><Relationship Id="rId15" Type="http://schemas.openxmlformats.org/officeDocument/2006/relationships/image" Target="../media/image27.png"/><Relationship Id="rId19" Type="http://schemas.openxmlformats.org/officeDocument/2006/relationships/image" Target="../media/image25.svg"/><Relationship Id="rId4" Type="http://schemas.openxmlformats.org/officeDocument/2006/relationships/image" Target="../media/image9.png"/><Relationship Id="rId14" Type="http://schemas.openxmlformats.org/officeDocument/2006/relationships/image" Target="../media/image26.png"/></Relationships>
</file>

<file path=ppt/slides/_rels/slide13.xml.rels><?xml version="1.0" encoding="UTF-8" standalone="yes"?>
<Relationships xmlns="http://schemas.openxmlformats.org/package/2006/relationships"><Relationship Id="rId26" Type="http://schemas.openxmlformats.org/officeDocument/2006/relationships/image" Target="../media/image56.svg"/><Relationship Id="rId3" Type="http://schemas.openxmlformats.org/officeDocument/2006/relationships/tags" Target="../tags/tag6.xml"/><Relationship Id="rId34" Type="http://schemas.openxmlformats.org/officeDocument/2006/relationships/image" Target="../media/image30.png"/><Relationship Id="rId7" Type="http://schemas.openxmlformats.org/officeDocument/2006/relationships/image" Target="../media/image28.png"/><Relationship Id="rId33" Type="http://schemas.openxmlformats.org/officeDocument/2006/relationships/image" Target="../media/image29.png"/><Relationship Id="rId17" Type="http://schemas.openxmlformats.org/officeDocument/2006/relationships/image" Target="../media/image23.svg"/><Relationship Id="rId2" Type="http://schemas.openxmlformats.org/officeDocument/2006/relationships/tags" Target="../tags/tag5.xml"/><Relationship Id="rId29" Type="http://schemas.openxmlformats.org/officeDocument/2006/relationships/image" Target="../media/image13.png"/><Relationship Id="rId1" Type="http://schemas.openxmlformats.org/officeDocument/2006/relationships/tags" Target="../tags/tag4.xml"/><Relationship Id="rId6" Type="http://schemas.openxmlformats.org/officeDocument/2006/relationships/image" Target="../media/image26.png"/><Relationship Id="rId32" Type="http://schemas.openxmlformats.org/officeDocument/2006/relationships/image" Target="../media/image11.png"/><Relationship Id="rId11" Type="http://schemas.openxmlformats.org/officeDocument/2006/relationships/image" Target="../media/image18.svg"/><Relationship Id="rId5" Type="http://schemas.openxmlformats.org/officeDocument/2006/relationships/notesSlide" Target="../notesSlides/notesSlide11.xml"/><Relationship Id="rId28" Type="http://schemas.openxmlformats.org/officeDocument/2006/relationships/image" Target="../media/image65.svg"/><Relationship Id="rId31" Type="http://schemas.openxmlformats.org/officeDocument/2006/relationships/image" Target="../media/image14.svg"/><Relationship Id="rId4" Type="http://schemas.openxmlformats.org/officeDocument/2006/relationships/slideLayout" Target="../slideLayouts/slideLayout6.xml"/><Relationship Id="rId30" Type="http://schemas.microsoft.com/office/2007/relationships/hdphoto" Target="../media/hdphoto1.wdp"/><Relationship Id="rId35" Type="http://schemas.openxmlformats.org/officeDocument/2006/relationships/image" Target="../media/image31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9.png"/><Relationship Id="rId7" Type="http://schemas.openxmlformats.org/officeDocument/2006/relationships/image" Target="../media/image35.emf"/><Relationship Id="rId25" Type="http://schemas.openxmlformats.org/officeDocument/2006/relationships/image" Target="../media/image71.sv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4.emf"/><Relationship Id="rId5" Type="http://schemas.openxmlformats.org/officeDocument/2006/relationships/image" Target="../media/image33.emf"/><Relationship Id="rId4" Type="http://schemas.openxmlformats.org/officeDocument/2006/relationships/image" Target="../media/image32.emf"/><Relationship Id="rId9" Type="http://schemas.openxmlformats.org/officeDocument/2006/relationships/image" Target="../media/image36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.png"/></Relationships>
</file>

<file path=ppt/slides/_rels/slide17.xml.rels><?xml version="1.0" encoding="UTF-8" standalone="yes"?>
<Relationships xmlns="http://schemas.openxmlformats.org/package/2006/relationships"><Relationship Id="rId26" Type="http://schemas.openxmlformats.org/officeDocument/2006/relationships/image" Target="../media/image41.png"/><Relationship Id="rId3" Type="http://schemas.openxmlformats.org/officeDocument/2006/relationships/slideLayout" Target="../slideLayouts/slideLayout6.xml"/><Relationship Id="rId21" Type="http://schemas.openxmlformats.org/officeDocument/2006/relationships/image" Target="../media/image21.png"/><Relationship Id="rId12" Type="http://schemas.openxmlformats.org/officeDocument/2006/relationships/image" Target="../media/image49.svg"/><Relationship Id="rId25" Type="http://schemas.openxmlformats.org/officeDocument/2006/relationships/image" Target="../media/image83.svg"/><Relationship Id="rId2" Type="http://schemas.openxmlformats.org/officeDocument/2006/relationships/tags" Target="../tags/tag8.xml"/><Relationship Id="rId20" Type="http://schemas.openxmlformats.org/officeDocument/2006/relationships/image" Target="../media/image20.png"/><Relationship Id="rId16" Type="http://schemas.openxmlformats.org/officeDocument/2006/relationships/image" Target="../media/image160.svg"/><Relationship Id="rId29" Type="http://schemas.openxmlformats.org/officeDocument/2006/relationships/image" Target="../media/image9.png"/><Relationship Id="rId1" Type="http://schemas.openxmlformats.org/officeDocument/2006/relationships/tags" Target="../tags/tag7.xml"/><Relationship Id="rId24" Type="http://schemas.openxmlformats.org/officeDocument/2006/relationships/image" Target="../media/image40.png"/><Relationship Id="rId5" Type="http://schemas.openxmlformats.org/officeDocument/2006/relationships/image" Target="../media/image38.png"/><Relationship Id="rId23" Type="http://schemas.openxmlformats.org/officeDocument/2006/relationships/image" Target="../media/image81.svg"/><Relationship Id="rId28" Type="http://schemas.openxmlformats.org/officeDocument/2006/relationships/image" Target="../media/image43.png"/><Relationship Id="rId19" Type="http://schemas.openxmlformats.org/officeDocument/2006/relationships/image" Target="../media/image15.svg"/><Relationship Id="rId10" Type="http://schemas.openxmlformats.org/officeDocument/2006/relationships/image" Target="../media/image17.svg"/><Relationship Id="rId4" Type="http://schemas.openxmlformats.org/officeDocument/2006/relationships/notesSlide" Target="../notesSlides/notesSlide14.xml"/><Relationship Id="rId22" Type="http://schemas.openxmlformats.org/officeDocument/2006/relationships/image" Target="../media/image39.png"/><Relationship Id="rId27" Type="http://schemas.openxmlformats.org/officeDocument/2006/relationships/image" Target="../media/image42.png"/></Relationships>
</file>

<file path=ppt/slides/_rels/slide18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06.svg"/><Relationship Id="rId3" Type="http://schemas.openxmlformats.org/officeDocument/2006/relationships/image" Target="../media/image44.png"/><Relationship Id="rId7" Type="http://schemas.microsoft.com/office/2007/relationships/hdphoto" Target="../media/hdphoto3.wdp"/><Relationship Id="rId17" Type="http://schemas.openxmlformats.org/officeDocument/2006/relationships/image" Target="../media/image108.svg"/><Relationship Id="rId2" Type="http://schemas.openxmlformats.org/officeDocument/2006/relationships/notesSlide" Target="../notesSlides/notesSlide15.xml"/><Relationship Id="rId16" Type="http://schemas.openxmlformats.org/officeDocument/2006/relationships/image" Target="../media/image48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5.png"/><Relationship Id="rId5" Type="http://schemas.openxmlformats.org/officeDocument/2006/relationships/image" Target="../media/image37.png"/><Relationship Id="rId15" Type="http://schemas.openxmlformats.org/officeDocument/2006/relationships/image" Target="../media/image47.emf"/><Relationship Id="rId4" Type="http://schemas.openxmlformats.org/officeDocument/2006/relationships/image" Target="../media/image9.png"/><Relationship Id="rId14" Type="http://schemas.openxmlformats.org/officeDocument/2006/relationships/image" Target="../media/image4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12" Type="http://schemas.openxmlformats.org/officeDocument/2006/relationships/hyperlink" Target="https://etpreg.phosagro.ru/services/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11" Type="http://schemas.openxmlformats.org/officeDocument/2006/relationships/image" Target="../media/image18.sv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12.png"/><Relationship Id="rId7" Type="http://schemas.openxmlformats.org/officeDocument/2006/relationships/image" Target="../media/image14.sv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6" Type="http://schemas.microsoft.com/office/2007/relationships/hdphoto" Target="../media/hdphoto1.wdp"/><Relationship Id="rId5" Type="http://schemas.openxmlformats.org/officeDocument/2006/relationships/image" Target="../media/image13.png"/><Relationship Id="rId15" Type="http://schemas.openxmlformats.org/officeDocument/2006/relationships/image" Target="../media/image15.png"/><Relationship Id="rId10" Type="http://schemas.microsoft.com/office/2007/relationships/hdphoto" Target="../media/hdphoto2.wdp"/><Relationship Id="rId4" Type="http://schemas.openxmlformats.org/officeDocument/2006/relationships/image" Target="../media/image10.png"/><Relationship Id="rId9" Type="http://schemas.openxmlformats.org/officeDocument/2006/relationships/image" Target="../media/image14.png"/><Relationship Id="rId14" Type="http://schemas.openxmlformats.org/officeDocument/2006/relationships/image" Target="../media/image50.sv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9.xml.rels><?xml version="1.0" encoding="UTF-8" standalone="yes"?>
<Relationships xmlns="http://schemas.openxmlformats.org/package/2006/relationships"><Relationship Id="rId13" Type="http://schemas.openxmlformats.org/officeDocument/2006/relationships/image" Target="../media/image58.svg"/><Relationship Id="rId18" Type="http://schemas.openxmlformats.org/officeDocument/2006/relationships/image" Target="../media/image19.png"/><Relationship Id="rId3" Type="http://schemas.openxmlformats.org/officeDocument/2006/relationships/notesSlide" Target="../notesSlides/notesSlide7.xml"/><Relationship Id="rId17" Type="http://schemas.openxmlformats.org/officeDocument/2006/relationships/image" Target="../media/image19.svg"/><Relationship Id="rId2" Type="http://schemas.openxmlformats.org/officeDocument/2006/relationships/slideLayout" Target="../slideLayouts/slideLayout6.xml"/><Relationship Id="rId16" Type="http://schemas.openxmlformats.org/officeDocument/2006/relationships/image" Target="../media/image18.png"/><Relationship Id="rId1" Type="http://schemas.openxmlformats.org/officeDocument/2006/relationships/tags" Target="../tags/tag1.xml"/><Relationship Id="rId5" Type="http://schemas.openxmlformats.org/officeDocument/2006/relationships/image" Target="../media/image16.png"/><Relationship Id="rId15" Type="http://schemas.openxmlformats.org/officeDocument/2006/relationships/image" Target="../media/image55.svg"/><Relationship Id="rId4" Type="http://schemas.openxmlformats.org/officeDocument/2006/relationships/image" Target="../media/image9.png"/><Relationship Id="rId1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5FECDE95-B9CE-964F-A9C2-DD228DC399B6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D1C510AC-2A34-4D49-9791-4AA92B0B713F}"/>
              </a:ext>
            </a:extLst>
          </p:cNvPr>
          <p:cNvGrpSpPr/>
          <p:nvPr/>
        </p:nvGrpSpPr>
        <p:grpSpPr>
          <a:xfrm>
            <a:off x="-507076" y="324197"/>
            <a:ext cx="7434066" cy="6791498"/>
            <a:chOff x="-507076" y="324197"/>
            <a:chExt cx="7434066" cy="6791498"/>
          </a:xfrm>
        </p:grpSpPr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6986DD67-92C7-7A48-9DDF-4D824D70BE0F}"/>
                </a:ext>
              </a:extLst>
            </p:cNvPr>
            <p:cNvSpPr/>
            <p:nvPr userDrawn="1"/>
          </p:nvSpPr>
          <p:spPr>
            <a:xfrm>
              <a:off x="-507076" y="598517"/>
              <a:ext cx="6517178" cy="6517178"/>
            </a:xfrm>
            <a:prstGeom prst="ellipse">
              <a:avLst/>
            </a:prstGeom>
            <a:noFill/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D3190545-30AE-6245-82DB-6F833A8F9846}"/>
                </a:ext>
              </a:extLst>
            </p:cNvPr>
            <p:cNvSpPr/>
            <p:nvPr userDrawn="1"/>
          </p:nvSpPr>
          <p:spPr>
            <a:xfrm>
              <a:off x="1681660" y="324197"/>
              <a:ext cx="5245330" cy="5245330"/>
            </a:xfrm>
            <a:prstGeom prst="ellipse">
              <a:avLst/>
            </a:prstGeom>
            <a:noFill/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FB533BD9-5A0F-4D41-BC49-8F2DB077448E}"/>
                </a:ext>
              </a:extLst>
            </p:cNvPr>
            <p:cNvSpPr/>
            <p:nvPr userDrawn="1"/>
          </p:nvSpPr>
          <p:spPr>
            <a:xfrm>
              <a:off x="1224460" y="748145"/>
              <a:ext cx="4417549" cy="4417549"/>
            </a:xfrm>
            <a:prstGeom prst="ellipse">
              <a:avLst/>
            </a:prstGeom>
            <a:noFill/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2A2173C-C328-B34A-AF6C-415ED62A47B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ru-RU" sz="1600" dirty="0"/>
              <a:t>Краткое изложение требований в области охраны труда и промышленной безопасности, предъявляемых группой «ФосАгро» к подрядным организациям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FC3768E-382D-D541-8572-5FA0D4E55FC4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ru-RU" dirty="0" err="1" smtClean="0"/>
              <a:t>ДПБиОТ</a:t>
            </a:r>
            <a:r>
              <a:rPr lang="en-GB" dirty="0" smtClean="0"/>
              <a:t>| </a:t>
            </a:r>
            <a:r>
              <a:rPr lang="ru-RU" dirty="0" smtClean="0"/>
              <a:t>Череповец</a:t>
            </a:r>
            <a:r>
              <a:rPr lang="en-GB" dirty="0" smtClean="0"/>
              <a:t> </a:t>
            </a:r>
            <a:r>
              <a:rPr lang="en-GB" dirty="0"/>
              <a:t>| </a:t>
            </a:r>
            <a:r>
              <a:rPr lang="ru-RU" dirty="0" smtClean="0"/>
              <a:t>2022</a:t>
            </a:r>
            <a:endParaRPr lang="ru-RU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6DA8741-1513-E543-82E7-A42B536CAF8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99283" y="1196213"/>
            <a:ext cx="898345" cy="614175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0262689" y="21366"/>
            <a:ext cx="1929311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 smtClean="0"/>
              <a:t>Приложение</a:t>
            </a:r>
            <a:endParaRPr lang="ru-RU" sz="1400" dirty="0"/>
          </a:p>
          <a:p>
            <a:r>
              <a:rPr lang="ru-RU" sz="1400" dirty="0"/>
              <a:t>УТВЕРЖДЕН</a:t>
            </a:r>
          </a:p>
          <a:p>
            <a:r>
              <a:rPr lang="ru-RU" sz="1400" dirty="0"/>
              <a:t>приказом АО «Апатит»</a:t>
            </a:r>
          </a:p>
        </p:txBody>
      </p:sp>
    </p:spTree>
    <p:extLst>
      <p:ext uri="{BB962C8B-B14F-4D97-AF65-F5344CB8AC3E}">
        <p14:creationId xmlns:p14="http://schemas.microsoft.com/office/powerpoint/2010/main" val="387983467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Группа 37"/>
          <p:cNvGrpSpPr/>
          <p:nvPr/>
        </p:nvGrpSpPr>
        <p:grpSpPr>
          <a:xfrm>
            <a:off x="614149" y="4205129"/>
            <a:ext cx="5779719" cy="1339601"/>
            <a:chOff x="416594" y="4222726"/>
            <a:chExt cx="5779719" cy="1339601"/>
          </a:xfrm>
        </p:grpSpPr>
        <p:grpSp>
          <p:nvGrpSpPr>
            <p:cNvPr id="33" name="Группа 32"/>
            <p:cNvGrpSpPr/>
            <p:nvPr/>
          </p:nvGrpSpPr>
          <p:grpSpPr>
            <a:xfrm>
              <a:off x="416594" y="4446857"/>
              <a:ext cx="1246666" cy="829371"/>
              <a:chOff x="388416" y="4269311"/>
              <a:chExt cx="1246666" cy="829371"/>
            </a:xfrm>
          </p:grpSpPr>
          <p:sp>
            <p:nvSpPr>
              <p:cNvPr id="150" name="Freeform 21">
                <a:extLst>
                  <a:ext uri="{FF2B5EF4-FFF2-40B4-BE49-F238E27FC236}">
                    <a16:creationId xmlns:a16="http://schemas.microsoft.com/office/drawing/2014/main" id="{BB5B08E1-E01A-446D-A285-340D4306EE66}"/>
                  </a:ext>
                </a:extLst>
              </p:cNvPr>
              <p:cNvSpPr>
                <a:spLocks noEditPoints="1"/>
              </p:cNvSpPr>
              <p:nvPr>
                <p:custDataLst>
                  <p:tags r:id="rId1"/>
                </p:custDataLst>
              </p:nvPr>
            </p:nvSpPr>
            <p:spPr bwMode="auto">
              <a:xfrm>
                <a:off x="798791" y="4269311"/>
                <a:ext cx="449245" cy="607639"/>
              </a:xfrm>
              <a:custGeom>
                <a:avLst/>
                <a:gdLst>
                  <a:gd name="T0" fmla="*/ 114 w 126"/>
                  <a:gd name="T1" fmla="*/ 84 h 144"/>
                  <a:gd name="T2" fmla="*/ 82 w 126"/>
                  <a:gd name="T3" fmla="*/ 77 h 144"/>
                  <a:gd name="T4" fmla="*/ 78 w 126"/>
                  <a:gd name="T5" fmla="*/ 80 h 144"/>
                  <a:gd name="T6" fmla="*/ 63 w 126"/>
                  <a:gd name="T7" fmla="*/ 112 h 144"/>
                  <a:gd name="T8" fmla="*/ 48 w 126"/>
                  <a:gd name="T9" fmla="*/ 80 h 144"/>
                  <a:gd name="T10" fmla="*/ 43 w 126"/>
                  <a:gd name="T11" fmla="*/ 77 h 144"/>
                  <a:gd name="T12" fmla="*/ 11 w 126"/>
                  <a:gd name="T13" fmla="*/ 84 h 144"/>
                  <a:gd name="T14" fmla="*/ 0 w 126"/>
                  <a:gd name="T15" fmla="*/ 102 h 144"/>
                  <a:gd name="T16" fmla="*/ 0 w 126"/>
                  <a:gd name="T17" fmla="*/ 140 h 144"/>
                  <a:gd name="T18" fmla="*/ 4 w 126"/>
                  <a:gd name="T19" fmla="*/ 144 h 144"/>
                  <a:gd name="T20" fmla="*/ 122 w 126"/>
                  <a:gd name="T21" fmla="*/ 144 h 144"/>
                  <a:gd name="T22" fmla="*/ 126 w 126"/>
                  <a:gd name="T23" fmla="*/ 140 h 144"/>
                  <a:gd name="T24" fmla="*/ 126 w 126"/>
                  <a:gd name="T25" fmla="*/ 102 h 144"/>
                  <a:gd name="T26" fmla="*/ 114 w 126"/>
                  <a:gd name="T27" fmla="*/ 84 h 144"/>
                  <a:gd name="T28" fmla="*/ 18 w 126"/>
                  <a:gd name="T29" fmla="*/ 135 h 144"/>
                  <a:gd name="T30" fmla="*/ 9 w 126"/>
                  <a:gd name="T31" fmla="*/ 135 h 144"/>
                  <a:gd name="T32" fmla="*/ 9 w 126"/>
                  <a:gd name="T33" fmla="*/ 102 h 144"/>
                  <a:gd name="T34" fmla="*/ 15 w 126"/>
                  <a:gd name="T35" fmla="*/ 92 h 144"/>
                  <a:gd name="T36" fmla="*/ 18 w 126"/>
                  <a:gd name="T37" fmla="*/ 91 h 144"/>
                  <a:gd name="T38" fmla="*/ 18 w 126"/>
                  <a:gd name="T39" fmla="*/ 135 h 144"/>
                  <a:gd name="T40" fmla="*/ 116 w 126"/>
                  <a:gd name="T41" fmla="*/ 135 h 144"/>
                  <a:gd name="T42" fmla="*/ 108 w 126"/>
                  <a:gd name="T43" fmla="*/ 135 h 144"/>
                  <a:gd name="T44" fmla="*/ 108 w 126"/>
                  <a:gd name="T45" fmla="*/ 91 h 144"/>
                  <a:gd name="T46" fmla="*/ 110 w 126"/>
                  <a:gd name="T47" fmla="*/ 92 h 144"/>
                  <a:gd name="T48" fmla="*/ 116 w 126"/>
                  <a:gd name="T49" fmla="*/ 102 h 144"/>
                  <a:gd name="T50" fmla="*/ 116 w 126"/>
                  <a:gd name="T51" fmla="*/ 135 h 144"/>
                  <a:gd name="T52" fmla="*/ 32 w 126"/>
                  <a:gd name="T53" fmla="*/ 40 h 144"/>
                  <a:gd name="T54" fmla="*/ 33 w 126"/>
                  <a:gd name="T55" fmla="*/ 40 h 144"/>
                  <a:gd name="T56" fmla="*/ 33 w 126"/>
                  <a:gd name="T57" fmla="*/ 43 h 144"/>
                  <a:gd name="T58" fmla="*/ 63 w 126"/>
                  <a:gd name="T59" fmla="*/ 75 h 144"/>
                  <a:gd name="T60" fmla="*/ 93 w 126"/>
                  <a:gd name="T61" fmla="*/ 43 h 144"/>
                  <a:gd name="T62" fmla="*/ 92 w 126"/>
                  <a:gd name="T63" fmla="*/ 40 h 144"/>
                  <a:gd name="T64" fmla="*/ 94 w 126"/>
                  <a:gd name="T65" fmla="*/ 40 h 144"/>
                  <a:gd name="T66" fmla="*/ 98 w 126"/>
                  <a:gd name="T67" fmla="*/ 36 h 144"/>
                  <a:gd name="T68" fmla="*/ 95 w 126"/>
                  <a:gd name="T69" fmla="*/ 32 h 144"/>
                  <a:gd name="T70" fmla="*/ 81 w 126"/>
                  <a:gd name="T71" fmla="*/ 6 h 144"/>
                  <a:gd name="T72" fmla="*/ 81 w 126"/>
                  <a:gd name="T73" fmla="*/ 24 h 144"/>
                  <a:gd name="T74" fmla="*/ 78 w 126"/>
                  <a:gd name="T75" fmla="*/ 27 h 144"/>
                  <a:gd name="T76" fmla="*/ 75 w 126"/>
                  <a:gd name="T77" fmla="*/ 24 h 144"/>
                  <a:gd name="T78" fmla="*/ 75 w 126"/>
                  <a:gd name="T79" fmla="*/ 3 h 144"/>
                  <a:gd name="T80" fmla="*/ 63 w 126"/>
                  <a:gd name="T81" fmla="*/ 0 h 144"/>
                  <a:gd name="T82" fmla="*/ 51 w 126"/>
                  <a:gd name="T83" fmla="*/ 3 h 144"/>
                  <a:gd name="T84" fmla="*/ 51 w 126"/>
                  <a:gd name="T85" fmla="*/ 24 h 144"/>
                  <a:gd name="T86" fmla="*/ 48 w 126"/>
                  <a:gd name="T87" fmla="*/ 27 h 144"/>
                  <a:gd name="T88" fmla="*/ 45 w 126"/>
                  <a:gd name="T89" fmla="*/ 24 h 144"/>
                  <a:gd name="T90" fmla="*/ 45 w 126"/>
                  <a:gd name="T91" fmla="*/ 7 h 144"/>
                  <a:gd name="T92" fmla="*/ 31 w 126"/>
                  <a:gd name="T93" fmla="*/ 32 h 144"/>
                  <a:gd name="T94" fmla="*/ 28 w 126"/>
                  <a:gd name="T95" fmla="*/ 36 h 144"/>
                  <a:gd name="T96" fmla="*/ 32 w 126"/>
                  <a:gd name="T97" fmla="*/ 40 h 144"/>
                  <a:gd name="T98" fmla="*/ 42 w 126"/>
                  <a:gd name="T99" fmla="*/ 39 h 144"/>
                  <a:gd name="T100" fmla="*/ 84 w 126"/>
                  <a:gd name="T101" fmla="*/ 39 h 144"/>
                  <a:gd name="T102" fmla="*/ 84 w 126"/>
                  <a:gd name="T103" fmla="*/ 42 h 144"/>
                  <a:gd name="T104" fmla="*/ 63 w 126"/>
                  <a:gd name="T105" fmla="*/ 66 h 144"/>
                  <a:gd name="T106" fmla="*/ 41 w 126"/>
                  <a:gd name="T107" fmla="*/ 42 h 144"/>
                  <a:gd name="T108" fmla="*/ 42 w 126"/>
                  <a:gd name="T109" fmla="*/ 39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26" h="144">
                    <a:moveTo>
                      <a:pt x="114" y="84"/>
                    </a:moveTo>
                    <a:cubicBezTo>
                      <a:pt x="106" y="81"/>
                      <a:pt x="91" y="78"/>
                      <a:pt x="82" y="77"/>
                    </a:cubicBezTo>
                    <a:cubicBezTo>
                      <a:pt x="80" y="77"/>
                      <a:pt x="78" y="78"/>
                      <a:pt x="78" y="80"/>
                    </a:cubicBezTo>
                    <a:cubicBezTo>
                      <a:pt x="73" y="96"/>
                      <a:pt x="66" y="112"/>
                      <a:pt x="63" y="112"/>
                    </a:cubicBezTo>
                    <a:cubicBezTo>
                      <a:pt x="59" y="112"/>
                      <a:pt x="52" y="98"/>
                      <a:pt x="48" y="80"/>
                    </a:cubicBezTo>
                    <a:cubicBezTo>
                      <a:pt x="47" y="78"/>
                      <a:pt x="45" y="77"/>
                      <a:pt x="43" y="77"/>
                    </a:cubicBezTo>
                    <a:cubicBezTo>
                      <a:pt x="34" y="78"/>
                      <a:pt x="20" y="81"/>
                      <a:pt x="11" y="84"/>
                    </a:cubicBezTo>
                    <a:cubicBezTo>
                      <a:pt x="4" y="87"/>
                      <a:pt x="0" y="94"/>
                      <a:pt x="0" y="102"/>
                    </a:cubicBezTo>
                    <a:cubicBezTo>
                      <a:pt x="0" y="140"/>
                      <a:pt x="0" y="140"/>
                      <a:pt x="0" y="140"/>
                    </a:cubicBezTo>
                    <a:cubicBezTo>
                      <a:pt x="0" y="142"/>
                      <a:pt x="1" y="144"/>
                      <a:pt x="4" y="144"/>
                    </a:cubicBezTo>
                    <a:cubicBezTo>
                      <a:pt x="122" y="144"/>
                      <a:pt x="122" y="144"/>
                      <a:pt x="122" y="144"/>
                    </a:cubicBezTo>
                    <a:cubicBezTo>
                      <a:pt x="124" y="144"/>
                      <a:pt x="126" y="142"/>
                      <a:pt x="126" y="140"/>
                    </a:cubicBezTo>
                    <a:cubicBezTo>
                      <a:pt x="126" y="102"/>
                      <a:pt x="126" y="102"/>
                      <a:pt x="126" y="102"/>
                    </a:cubicBezTo>
                    <a:cubicBezTo>
                      <a:pt x="126" y="94"/>
                      <a:pt x="121" y="87"/>
                      <a:pt x="114" y="84"/>
                    </a:cubicBezTo>
                    <a:close/>
                    <a:moveTo>
                      <a:pt x="18" y="135"/>
                    </a:moveTo>
                    <a:cubicBezTo>
                      <a:pt x="9" y="135"/>
                      <a:pt x="9" y="135"/>
                      <a:pt x="9" y="135"/>
                    </a:cubicBezTo>
                    <a:cubicBezTo>
                      <a:pt x="9" y="102"/>
                      <a:pt x="9" y="102"/>
                      <a:pt x="9" y="102"/>
                    </a:cubicBezTo>
                    <a:cubicBezTo>
                      <a:pt x="9" y="97"/>
                      <a:pt x="11" y="93"/>
                      <a:pt x="15" y="92"/>
                    </a:cubicBezTo>
                    <a:cubicBezTo>
                      <a:pt x="16" y="92"/>
                      <a:pt x="17" y="91"/>
                      <a:pt x="18" y="91"/>
                    </a:cubicBezTo>
                    <a:lnTo>
                      <a:pt x="18" y="135"/>
                    </a:lnTo>
                    <a:close/>
                    <a:moveTo>
                      <a:pt x="116" y="135"/>
                    </a:moveTo>
                    <a:cubicBezTo>
                      <a:pt x="108" y="135"/>
                      <a:pt x="108" y="135"/>
                      <a:pt x="108" y="135"/>
                    </a:cubicBezTo>
                    <a:cubicBezTo>
                      <a:pt x="108" y="91"/>
                      <a:pt x="108" y="91"/>
                      <a:pt x="108" y="91"/>
                    </a:cubicBezTo>
                    <a:cubicBezTo>
                      <a:pt x="108" y="91"/>
                      <a:pt x="109" y="91"/>
                      <a:pt x="110" y="92"/>
                    </a:cubicBezTo>
                    <a:cubicBezTo>
                      <a:pt x="114" y="93"/>
                      <a:pt x="116" y="97"/>
                      <a:pt x="116" y="102"/>
                    </a:cubicBezTo>
                    <a:lnTo>
                      <a:pt x="116" y="135"/>
                    </a:lnTo>
                    <a:close/>
                    <a:moveTo>
                      <a:pt x="32" y="40"/>
                    </a:moveTo>
                    <a:cubicBezTo>
                      <a:pt x="33" y="40"/>
                      <a:pt x="33" y="40"/>
                      <a:pt x="33" y="40"/>
                    </a:cubicBezTo>
                    <a:cubicBezTo>
                      <a:pt x="33" y="41"/>
                      <a:pt x="33" y="42"/>
                      <a:pt x="33" y="43"/>
                    </a:cubicBezTo>
                    <a:cubicBezTo>
                      <a:pt x="33" y="61"/>
                      <a:pt x="46" y="75"/>
                      <a:pt x="63" y="75"/>
                    </a:cubicBezTo>
                    <a:cubicBezTo>
                      <a:pt x="79" y="75"/>
                      <a:pt x="93" y="61"/>
                      <a:pt x="93" y="43"/>
                    </a:cubicBezTo>
                    <a:cubicBezTo>
                      <a:pt x="93" y="42"/>
                      <a:pt x="93" y="41"/>
                      <a:pt x="92" y="40"/>
                    </a:cubicBezTo>
                    <a:cubicBezTo>
                      <a:pt x="94" y="40"/>
                      <a:pt x="94" y="40"/>
                      <a:pt x="94" y="40"/>
                    </a:cubicBezTo>
                    <a:cubicBezTo>
                      <a:pt x="96" y="40"/>
                      <a:pt x="98" y="38"/>
                      <a:pt x="98" y="36"/>
                    </a:cubicBezTo>
                    <a:cubicBezTo>
                      <a:pt x="98" y="34"/>
                      <a:pt x="96" y="33"/>
                      <a:pt x="95" y="32"/>
                    </a:cubicBezTo>
                    <a:cubicBezTo>
                      <a:pt x="93" y="22"/>
                      <a:pt x="88" y="12"/>
                      <a:pt x="81" y="6"/>
                    </a:cubicBezTo>
                    <a:cubicBezTo>
                      <a:pt x="81" y="24"/>
                      <a:pt x="81" y="24"/>
                      <a:pt x="81" y="24"/>
                    </a:cubicBezTo>
                    <a:cubicBezTo>
                      <a:pt x="81" y="26"/>
                      <a:pt x="79" y="27"/>
                      <a:pt x="78" y="27"/>
                    </a:cubicBezTo>
                    <a:cubicBezTo>
                      <a:pt x="76" y="27"/>
                      <a:pt x="75" y="26"/>
                      <a:pt x="75" y="24"/>
                    </a:cubicBezTo>
                    <a:cubicBezTo>
                      <a:pt x="75" y="3"/>
                      <a:pt x="75" y="3"/>
                      <a:pt x="75" y="3"/>
                    </a:cubicBezTo>
                    <a:cubicBezTo>
                      <a:pt x="71" y="1"/>
                      <a:pt x="67" y="0"/>
                      <a:pt x="63" y="0"/>
                    </a:cubicBezTo>
                    <a:cubicBezTo>
                      <a:pt x="58" y="0"/>
                      <a:pt x="54" y="1"/>
                      <a:pt x="51" y="3"/>
                    </a:cubicBezTo>
                    <a:cubicBezTo>
                      <a:pt x="51" y="24"/>
                      <a:pt x="51" y="24"/>
                      <a:pt x="51" y="24"/>
                    </a:cubicBezTo>
                    <a:cubicBezTo>
                      <a:pt x="51" y="26"/>
                      <a:pt x="49" y="27"/>
                      <a:pt x="48" y="27"/>
                    </a:cubicBezTo>
                    <a:cubicBezTo>
                      <a:pt x="46" y="27"/>
                      <a:pt x="45" y="26"/>
                      <a:pt x="45" y="24"/>
                    </a:cubicBezTo>
                    <a:cubicBezTo>
                      <a:pt x="45" y="7"/>
                      <a:pt x="45" y="7"/>
                      <a:pt x="45" y="7"/>
                    </a:cubicBezTo>
                    <a:cubicBezTo>
                      <a:pt x="37" y="12"/>
                      <a:pt x="32" y="22"/>
                      <a:pt x="31" y="32"/>
                    </a:cubicBezTo>
                    <a:cubicBezTo>
                      <a:pt x="29" y="33"/>
                      <a:pt x="28" y="34"/>
                      <a:pt x="28" y="36"/>
                    </a:cubicBezTo>
                    <a:cubicBezTo>
                      <a:pt x="28" y="38"/>
                      <a:pt x="29" y="40"/>
                      <a:pt x="32" y="40"/>
                    </a:cubicBezTo>
                    <a:close/>
                    <a:moveTo>
                      <a:pt x="42" y="39"/>
                    </a:moveTo>
                    <a:cubicBezTo>
                      <a:pt x="84" y="39"/>
                      <a:pt x="84" y="39"/>
                      <a:pt x="84" y="39"/>
                    </a:cubicBezTo>
                    <a:cubicBezTo>
                      <a:pt x="84" y="40"/>
                      <a:pt x="84" y="41"/>
                      <a:pt x="84" y="42"/>
                    </a:cubicBezTo>
                    <a:cubicBezTo>
                      <a:pt x="84" y="56"/>
                      <a:pt x="75" y="66"/>
                      <a:pt x="63" y="66"/>
                    </a:cubicBezTo>
                    <a:cubicBezTo>
                      <a:pt x="51" y="66"/>
                      <a:pt x="41" y="56"/>
                      <a:pt x="41" y="42"/>
                    </a:cubicBezTo>
                    <a:cubicBezTo>
                      <a:pt x="41" y="41"/>
                      <a:pt x="41" y="40"/>
                      <a:pt x="42" y="39"/>
                    </a:cubicBezTo>
                    <a:close/>
                  </a:path>
                </a:pathLst>
              </a:custGeom>
              <a:solidFill>
                <a:srgbClr val="4472C4"/>
              </a:solidFill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ru-RU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ru-RU" sz="1050"/>
              </a:p>
            </p:txBody>
          </p:sp>
          <p:sp>
            <p:nvSpPr>
              <p:cNvPr id="157" name="TextBox 156">
                <a:extLst>
                  <a:ext uri="{FF2B5EF4-FFF2-40B4-BE49-F238E27FC236}">
                    <a16:creationId xmlns:a16="http://schemas.microsoft.com/office/drawing/2014/main" id="{8EA15F4E-D3F8-49B6-A901-D532FF123561}"/>
                  </a:ext>
                </a:extLst>
              </p:cNvPr>
              <p:cNvSpPr txBox="1"/>
              <p:nvPr/>
            </p:nvSpPr>
            <p:spPr>
              <a:xfrm>
                <a:off x="388416" y="4867850"/>
                <a:ext cx="1246666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900" i="1" dirty="0" smtClean="0"/>
                  <a:t>УПП</a:t>
                </a:r>
                <a:endParaRPr lang="ru-RU" sz="900" i="1" dirty="0"/>
              </a:p>
            </p:txBody>
          </p:sp>
        </p:grpSp>
        <p:grpSp>
          <p:nvGrpSpPr>
            <p:cNvPr id="34" name="Группа 33"/>
            <p:cNvGrpSpPr/>
            <p:nvPr/>
          </p:nvGrpSpPr>
          <p:grpSpPr>
            <a:xfrm>
              <a:off x="1851173" y="4429308"/>
              <a:ext cx="1392439" cy="1129839"/>
              <a:chOff x="1896010" y="4432488"/>
              <a:chExt cx="1392439" cy="1129839"/>
            </a:xfrm>
          </p:grpSpPr>
          <p:sp>
            <p:nvSpPr>
              <p:cNvPr id="94" name="TextBox 93">
                <a:extLst>
                  <a:ext uri="{FF2B5EF4-FFF2-40B4-BE49-F238E27FC236}">
                    <a16:creationId xmlns:a16="http://schemas.microsoft.com/office/drawing/2014/main" id="{F52511F9-0015-4532-B94D-D5BC4F843E64}"/>
                  </a:ext>
                </a:extLst>
              </p:cNvPr>
              <p:cNvSpPr txBox="1"/>
              <p:nvPr/>
            </p:nvSpPr>
            <p:spPr>
              <a:xfrm>
                <a:off x="1896010" y="5054496"/>
                <a:ext cx="1392439" cy="5078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900" i="1" dirty="0" smtClean="0"/>
                  <a:t>представитель</a:t>
                </a:r>
              </a:p>
              <a:p>
                <a:pPr algn="ctr"/>
                <a:r>
                  <a:rPr lang="ru-RU" sz="900" i="1" dirty="0" smtClean="0"/>
                  <a:t>структурного подразделения</a:t>
                </a:r>
                <a:endParaRPr lang="ru-RU" sz="900" i="1" dirty="0"/>
              </a:p>
            </p:txBody>
          </p:sp>
          <p:grpSp>
            <p:nvGrpSpPr>
              <p:cNvPr id="167" name="Группа 166">
                <a:extLst>
                  <a:ext uri="{FF2B5EF4-FFF2-40B4-BE49-F238E27FC236}">
                    <a16:creationId xmlns:a16="http://schemas.microsoft.com/office/drawing/2014/main" id="{73A2F304-F9D9-3FC8-8947-808CE50022AE}"/>
                  </a:ext>
                </a:extLst>
              </p:cNvPr>
              <p:cNvGrpSpPr/>
              <p:nvPr/>
            </p:nvGrpSpPr>
            <p:grpSpPr>
              <a:xfrm>
                <a:off x="2341493" y="4432488"/>
                <a:ext cx="502658" cy="612908"/>
                <a:chOff x="5876925" y="4665663"/>
                <a:chExt cx="790575" cy="1038226"/>
              </a:xfrm>
              <a:solidFill>
                <a:srgbClr val="4472C4"/>
              </a:solidFill>
            </p:grpSpPr>
            <p:sp>
              <p:nvSpPr>
                <p:cNvPr id="168" name="Freeform 5">
                  <a:extLst>
                    <a:ext uri="{FF2B5EF4-FFF2-40B4-BE49-F238E27FC236}">
                      <a16:creationId xmlns:a16="http://schemas.microsoft.com/office/drawing/2014/main" id="{E64693D7-37AC-BD5A-A681-4551CE15DD5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876925" y="5153026"/>
                  <a:ext cx="790575" cy="550863"/>
                </a:xfrm>
                <a:custGeom>
                  <a:avLst/>
                  <a:gdLst>
                    <a:gd name="T0" fmla="*/ 3070 w 6148"/>
                    <a:gd name="T1" fmla="*/ 117 h 4300"/>
                    <a:gd name="T2" fmla="*/ 2786 w 6148"/>
                    <a:gd name="T3" fmla="*/ 220 h 4300"/>
                    <a:gd name="T4" fmla="*/ 2832 w 6148"/>
                    <a:gd name="T5" fmla="*/ 600 h 4300"/>
                    <a:gd name="T6" fmla="*/ 2763 w 6148"/>
                    <a:gd name="T7" fmla="*/ 1381 h 4300"/>
                    <a:gd name="T8" fmla="*/ 2440 w 6148"/>
                    <a:gd name="T9" fmla="*/ 685 h 4300"/>
                    <a:gd name="T10" fmla="*/ 2281 w 6148"/>
                    <a:gd name="T11" fmla="*/ 337 h 4300"/>
                    <a:gd name="T12" fmla="*/ 2124 w 6148"/>
                    <a:gd name="T13" fmla="*/ 1 h 4300"/>
                    <a:gd name="T14" fmla="*/ 794 w 6148"/>
                    <a:gd name="T15" fmla="*/ 511 h 4300"/>
                    <a:gd name="T16" fmla="*/ 433 w 6148"/>
                    <a:gd name="T17" fmla="*/ 1074 h 4300"/>
                    <a:gd name="T18" fmla="*/ 287 w 6148"/>
                    <a:gd name="T19" fmla="*/ 1849 h 4300"/>
                    <a:gd name="T20" fmla="*/ 139 w 6148"/>
                    <a:gd name="T21" fmla="*/ 2625 h 4300"/>
                    <a:gd name="T22" fmla="*/ 33 w 6148"/>
                    <a:gd name="T23" fmla="*/ 3436 h 4300"/>
                    <a:gd name="T24" fmla="*/ 615 w 6148"/>
                    <a:gd name="T25" fmla="*/ 4131 h 4300"/>
                    <a:gd name="T26" fmla="*/ 1001 w 6148"/>
                    <a:gd name="T27" fmla="*/ 4300 h 4300"/>
                    <a:gd name="T28" fmla="*/ 1485 w 6148"/>
                    <a:gd name="T29" fmla="*/ 4300 h 4300"/>
                    <a:gd name="T30" fmla="*/ 1691 w 6148"/>
                    <a:gd name="T31" fmla="*/ 4111 h 4300"/>
                    <a:gd name="T32" fmla="*/ 1691 w 6148"/>
                    <a:gd name="T33" fmla="*/ 3567 h 4300"/>
                    <a:gd name="T34" fmla="*/ 1124 w 6148"/>
                    <a:gd name="T35" fmla="*/ 3160 h 4300"/>
                    <a:gd name="T36" fmla="*/ 1046 w 6148"/>
                    <a:gd name="T37" fmla="*/ 1840 h 4300"/>
                    <a:gd name="T38" fmla="*/ 1320 w 6148"/>
                    <a:gd name="T39" fmla="*/ 1647 h 4300"/>
                    <a:gd name="T40" fmla="*/ 4796 w 6148"/>
                    <a:gd name="T41" fmla="*/ 1647 h 4300"/>
                    <a:gd name="T42" fmla="*/ 5107 w 6148"/>
                    <a:gd name="T43" fmla="*/ 1848 h 4300"/>
                    <a:gd name="T44" fmla="*/ 5027 w 6148"/>
                    <a:gd name="T45" fmla="*/ 3160 h 4300"/>
                    <a:gd name="T46" fmla="*/ 4695 w 6148"/>
                    <a:gd name="T47" fmla="*/ 3313 h 4300"/>
                    <a:gd name="T48" fmla="*/ 4461 w 6148"/>
                    <a:gd name="T49" fmla="*/ 4111 h 4300"/>
                    <a:gd name="T50" fmla="*/ 4666 w 6148"/>
                    <a:gd name="T51" fmla="*/ 4300 h 4300"/>
                    <a:gd name="T52" fmla="*/ 5150 w 6148"/>
                    <a:gd name="T53" fmla="*/ 4300 h 4300"/>
                    <a:gd name="T54" fmla="*/ 5486 w 6148"/>
                    <a:gd name="T55" fmla="*/ 4175 h 4300"/>
                    <a:gd name="T56" fmla="*/ 6120 w 6148"/>
                    <a:gd name="T57" fmla="*/ 3425 h 4300"/>
                    <a:gd name="T58" fmla="*/ 6009 w 6148"/>
                    <a:gd name="T59" fmla="*/ 2614 h 4300"/>
                    <a:gd name="T60" fmla="*/ 5716 w 6148"/>
                    <a:gd name="T61" fmla="*/ 1064 h 4300"/>
                    <a:gd name="T62" fmla="*/ 5618 w 6148"/>
                    <a:gd name="T63" fmla="*/ 700 h 4300"/>
                    <a:gd name="T64" fmla="*/ 5349 w 6148"/>
                    <a:gd name="T65" fmla="*/ 507 h 4300"/>
                    <a:gd name="T66" fmla="*/ 4024 w 6148"/>
                    <a:gd name="T67" fmla="*/ 0 h 4300"/>
                    <a:gd name="T68" fmla="*/ 3707 w 6148"/>
                    <a:gd name="T69" fmla="*/ 694 h 4300"/>
                    <a:gd name="T70" fmla="*/ 3388 w 6148"/>
                    <a:gd name="T71" fmla="*/ 1381 h 4300"/>
                    <a:gd name="T72" fmla="*/ 3328 w 6148"/>
                    <a:gd name="T73" fmla="*/ 433 h 4300"/>
                    <a:gd name="T74" fmla="*/ 3368 w 6148"/>
                    <a:gd name="T75" fmla="*/ 122 h 4300"/>
                    <a:gd name="T76" fmla="*/ 3070 w 6148"/>
                    <a:gd name="T77" fmla="*/ 117 h 43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6148" h="4300">
                      <a:moveTo>
                        <a:pt x="3070" y="117"/>
                      </a:moveTo>
                      <a:cubicBezTo>
                        <a:pt x="2807" y="117"/>
                        <a:pt x="2762" y="62"/>
                        <a:pt x="2786" y="220"/>
                      </a:cubicBezTo>
                      <a:cubicBezTo>
                        <a:pt x="2805" y="344"/>
                        <a:pt x="2843" y="469"/>
                        <a:pt x="2832" y="600"/>
                      </a:cubicBezTo>
                      <a:cubicBezTo>
                        <a:pt x="2810" y="859"/>
                        <a:pt x="2792" y="1124"/>
                        <a:pt x="2763" y="1381"/>
                      </a:cubicBezTo>
                      <a:cubicBezTo>
                        <a:pt x="2716" y="1327"/>
                        <a:pt x="2489" y="797"/>
                        <a:pt x="2440" y="685"/>
                      </a:cubicBezTo>
                      <a:cubicBezTo>
                        <a:pt x="2388" y="566"/>
                        <a:pt x="2334" y="456"/>
                        <a:pt x="2281" y="337"/>
                      </a:cubicBezTo>
                      <a:cubicBezTo>
                        <a:pt x="2251" y="269"/>
                        <a:pt x="2158" y="44"/>
                        <a:pt x="2124" y="1"/>
                      </a:cubicBezTo>
                      <a:lnTo>
                        <a:pt x="794" y="511"/>
                      </a:lnTo>
                      <a:cubicBezTo>
                        <a:pt x="455" y="667"/>
                        <a:pt x="485" y="804"/>
                        <a:pt x="433" y="1074"/>
                      </a:cubicBezTo>
                      <a:cubicBezTo>
                        <a:pt x="384" y="1333"/>
                        <a:pt x="338" y="1585"/>
                        <a:pt x="287" y="1849"/>
                      </a:cubicBezTo>
                      <a:cubicBezTo>
                        <a:pt x="236" y="2113"/>
                        <a:pt x="190" y="2362"/>
                        <a:pt x="139" y="2625"/>
                      </a:cubicBezTo>
                      <a:cubicBezTo>
                        <a:pt x="95" y="2856"/>
                        <a:pt x="0" y="3200"/>
                        <a:pt x="33" y="3436"/>
                      </a:cubicBezTo>
                      <a:cubicBezTo>
                        <a:pt x="62" y="3647"/>
                        <a:pt x="441" y="3986"/>
                        <a:pt x="615" y="4131"/>
                      </a:cubicBezTo>
                      <a:cubicBezTo>
                        <a:pt x="702" y="4203"/>
                        <a:pt x="759" y="4300"/>
                        <a:pt x="1001" y="4300"/>
                      </a:cubicBezTo>
                      <a:lnTo>
                        <a:pt x="1485" y="4300"/>
                      </a:lnTo>
                      <a:cubicBezTo>
                        <a:pt x="1615" y="4300"/>
                        <a:pt x="1691" y="4242"/>
                        <a:pt x="1691" y="4111"/>
                      </a:cubicBezTo>
                      <a:lnTo>
                        <a:pt x="1691" y="3567"/>
                      </a:lnTo>
                      <a:cubicBezTo>
                        <a:pt x="1691" y="3324"/>
                        <a:pt x="1419" y="3330"/>
                        <a:pt x="1124" y="3160"/>
                      </a:cubicBezTo>
                      <a:cubicBezTo>
                        <a:pt x="1112" y="3038"/>
                        <a:pt x="1021" y="1926"/>
                        <a:pt x="1046" y="1840"/>
                      </a:cubicBezTo>
                      <a:cubicBezTo>
                        <a:pt x="1078" y="1731"/>
                        <a:pt x="1179" y="1647"/>
                        <a:pt x="1320" y="1647"/>
                      </a:cubicBezTo>
                      <a:cubicBezTo>
                        <a:pt x="2478" y="1647"/>
                        <a:pt x="3637" y="1647"/>
                        <a:pt x="4796" y="1647"/>
                      </a:cubicBezTo>
                      <a:cubicBezTo>
                        <a:pt x="4956" y="1647"/>
                        <a:pt x="5072" y="1707"/>
                        <a:pt x="5107" y="1848"/>
                      </a:cubicBezTo>
                      <a:cubicBezTo>
                        <a:pt x="5128" y="1938"/>
                        <a:pt x="5039" y="3038"/>
                        <a:pt x="5027" y="3160"/>
                      </a:cubicBezTo>
                      <a:cubicBezTo>
                        <a:pt x="4931" y="3217"/>
                        <a:pt x="4796" y="3265"/>
                        <a:pt x="4695" y="3313"/>
                      </a:cubicBezTo>
                      <a:cubicBezTo>
                        <a:pt x="4400" y="3453"/>
                        <a:pt x="4461" y="3403"/>
                        <a:pt x="4461" y="4111"/>
                      </a:cubicBezTo>
                      <a:cubicBezTo>
                        <a:pt x="4461" y="4242"/>
                        <a:pt x="4537" y="4300"/>
                        <a:pt x="4666" y="4300"/>
                      </a:cubicBezTo>
                      <a:lnTo>
                        <a:pt x="5150" y="4300"/>
                      </a:lnTo>
                      <a:cubicBezTo>
                        <a:pt x="5303" y="4300"/>
                        <a:pt x="5410" y="4255"/>
                        <a:pt x="5486" y="4175"/>
                      </a:cubicBezTo>
                      <a:cubicBezTo>
                        <a:pt x="5628" y="4027"/>
                        <a:pt x="6087" y="3708"/>
                        <a:pt x="6120" y="3425"/>
                      </a:cubicBezTo>
                      <a:cubicBezTo>
                        <a:pt x="6148" y="3181"/>
                        <a:pt x="6055" y="2850"/>
                        <a:pt x="6009" y="2614"/>
                      </a:cubicBezTo>
                      <a:lnTo>
                        <a:pt x="5716" y="1064"/>
                      </a:lnTo>
                      <a:cubicBezTo>
                        <a:pt x="5693" y="947"/>
                        <a:pt x="5683" y="777"/>
                        <a:pt x="5618" y="700"/>
                      </a:cubicBezTo>
                      <a:cubicBezTo>
                        <a:pt x="5553" y="622"/>
                        <a:pt x="5465" y="558"/>
                        <a:pt x="5349" y="507"/>
                      </a:cubicBezTo>
                      <a:lnTo>
                        <a:pt x="4024" y="0"/>
                      </a:lnTo>
                      <a:lnTo>
                        <a:pt x="3707" y="694"/>
                      </a:lnTo>
                      <a:cubicBezTo>
                        <a:pt x="3670" y="782"/>
                        <a:pt x="3419" y="1348"/>
                        <a:pt x="3388" y="1381"/>
                      </a:cubicBezTo>
                      <a:cubicBezTo>
                        <a:pt x="3372" y="1206"/>
                        <a:pt x="3300" y="588"/>
                        <a:pt x="3328" y="433"/>
                      </a:cubicBezTo>
                      <a:cubicBezTo>
                        <a:pt x="3344" y="347"/>
                        <a:pt x="3377" y="209"/>
                        <a:pt x="3368" y="122"/>
                      </a:cubicBezTo>
                      <a:cubicBezTo>
                        <a:pt x="3297" y="97"/>
                        <a:pt x="3167" y="117"/>
                        <a:pt x="3070" y="11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1050"/>
                </a:p>
              </p:txBody>
            </p:sp>
            <p:sp>
              <p:nvSpPr>
                <p:cNvPr id="169" name="Freeform 6">
                  <a:extLst>
                    <a:ext uri="{FF2B5EF4-FFF2-40B4-BE49-F238E27FC236}">
                      <a16:creationId xmlns:a16="http://schemas.microsoft.com/office/drawing/2014/main" id="{D6820667-B959-686F-7F8E-F3FCA8AF2E2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038850" y="5397501"/>
                  <a:ext cx="468313" cy="306388"/>
                </a:xfrm>
                <a:custGeom>
                  <a:avLst/>
                  <a:gdLst>
                    <a:gd name="T0" fmla="*/ 3027 w 3643"/>
                    <a:gd name="T1" fmla="*/ 1564 h 2391"/>
                    <a:gd name="T2" fmla="*/ 3295 w 3643"/>
                    <a:gd name="T3" fmla="*/ 1283 h 2391"/>
                    <a:gd name="T4" fmla="*/ 3574 w 3643"/>
                    <a:gd name="T5" fmla="*/ 1032 h 2391"/>
                    <a:gd name="T6" fmla="*/ 3604 w 3643"/>
                    <a:gd name="T7" fmla="*/ 512 h 2391"/>
                    <a:gd name="T8" fmla="*/ 3624 w 3643"/>
                    <a:gd name="T9" fmla="*/ 0 h 2391"/>
                    <a:gd name="T10" fmla="*/ 17 w 3643"/>
                    <a:gd name="T11" fmla="*/ 3 h 2391"/>
                    <a:gd name="T12" fmla="*/ 75 w 3643"/>
                    <a:gd name="T13" fmla="*/ 1164 h 2391"/>
                    <a:gd name="T14" fmla="*/ 402 w 3643"/>
                    <a:gd name="T15" fmla="*/ 1309 h 2391"/>
                    <a:gd name="T16" fmla="*/ 614 w 3643"/>
                    <a:gd name="T17" fmla="*/ 1564 h 2391"/>
                    <a:gd name="T18" fmla="*/ 607 w 3643"/>
                    <a:gd name="T19" fmla="*/ 2391 h 2391"/>
                    <a:gd name="T20" fmla="*/ 3034 w 3643"/>
                    <a:gd name="T21" fmla="*/ 2391 h 2391"/>
                    <a:gd name="T22" fmla="*/ 3027 w 3643"/>
                    <a:gd name="T23" fmla="*/ 1564 h 23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3643" h="2391">
                      <a:moveTo>
                        <a:pt x="3027" y="1564"/>
                      </a:moveTo>
                      <a:cubicBezTo>
                        <a:pt x="3027" y="1379"/>
                        <a:pt x="3155" y="1345"/>
                        <a:pt x="3295" y="1283"/>
                      </a:cubicBezTo>
                      <a:cubicBezTo>
                        <a:pt x="3621" y="1140"/>
                        <a:pt x="3564" y="1187"/>
                        <a:pt x="3574" y="1032"/>
                      </a:cubicBezTo>
                      <a:cubicBezTo>
                        <a:pt x="3586" y="854"/>
                        <a:pt x="3595" y="690"/>
                        <a:pt x="3604" y="512"/>
                      </a:cubicBezTo>
                      <a:cubicBezTo>
                        <a:pt x="3610" y="398"/>
                        <a:pt x="3643" y="102"/>
                        <a:pt x="3624" y="0"/>
                      </a:cubicBezTo>
                      <a:lnTo>
                        <a:pt x="17" y="3"/>
                      </a:lnTo>
                      <a:cubicBezTo>
                        <a:pt x="0" y="89"/>
                        <a:pt x="63" y="1005"/>
                        <a:pt x="75" y="1164"/>
                      </a:cubicBezTo>
                      <a:cubicBezTo>
                        <a:pt x="157" y="1188"/>
                        <a:pt x="315" y="1268"/>
                        <a:pt x="402" y="1309"/>
                      </a:cubicBezTo>
                      <a:cubicBezTo>
                        <a:pt x="524" y="1367"/>
                        <a:pt x="614" y="1396"/>
                        <a:pt x="614" y="1564"/>
                      </a:cubicBezTo>
                      <a:cubicBezTo>
                        <a:pt x="615" y="1771"/>
                        <a:pt x="627" y="2210"/>
                        <a:pt x="607" y="2391"/>
                      </a:cubicBezTo>
                      <a:lnTo>
                        <a:pt x="3034" y="2391"/>
                      </a:lnTo>
                      <a:cubicBezTo>
                        <a:pt x="3017" y="2207"/>
                        <a:pt x="3027" y="1773"/>
                        <a:pt x="3027" y="156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1050"/>
                </a:p>
              </p:txBody>
            </p:sp>
            <p:sp>
              <p:nvSpPr>
                <p:cNvPr id="170" name="Freeform 7">
                  <a:extLst>
                    <a:ext uri="{FF2B5EF4-FFF2-40B4-BE49-F238E27FC236}">
                      <a16:creationId xmlns:a16="http://schemas.microsoft.com/office/drawing/2014/main" id="{4C5117B5-43F3-164D-6E33-CA77CB004AB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083300" y="4665663"/>
                  <a:ext cx="379413" cy="265113"/>
                </a:xfrm>
                <a:custGeom>
                  <a:avLst/>
                  <a:gdLst>
                    <a:gd name="T0" fmla="*/ 1021 w 2941"/>
                    <a:gd name="T1" fmla="*/ 1421 h 2073"/>
                    <a:gd name="T2" fmla="*/ 743 w 2941"/>
                    <a:gd name="T3" fmla="*/ 366 h 2073"/>
                    <a:gd name="T4" fmla="*/ 219 w 2941"/>
                    <a:gd name="T5" fmla="*/ 1018 h 2073"/>
                    <a:gd name="T6" fmla="*/ 92 w 2941"/>
                    <a:gd name="T7" fmla="*/ 1471 h 2073"/>
                    <a:gd name="T8" fmla="*/ 12 w 2941"/>
                    <a:gd name="T9" fmla="*/ 1691 h 2073"/>
                    <a:gd name="T10" fmla="*/ 16 w 2941"/>
                    <a:gd name="T11" fmla="*/ 1967 h 2073"/>
                    <a:gd name="T12" fmla="*/ 473 w 2941"/>
                    <a:gd name="T13" fmla="*/ 2057 h 2073"/>
                    <a:gd name="T14" fmla="*/ 1743 w 2941"/>
                    <a:gd name="T15" fmla="*/ 2060 h 2073"/>
                    <a:gd name="T16" fmla="*/ 2370 w 2941"/>
                    <a:gd name="T17" fmla="*/ 2061 h 2073"/>
                    <a:gd name="T18" fmla="*/ 2594 w 2941"/>
                    <a:gd name="T19" fmla="*/ 1967 h 2073"/>
                    <a:gd name="T20" fmla="*/ 2915 w 2941"/>
                    <a:gd name="T21" fmla="*/ 1967 h 2073"/>
                    <a:gd name="T22" fmla="*/ 2845 w 2941"/>
                    <a:gd name="T23" fmla="*/ 1476 h 2073"/>
                    <a:gd name="T24" fmla="*/ 2500 w 2941"/>
                    <a:gd name="T25" fmla="*/ 651 h 2073"/>
                    <a:gd name="T26" fmla="*/ 2188 w 2941"/>
                    <a:gd name="T27" fmla="*/ 366 h 2073"/>
                    <a:gd name="T28" fmla="*/ 1908 w 2941"/>
                    <a:gd name="T29" fmla="*/ 1422 h 2073"/>
                    <a:gd name="T30" fmla="*/ 2047 w 2941"/>
                    <a:gd name="T31" fmla="*/ 255 h 2073"/>
                    <a:gd name="T32" fmla="*/ 1925 w 2941"/>
                    <a:gd name="T33" fmla="*/ 114 h 2073"/>
                    <a:gd name="T34" fmla="*/ 1023 w 2941"/>
                    <a:gd name="T35" fmla="*/ 108 h 2073"/>
                    <a:gd name="T36" fmla="*/ 895 w 2941"/>
                    <a:gd name="T37" fmla="*/ 480 h 2073"/>
                    <a:gd name="T38" fmla="*/ 958 w 2941"/>
                    <a:gd name="T39" fmla="*/ 950 h 2073"/>
                    <a:gd name="T40" fmla="*/ 1021 w 2941"/>
                    <a:gd name="T41" fmla="*/ 1421 h 20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2941" h="2073">
                      <a:moveTo>
                        <a:pt x="1021" y="1421"/>
                      </a:moveTo>
                      <a:cubicBezTo>
                        <a:pt x="920" y="1261"/>
                        <a:pt x="785" y="580"/>
                        <a:pt x="743" y="366"/>
                      </a:cubicBezTo>
                      <a:cubicBezTo>
                        <a:pt x="558" y="445"/>
                        <a:pt x="305" y="790"/>
                        <a:pt x="219" y="1018"/>
                      </a:cubicBezTo>
                      <a:cubicBezTo>
                        <a:pt x="137" y="1231"/>
                        <a:pt x="142" y="1419"/>
                        <a:pt x="92" y="1471"/>
                      </a:cubicBezTo>
                      <a:cubicBezTo>
                        <a:pt x="25" y="1540"/>
                        <a:pt x="22" y="1566"/>
                        <a:pt x="12" y="1691"/>
                      </a:cubicBezTo>
                      <a:cubicBezTo>
                        <a:pt x="5" y="1790"/>
                        <a:pt x="0" y="1865"/>
                        <a:pt x="16" y="1967"/>
                      </a:cubicBezTo>
                      <a:cubicBezTo>
                        <a:pt x="313" y="1978"/>
                        <a:pt x="392" y="1921"/>
                        <a:pt x="473" y="2057"/>
                      </a:cubicBezTo>
                      <a:cubicBezTo>
                        <a:pt x="726" y="2073"/>
                        <a:pt x="1440" y="2060"/>
                        <a:pt x="1743" y="2060"/>
                      </a:cubicBezTo>
                      <a:cubicBezTo>
                        <a:pt x="1952" y="2060"/>
                        <a:pt x="2161" y="2060"/>
                        <a:pt x="2370" y="2061"/>
                      </a:cubicBezTo>
                      <a:cubicBezTo>
                        <a:pt x="2546" y="2061"/>
                        <a:pt x="2442" y="1968"/>
                        <a:pt x="2594" y="1967"/>
                      </a:cubicBezTo>
                      <a:cubicBezTo>
                        <a:pt x="2700" y="1967"/>
                        <a:pt x="2809" y="1970"/>
                        <a:pt x="2915" y="1967"/>
                      </a:cubicBezTo>
                      <a:cubicBezTo>
                        <a:pt x="2939" y="1833"/>
                        <a:pt x="2941" y="1567"/>
                        <a:pt x="2845" y="1476"/>
                      </a:cubicBezTo>
                      <a:cubicBezTo>
                        <a:pt x="2756" y="1389"/>
                        <a:pt x="2829" y="1043"/>
                        <a:pt x="2500" y="651"/>
                      </a:cubicBezTo>
                      <a:cubicBezTo>
                        <a:pt x="2436" y="575"/>
                        <a:pt x="2284" y="406"/>
                        <a:pt x="2188" y="366"/>
                      </a:cubicBezTo>
                      <a:cubicBezTo>
                        <a:pt x="2149" y="577"/>
                        <a:pt x="2004" y="1288"/>
                        <a:pt x="1908" y="1422"/>
                      </a:cubicBezTo>
                      <a:cubicBezTo>
                        <a:pt x="1919" y="1192"/>
                        <a:pt x="2072" y="437"/>
                        <a:pt x="2047" y="255"/>
                      </a:cubicBezTo>
                      <a:cubicBezTo>
                        <a:pt x="2035" y="165"/>
                        <a:pt x="2002" y="143"/>
                        <a:pt x="1925" y="114"/>
                      </a:cubicBezTo>
                      <a:cubicBezTo>
                        <a:pt x="1634" y="3"/>
                        <a:pt x="1315" y="0"/>
                        <a:pt x="1023" y="108"/>
                      </a:cubicBezTo>
                      <a:cubicBezTo>
                        <a:pt x="860" y="168"/>
                        <a:pt x="869" y="231"/>
                        <a:pt x="895" y="480"/>
                      </a:cubicBezTo>
                      <a:cubicBezTo>
                        <a:pt x="912" y="640"/>
                        <a:pt x="935" y="796"/>
                        <a:pt x="958" y="950"/>
                      </a:cubicBezTo>
                      <a:cubicBezTo>
                        <a:pt x="978" y="1086"/>
                        <a:pt x="1022" y="1291"/>
                        <a:pt x="1021" y="142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1050"/>
                </a:p>
              </p:txBody>
            </p:sp>
            <p:sp>
              <p:nvSpPr>
                <p:cNvPr id="171" name="Freeform 8">
                  <a:extLst>
                    <a:ext uri="{FF2B5EF4-FFF2-40B4-BE49-F238E27FC236}">
                      <a16:creationId xmlns:a16="http://schemas.microsoft.com/office/drawing/2014/main" id="{F1BEA9F9-44B8-ADC0-D2BC-7CD379C613D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107113" y="4937126"/>
                  <a:ext cx="330200" cy="217488"/>
                </a:xfrm>
                <a:custGeom>
                  <a:avLst/>
                  <a:gdLst>
                    <a:gd name="T0" fmla="*/ 2568 w 2568"/>
                    <a:gd name="T1" fmla="*/ 0 h 1694"/>
                    <a:gd name="T2" fmla="*/ 2312 w 2568"/>
                    <a:gd name="T3" fmla="*/ 80 h 1694"/>
                    <a:gd name="T4" fmla="*/ 264 w 2568"/>
                    <a:gd name="T5" fmla="*/ 82 h 1694"/>
                    <a:gd name="T6" fmla="*/ 0 w 2568"/>
                    <a:gd name="T7" fmla="*/ 0 h 1694"/>
                    <a:gd name="T8" fmla="*/ 90 w 2568"/>
                    <a:gd name="T9" fmla="*/ 446 h 1694"/>
                    <a:gd name="T10" fmla="*/ 232 w 2568"/>
                    <a:gd name="T11" fmla="*/ 670 h 1694"/>
                    <a:gd name="T12" fmla="*/ 281 w 2568"/>
                    <a:gd name="T13" fmla="*/ 799 h 1694"/>
                    <a:gd name="T14" fmla="*/ 740 w 2568"/>
                    <a:gd name="T15" fmla="*/ 1428 h 1694"/>
                    <a:gd name="T16" fmla="*/ 1815 w 2568"/>
                    <a:gd name="T17" fmla="*/ 1440 h 1694"/>
                    <a:gd name="T18" fmla="*/ 2330 w 2568"/>
                    <a:gd name="T19" fmla="*/ 689 h 1694"/>
                    <a:gd name="T20" fmla="*/ 2397 w 2568"/>
                    <a:gd name="T21" fmla="*/ 567 h 1694"/>
                    <a:gd name="T22" fmla="*/ 2471 w 2568"/>
                    <a:gd name="T23" fmla="*/ 464 h 1694"/>
                    <a:gd name="T24" fmla="*/ 2568 w 2568"/>
                    <a:gd name="T25" fmla="*/ 0 h 16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568" h="1694">
                      <a:moveTo>
                        <a:pt x="2568" y="0"/>
                      </a:moveTo>
                      <a:cubicBezTo>
                        <a:pt x="2307" y="0"/>
                        <a:pt x="2443" y="46"/>
                        <a:pt x="2312" y="80"/>
                      </a:cubicBezTo>
                      <a:cubicBezTo>
                        <a:pt x="2272" y="90"/>
                        <a:pt x="333" y="96"/>
                        <a:pt x="264" y="82"/>
                      </a:cubicBezTo>
                      <a:cubicBezTo>
                        <a:pt x="128" y="55"/>
                        <a:pt x="264" y="0"/>
                        <a:pt x="0" y="0"/>
                      </a:cubicBezTo>
                      <a:cubicBezTo>
                        <a:pt x="17" y="129"/>
                        <a:pt x="52" y="321"/>
                        <a:pt x="90" y="446"/>
                      </a:cubicBezTo>
                      <a:cubicBezTo>
                        <a:pt x="160" y="677"/>
                        <a:pt x="162" y="451"/>
                        <a:pt x="232" y="670"/>
                      </a:cubicBezTo>
                      <a:cubicBezTo>
                        <a:pt x="247" y="717"/>
                        <a:pt x="262" y="754"/>
                        <a:pt x="281" y="799"/>
                      </a:cubicBezTo>
                      <a:cubicBezTo>
                        <a:pt x="393" y="1055"/>
                        <a:pt x="545" y="1253"/>
                        <a:pt x="740" y="1428"/>
                      </a:cubicBezTo>
                      <a:cubicBezTo>
                        <a:pt x="1027" y="1688"/>
                        <a:pt x="1523" y="1694"/>
                        <a:pt x="1815" y="1440"/>
                      </a:cubicBezTo>
                      <a:cubicBezTo>
                        <a:pt x="2046" y="1240"/>
                        <a:pt x="2225" y="986"/>
                        <a:pt x="2330" y="689"/>
                      </a:cubicBezTo>
                      <a:cubicBezTo>
                        <a:pt x="2355" y="618"/>
                        <a:pt x="2338" y="602"/>
                        <a:pt x="2397" y="567"/>
                      </a:cubicBezTo>
                      <a:cubicBezTo>
                        <a:pt x="2463" y="529"/>
                        <a:pt x="2445" y="550"/>
                        <a:pt x="2471" y="464"/>
                      </a:cubicBezTo>
                      <a:cubicBezTo>
                        <a:pt x="2513" y="328"/>
                        <a:pt x="2550" y="142"/>
                        <a:pt x="256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1050"/>
                </a:p>
              </p:txBody>
            </p:sp>
          </p:grpSp>
        </p:grpSp>
        <p:grpSp>
          <p:nvGrpSpPr>
            <p:cNvPr id="35" name="Группа 34"/>
            <p:cNvGrpSpPr/>
            <p:nvPr/>
          </p:nvGrpSpPr>
          <p:grpSpPr>
            <a:xfrm>
              <a:off x="3335485" y="4395587"/>
              <a:ext cx="1425688" cy="1166740"/>
              <a:chOff x="3572930" y="4426315"/>
              <a:chExt cx="1425688" cy="1166740"/>
            </a:xfrm>
          </p:grpSpPr>
          <p:sp>
            <p:nvSpPr>
              <p:cNvPr id="149" name="Прямоугольник 148">
                <a:extLst>
                  <a:ext uri="{FF2B5EF4-FFF2-40B4-BE49-F238E27FC236}">
                    <a16:creationId xmlns:a16="http://schemas.microsoft.com/office/drawing/2014/main" id="{3E69C8EE-5D00-49E2-B40C-F07CD1CC7FE8}"/>
                  </a:ext>
                </a:extLst>
              </p:cNvPr>
              <p:cNvSpPr/>
              <p:nvPr/>
            </p:nvSpPr>
            <p:spPr>
              <a:xfrm>
                <a:off x="3572930" y="5085224"/>
                <a:ext cx="1425688" cy="5078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ru-RU" sz="900" i="1" dirty="0" smtClean="0">
                    <a:solidFill>
                      <a:srgbClr val="1D52A2"/>
                    </a:solidFill>
                  </a:rPr>
                  <a:t>куратор </a:t>
                </a:r>
                <a:r>
                  <a:rPr lang="ru-RU" sz="900" i="1" dirty="0">
                    <a:solidFill>
                      <a:srgbClr val="1D52A2"/>
                    </a:solidFill>
                  </a:rPr>
                  <a:t>по </a:t>
                </a:r>
                <a:r>
                  <a:rPr lang="ru-RU" sz="900" i="1" dirty="0" smtClean="0">
                    <a:solidFill>
                      <a:srgbClr val="1D52A2"/>
                    </a:solidFill>
                  </a:rPr>
                  <a:t>безопасности Подрядной организации</a:t>
                </a:r>
                <a:endParaRPr lang="ru-RU" sz="900" i="1" dirty="0">
                  <a:solidFill>
                    <a:srgbClr val="1D52A2"/>
                  </a:solidFill>
                </a:endParaRPr>
              </a:p>
            </p:txBody>
          </p:sp>
          <p:grpSp>
            <p:nvGrpSpPr>
              <p:cNvPr id="31" name="Группа 30"/>
              <p:cNvGrpSpPr/>
              <p:nvPr/>
            </p:nvGrpSpPr>
            <p:grpSpPr>
              <a:xfrm>
                <a:off x="4003004" y="4426315"/>
                <a:ext cx="541070" cy="644524"/>
                <a:chOff x="2093983" y="4316682"/>
                <a:chExt cx="541070" cy="644524"/>
              </a:xfrm>
            </p:grpSpPr>
            <p:sp>
              <p:nvSpPr>
                <p:cNvPr id="26" name="Скругленный прямоугольник 25"/>
                <p:cNvSpPr/>
                <p:nvPr/>
              </p:nvSpPr>
              <p:spPr>
                <a:xfrm>
                  <a:off x="2110819" y="4316682"/>
                  <a:ext cx="507399" cy="644524"/>
                </a:xfrm>
                <a:prstGeom prst="roundRect">
                  <a:avLst/>
                </a:prstGeom>
                <a:solidFill>
                  <a:srgbClr val="4472C4"/>
                </a:solidFill>
                <a:ln>
                  <a:solidFill>
                    <a:srgbClr val="4472C4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pic>
              <p:nvPicPr>
                <p:cNvPr id="320" name="Рисунок 319" descr="Офисный работник">
                  <a:extLst>
                    <a:ext uri="{FF2B5EF4-FFF2-40B4-BE49-F238E27FC236}">
                      <a16:creationId xmlns:a16="http://schemas.microsoft.com/office/drawing/2014/main" id="{385DD525-51D3-4022-BDF3-8E12DBDA1029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 cstate="hqprint">
                  <a:extLst>
                    <a:ext uri="{28A0092B-C50C-407E-A947-70E740481C1C}">
                      <a14:useLocalDpi xmlns:a14="http://schemas.microsoft.com/office/drawing/2010/main" val="0"/>
                    </a:ext>
                    <a:ext uri="{96DAC541-7B7A-43D3-8B79-37D633B846F1}">
                      <asvg:svgBlip xmlns:asvg="http://schemas.microsoft.com/office/drawing/2016/SVG/main" xmlns="" r:embed="rId1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093983" y="4368409"/>
                  <a:ext cx="541070" cy="541070"/>
                </a:xfrm>
                <a:prstGeom prst="rect">
                  <a:avLst/>
                </a:prstGeom>
              </p:spPr>
            </p:pic>
          </p:grpSp>
        </p:grpSp>
        <p:grpSp>
          <p:nvGrpSpPr>
            <p:cNvPr id="36" name="Группа 35"/>
            <p:cNvGrpSpPr/>
            <p:nvPr/>
          </p:nvGrpSpPr>
          <p:grpSpPr>
            <a:xfrm>
              <a:off x="4903840" y="4385373"/>
              <a:ext cx="1292473" cy="1151096"/>
              <a:chOff x="5189197" y="4333794"/>
              <a:chExt cx="1292473" cy="1151096"/>
            </a:xfrm>
          </p:grpSpPr>
          <p:sp>
            <p:nvSpPr>
              <p:cNvPr id="153" name="Прямоугольник 152">
                <a:extLst>
                  <a:ext uri="{FF2B5EF4-FFF2-40B4-BE49-F238E27FC236}">
                    <a16:creationId xmlns:a16="http://schemas.microsoft.com/office/drawing/2014/main" id="{98B12610-09D2-46B7-A806-EC1115556F64}"/>
                  </a:ext>
                </a:extLst>
              </p:cNvPr>
              <p:cNvSpPr/>
              <p:nvPr/>
            </p:nvSpPr>
            <p:spPr>
              <a:xfrm>
                <a:off x="5189197" y="5060158"/>
                <a:ext cx="1292473" cy="4247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80000"/>
                  </a:lnSpc>
                </a:pPr>
                <a:r>
                  <a:rPr lang="ru-RU" sz="900" i="1" dirty="0">
                    <a:solidFill>
                      <a:srgbClr val="1D52A2"/>
                    </a:solidFill>
                  </a:rPr>
                  <a:t>представитель </a:t>
                </a:r>
                <a:r>
                  <a:rPr lang="ru-RU" sz="900" i="1" dirty="0" err="1" smtClean="0">
                    <a:solidFill>
                      <a:srgbClr val="1D52A2"/>
                    </a:solidFill>
                  </a:rPr>
                  <a:t>УПБиОТ</a:t>
                </a:r>
                <a:endParaRPr lang="ru-RU" sz="900" i="1" dirty="0" smtClean="0">
                  <a:solidFill>
                    <a:srgbClr val="1D52A2"/>
                  </a:solidFill>
                </a:endParaRPr>
              </a:p>
              <a:p>
                <a:pPr algn="ctr">
                  <a:lnSpc>
                    <a:spcPct val="80000"/>
                  </a:lnSpc>
                </a:pPr>
                <a:r>
                  <a:rPr lang="ru-RU" sz="900" i="1" dirty="0" smtClean="0">
                    <a:solidFill>
                      <a:srgbClr val="1D52A2"/>
                    </a:solidFill>
                  </a:rPr>
                  <a:t>(при необходимости)</a:t>
                </a:r>
                <a:endParaRPr lang="ru-RU" sz="900" i="1" dirty="0">
                  <a:solidFill>
                    <a:srgbClr val="1D52A2"/>
                  </a:solidFill>
                </a:endParaRPr>
              </a:p>
            </p:txBody>
          </p:sp>
          <p:grpSp>
            <p:nvGrpSpPr>
              <p:cNvPr id="27" name="Группа 26"/>
              <p:cNvGrpSpPr/>
              <p:nvPr/>
            </p:nvGrpSpPr>
            <p:grpSpPr>
              <a:xfrm>
                <a:off x="5553341" y="4333794"/>
                <a:ext cx="544326" cy="661276"/>
                <a:chOff x="3118113" y="4272232"/>
                <a:chExt cx="544326" cy="661276"/>
              </a:xfrm>
            </p:grpSpPr>
            <p:sp>
              <p:nvSpPr>
                <p:cNvPr id="321" name="Скругленный прямоугольник 320"/>
                <p:cNvSpPr/>
                <p:nvPr/>
              </p:nvSpPr>
              <p:spPr>
                <a:xfrm>
                  <a:off x="3121369" y="4272232"/>
                  <a:ext cx="541070" cy="661276"/>
                </a:xfrm>
                <a:prstGeom prst="roundRect">
                  <a:avLst/>
                </a:prstGeom>
                <a:solidFill>
                  <a:schemeClr val="bg1"/>
                </a:solidFill>
                <a:ln>
                  <a:solidFill>
                    <a:srgbClr val="4472C4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pic>
              <p:nvPicPr>
                <p:cNvPr id="152" name="Рисунок 151" descr="Офисный работник">
                  <a:extLst>
                    <a:ext uri="{FF2B5EF4-FFF2-40B4-BE49-F238E27FC236}">
                      <a16:creationId xmlns:a16="http://schemas.microsoft.com/office/drawing/2014/main" id="{A340E5BA-96BA-4BFA-B3D3-54BB735DDB60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1" cstate="hqprint">
                  <a:extLst>
                    <a:ext uri="{28A0092B-C50C-407E-A947-70E740481C1C}">
                      <a14:useLocalDpi xmlns:a14="http://schemas.microsoft.com/office/drawing/2010/main" val="0"/>
                    </a:ext>
                    <a:ext uri="{96DAC541-7B7A-43D3-8B79-37D633B846F1}">
                      <asvg:svgBlip xmlns:asvg="http://schemas.microsoft.com/office/drawing/2016/SVG/main" xmlns="" r:embed="rId12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3118113" y="4330807"/>
                  <a:ext cx="541070" cy="541072"/>
                </a:xfrm>
                <a:prstGeom prst="rect">
                  <a:avLst/>
                </a:prstGeom>
              </p:spPr>
            </p:pic>
          </p:grpSp>
        </p:grpSp>
        <p:grpSp>
          <p:nvGrpSpPr>
            <p:cNvPr id="37" name="Группа 36"/>
            <p:cNvGrpSpPr/>
            <p:nvPr/>
          </p:nvGrpSpPr>
          <p:grpSpPr>
            <a:xfrm>
              <a:off x="1056676" y="4222726"/>
              <a:ext cx="4486077" cy="115934"/>
              <a:chOff x="1056676" y="4222726"/>
              <a:chExt cx="4486077" cy="115934"/>
            </a:xfrm>
          </p:grpSpPr>
          <p:sp>
            <p:nvSpPr>
              <p:cNvPr id="156" name="Прямоугольник 67">
                <a:extLst>
                  <a:ext uri="{FF2B5EF4-FFF2-40B4-BE49-F238E27FC236}">
                    <a16:creationId xmlns:a16="http://schemas.microsoft.com/office/drawing/2014/main" id="{B0F2F596-BC09-462E-8560-47A348E88335}"/>
                  </a:ext>
                </a:extLst>
              </p:cNvPr>
              <p:cNvSpPr/>
              <p:nvPr/>
            </p:nvSpPr>
            <p:spPr>
              <a:xfrm>
                <a:off x="1056676" y="4222726"/>
                <a:ext cx="1494424" cy="109831"/>
              </a:xfrm>
              <a:custGeom>
                <a:avLst/>
                <a:gdLst>
                  <a:gd name="connsiteX0" fmla="*/ 0 w 3028230"/>
                  <a:gd name="connsiteY0" fmla="*/ 0 h 186646"/>
                  <a:gd name="connsiteX1" fmla="*/ 3028230 w 3028230"/>
                  <a:gd name="connsiteY1" fmla="*/ 0 h 186646"/>
                  <a:gd name="connsiteX2" fmla="*/ 3028230 w 3028230"/>
                  <a:gd name="connsiteY2" fmla="*/ 186646 h 186646"/>
                  <a:gd name="connsiteX3" fmla="*/ 0 w 3028230"/>
                  <a:gd name="connsiteY3" fmla="*/ 186646 h 186646"/>
                  <a:gd name="connsiteX4" fmla="*/ 0 w 3028230"/>
                  <a:gd name="connsiteY4" fmla="*/ 0 h 186646"/>
                  <a:gd name="connsiteX0" fmla="*/ 0 w 3028230"/>
                  <a:gd name="connsiteY0" fmla="*/ 186646 h 278086"/>
                  <a:gd name="connsiteX1" fmla="*/ 0 w 3028230"/>
                  <a:gd name="connsiteY1" fmla="*/ 0 h 278086"/>
                  <a:gd name="connsiteX2" fmla="*/ 3028230 w 3028230"/>
                  <a:gd name="connsiteY2" fmla="*/ 0 h 278086"/>
                  <a:gd name="connsiteX3" fmla="*/ 3028230 w 3028230"/>
                  <a:gd name="connsiteY3" fmla="*/ 186646 h 278086"/>
                  <a:gd name="connsiteX4" fmla="*/ 91440 w 3028230"/>
                  <a:gd name="connsiteY4" fmla="*/ 278086 h 278086"/>
                  <a:gd name="connsiteX0" fmla="*/ 0 w 3028230"/>
                  <a:gd name="connsiteY0" fmla="*/ 186646 h 186646"/>
                  <a:gd name="connsiteX1" fmla="*/ 0 w 3028230"/>
                  <a:gd name="connsiteY1" fmla="*/ 0 h 186646"/>
                  <a:gd name="connsiteX2" fmla="*/ 3028230 w 3028230"/>
                  <a:gd name="connsiteY2" fmla="*/ 0 h 186646"/>
                  <a:gd name="connsiteX3" fmla="*/ 3028230 w 3028230"/>
                  <a:gd name="connsiteY3" fmla="*/ 186646 h 1866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28230" h="186646">
                    <a:moveTo>
                      <a:pt x="0" y="186646"/>
                    </a:moveTo>
                    <a:lnTo>
                      <a:pt x="0" y="0"/>
                    </a:lnTo>
                    <a:lnTo>
                      <a:pt x="3028230" y="0"/>
                    </a:lnTo>
                    <a:lnTo>
                      <a:pt x="3028230" y="186646"/>
                    </a:lnTo>
                  </a:path>
                </a:pathLst>
              </a:custGeom>
              <a:noFill/>
              <a:ln>
                <a:solidFill>
                  <a:srgbClr val="1D52A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1050"/>
              </a:p>
            </p:txBody>
          </p:sp>
          <p:sp>
            <p:nvSpPr>
              <p:cNvPr id="322" name="Прямоугольник 67">
                <a:extLst>
                  <a:ext uri="{FF2B5EF4-FFF2-40B4-BE49-F238E27FC236}">
                    <a16:creationId xmlns:a16="http://schemas.microsoft.com/office/drawing/2014/main" id="{B0F2F596-BC09-462E-8560-47A348E88335}"/>
                  </a:ext>
                </a:extLst>
              </p:cNvPr>
              <p:cNvSpPr/>
              <p:nvPr/>
            </p:nvSpPr>
            <p:spPr>
              <a:xfrm>
                <a:off x="2554033" y="4228829"/>
                <a:ext cx="1494424" cy="109831"/>
              </a:xfrm>
              <a:custGeom>
                <a:avLst/>
                <a:gdLst>
                  <a:gd name="connsiteX0" fmla="*/ 0 w 3028230"/>
                  <a:gd name="connsiteY0" fmla="*/ 0 h 186646"/>
                  <a:gd name="connsiteX1" fmla="*/ 3028230 w 3028230"/>
                  <a:gd name="connsiteY1" fmla="*/ 0 h 186646"/>
                  <a:gd name="connsiteX2" fmla="*/ 3028230 w 3028230"/>
                  <a:gd name="connsiteY2" fmla="*/ 186646 h 186646"/>
                  <a:gd name="connsiteX3" fmla="*/ 0 w 3028230"/>
                  <a:gd name="connsiteY3" fmla="*/ 186646 h 186646"/>
                  <a:gd name="connsiteX4" fmla="*/ 0 w 3028230"/>
                  <a:gd name="connsiteY4" fmla="*/ 0 h 186646"/>
                  <a:gd name="connsiteX0" fmla="*/ 0 w 3028230"/>
                  <a:gd name="connsiteY0" fmla="*/ 186646 h 278086"/>
                  <a:gd name="connsiteX1" fmla="*/ 0 w 3028230"/>
                  <a:gd name="connsiteY1" fmla="*/ 0 h 278086"/>
                  <a:gd name="connsiteX2" fmla="*/ 3028230 w 3028230"/>
                  <a:gd name="connsiteY2" fmla="*/ 0 h 278086"/>
                  <a:gd name="connsiteX3" fmla="*/ 3028230 w 3028230"/>
                  <a:gd name="connsiteY3" fmla="*/ 186646 h 278086"/>
                  <a:gd name="connsiteX4" fmla="*/ 91440 w 3028230"/>
                  <a:gd name="connsiteY4" fmla="*/ 278086 h 278086"/>
                  <a:gd name="connsiteX0" fmla="*/ 0 w 3028230"/>
                  <a:gd name="connsiteY0" fmla="*/ 186646 h 186646"/>
                  <a:gd name="connsiteX1" fmla="*/ 0 w 3028230"/>
                  <a:gd name="connsiteY1" fmla="*/ 0 h 186646"/>
                  <a:gd name="connsiteX2" fmla="*/ 3028230 w 3028230"/>
                  <a:gd name="connsiteY2" fmla="*/ 0 h 186646"/>
                  <a:gd name="connsiteX3" fmla="*/ 3028230 w 3028230"/>
                  <a:gd name="connsiteY3" fmla="*/ 186646 h 1866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28230" h="186646">
                    <a:moveTo>
                      <a:pt x="0" y="186646"/>
                    </a:moveTo>
                    <a:lnTo>
                      <a:pt x="0" y="0"/>
                    </a:lnTo>
                    <a:lnTo>
                      <a:pt x="3028230" y="0"/>
                    </a:lnTo>
                    <a:lnTo>
                      <a:pt x="3028230" y="186646"/>
                    </a:lnTo>
                  </a:path>
                </a:pathLst>
              </a:custGeom>
              <a:noFill/>
              <a:ln>
                <a:solidFill>
                  <a:srgbClr val="1D52A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1050"/>
              </a:p>
            </p:txBody>
          </p:sp>
          <p:sp>
            <p:nvSpPr>
              <p:cNvPr id="323" name="Прямоугольник 67">
                <a:extLst>
                  <a:ext uri="{FF2B5EF4-FFF2-40B4-BE49-F238E27FC236}">
                    <a16:creationId xmlns:a16="http://schemas.microsoft.com/office/drawing/2014/main" id="{B0F2F596-BC09-462E-8560-47A348E88335}"/>
                  </a:ext>
                </a:extLst>
              </p:cNvPr>
              <p:cNvSpPr/>
              <p:nvPr/>
            </p:nvSpPr>
            <p:spPr>
              <a:xfrm>
                <a:off x="4048329" y="4228829"/>
                <a:ext cx="1494424" cy="109831"/>
              </a:xfrm>
              <a:custGeom>
                <a:avLst/>
                <a:gdLst>
                  <a:gd name="connsiteX0" fmla="*/ 0 w 3028230"/>
                  <a:gd name="connsiteY0" fmla="*/ 0 h 186646"/>
                  <a:gd name="connsiteX1" fmla="*/ 3028230 w 3028230"/>
                  <a:gd name="connsiteY1" fmla="*/ 0 h 186646"/>
                  <a:gd name="connsiteX2" fmla="*/ 3028230 w 3028230"/>
                  <a:gd name="connsiteY2" fmla="*/ 186646 h 186646"/>
                  <a:gd name="connsiteX3" fmla="*/ 0 w 3028230"/>
                  <a:gd name="connsiteY3" fmla="*/ 186646 h 186646"/>
                  <a:gd name="connsiteX4" fmla="*/ 0 w 3028230"/>
                  <a:gd name="connsiteY4" fmla="*/ 0 h 186646"/>
                  <a:gd name="connsiteX0" fmla="*/ 0 w 3028230"/>
                  <a:gd name="connsiteY0" fmla="*/ 186646 h 278086"/>
                  <a:gd name="connsiteX1" fmla="*/ 0 w 3028230"/>
                  <a:gd name="connsiteY1" fmla="*/ 0 h 278086"/>
                  <a:gd name="connsiteX2" fmla="*/ 3028230 w 3028230"/>
                  <a:gd name="connsiteY2" fmla="*/ 0 h 278086"/>
                  <a:gd name="connsiteX3" fmla="*/ 3028230 w 3028230"/>
                  <a:gd name="connsiteY3" fmla="*/ 186646 h 278086"/>
                  <a:gd name="connsiteX4" fmla="*/ 91440 w 3028230"/>
                  <a:gd name="connsiteY4" fmla="*/ 278086 h 278086"/>
                  <a:gd name="connsiteX0" fmla="*/ 0 w 3028230"/>
                  <a:gd name="connsiteY0" fmla="*/ 186646 h 186646"/>
                  <a:gd name="connsiteX1" fmla="*/ 0 w 3028230"/>
                  <a:gd name="connsiteY1" fmla="*/ 0 h 186646"/>
                  <a:gd name="connsiteX2" fmla="*/ 3028230 w 3028230"/>
                  <a:gd name="connsiteY2" fmla="*/ 0 h 186646"/>
                  <a:gd name="connsiteX3" fmla="*/ 3028230 w 3028230"/>
                  <a:gd name="connsiteY3" fmla="*/ 186646 h 1866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28230" h="186646">
                    <a:moveTo>
                      <a:pt x="0" y="186646"/>
                    </a:moveTo>
                    <a:lnTo>
                      <a:pt x="0" y="0"/>
                    </a:lnTo>
                    <a:lnTo>
                      <a:pt x="3028230" y="0"/>
                    </a:lnTo>
                    <a:lnTo>
                      <a:pt x="3028230" y="186646"/>
                    </a:lnTo>
                  </a:path>
                </a:pathLst>
              </a:custGeom>
              <a:noFill/>
              <a:ln>
                <a:solidFill>
                  <a:srgbClr val="1D52A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1050"/>
              </a:p>
            </p:txBody>
          </p:sp>
        </p:grpSp>
      </p:grp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CC40293-687C-AE47-90A9-940E86A086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dirty="0" smtClean="0"/>
              <a:t>Июль 2022</a:t>
            </a:r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478154-65EE-1149-ACE9-12FA6044DE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/>
              <a:t>ФосАгро | Чистые минералы для здоровой жизни</a:t>
            </a:r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A5805FB-E02E-7E41-A66E-A1E19143FF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55804-D118-2B4A-AD41-9C544F0DF4A9}" type="slidenum">
              <a:rPr lang="en-GB" smtClean="0"/>
              <a:pPr/>
              <a:t>10</a:t>
            </a:fld>
            <a:endParaRPr lang="en-GB" dirty="0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DD24350A-D725-5241-879E-98A9DC979D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just"/>
            <a:r>
              <a:rPr lang="ru-RU" dirty="0" smtClean="0"/>
              <a:t>2</a:t>
            </a:r>
            <a:r>
              <a:rPr lang="ru-RU" dirty="0"/>
              <a:t>. </a:t>
            </a:r>
            <a:r>
              <a:rPr lang="ru-RU" dirty="0" smtClean="0"/>
              <a:t>Основные </a:t>
            </a:r>
            <a:r>
              <a:rPr lang="ru-RU" dirty="0"/>
              <a:t>требования после победы в тендере и до начала выполнения работ</a:t>
            </a:r>
          </a:p>
        </p:txBody>
      </p:sp>
      <p:grpSp>
        <p:nvGrpSpPr>
          <p:cNvPr id="52" name="Группа 51"/>
          <p:cNvGrpSpPr/>
          <p:nvPr/>
        </p:nvGrpSpPr>
        <p:grpSpPr>
          <a:xfrm>
            <a:off x="430524" y="1209515"/>
            <a:ext cx="6619981" cy="642684"/>
            <a:chOff x="430524" y="1657479"/>
            <a:chExt cx="6619981" cy="642684"/>
          </a:xfrm>
        </p:grpSpPr>
        <p:grpSp>
          <p:nvGrpSpPr>
            <p:cNvPr id="53" name="Группа 52"/>
            <p:cNvGrpSpPr/>
            <p:nvPr/>
          </p:nvGrpSpPr>
          <p:grpSpPr>
            <a:xfrm>
              <a:off x="430524" y="1657479"/>
              <a:ext cx="6619981" cy="642684"/>
              <a:chOff x="285235" y="1147651"/>
              <a:chExt cx="3673567" cy="571174"/>
            </a:xfrm>
          </p:grpSpPr>
          <p:sp>
            <p:nvSpPr>
              <p:cNvPr id="55" name="Прямоугольник: скругленные углы 118">
                <a:extLst>
                  <a:ext uri="{FF2B5EF4-FFF2-40B4-BE49-F238E27FC236}">
                    <a16:creationId xmlns:a16="http://schemas.microsoft.com/office/drawing/2014/main" id="{79635FA1-070E-2B1F-64BB-00AA9892F49E}"/>
                  </a:ext>
                </a:extLst>
              </p:cNvPr>
              <p:cNvSpPr/>
              <p:nvPr/>
            </p:nvSpPr>
            <p:spPr>
              <a:xfrm>
                <a:off x="439226" y="1222624"/>
                <a:ext cx="3519576" cy="464946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85000"/>
                </a:schemeClr>
              </a:solidFill>
              <a:ln w="25400">
                <a:solidFill>
                  <a:srgbClr val="08509D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ru-RU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ru-RU" sz="1400" b="1" dirty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56" name="Шестиугольник 55">
                <a:extLst>
                  <a:ext uri="{FF2B5EF4-FFF2-40B4-BE49-F238E27FC236}">
                    <a16:creationId xmlns:a16="http://schemas.microsoft.com/office/drawing/2014/main" id="{509E7B9F-4A67-1DEF-7D9E-A2125CC24D22}"/>
                  </a:ext>
                </a:extLst>
              </p:cNvPr>
              <p:cNvSpPr/>
              <p:nvPr/>
            </p:nvSpPr>
            <p:spPr>
              <a:xfrm flipH="1">
                <a:off x="285235" y="1147651"/>
                <a:ext cx="408721" cy="571174"/>
              </a:xfrm>
              <a:prstGeom prst="hexagon">
                <a:avLst/>
              </a:prstGeom>
              <a:gradFill flip="none" rotWithShape="1">
                <a:gsLst>
                  <a:gs pos="0">
                    <a:srgbClr val="004A95">
                      <a:shade val="30000"/>
                      <a:satMod val="115000"/>
                    </a:srgbClr>
                  </a:gs>
                  <a:gs pos="50000">
                    <a:srgbClr val="004A95">
                      <a:shade val="67500"/>
                      <a:satMod val="115000"/>
                    </a:srgbClr>
                  </a:gs>
                  <a:gs pos="100000">
                    <a:srgbClr val="004A95">
                      <a:shade val="100000"/>
                      <a:satMod val="115000"/>
                    </a:srgbClr>
                  </a:gs>
                </a:gsLst>
                <a:path path="circle">
                  <a:fillToRect t="100000" r="100000"/>
                </a:path>
                <a:tileRect l="-100000" b="-100000"/>
              </a:gradFill>
              <a:ln w="28575" cap="flat" cmpd="sng" algn="ctr">
                <a:solidFill>
                  <a:srgbClr val="08417A"/>
                </a:solidFill>
                <a:prstDash val="solid"/>
                <a:miter lim="800000"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txBody>
              <a:bodyPr rtlCol="0" anchor="ctr"/>
              <a:lstStyle>
                <a:defPPr>
                  <a:defRPr lang="ru-RU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3687" b="0" i="0" u="none" strike="noStrike" kern="120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pic>
          <p:nvPicPr>
            <p:cNvPr id="54" name="Рисунок 53"/>
            <p:cNvPicPr>
              <a:picLocks noChangeAspect="1"/>
            </p:cNvPicPr>
            <p:nvPr/>
          </p:nvPicPr>
          <p:blipFill>
            <a:blip r:embed="rId1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4803" y="1734610"/>
              <a:ext cx="607976" cy="471848"/>
            </a:xfrm>
            <a:prstGeom prst="rect">
              <a:avLst/>
            </a:prstGeom>
          </p:spPr>
        </p:pic>
      </p:grpSp>
      <p:sp>
        <p:nvSpPr>
          <p:cNvPr id="154" name="TextBox 153">
            <a:extLst>
              <a:ext uri="{FF2B5EF4-FFF2-40B4-BE49-F238E27FC236}">
                <a16:creationId xmlns:a16="http://schemas.microsoft.com/office/drawing/2014/main" id="{1C5DEB45-67AD-47DB-B5B8-84C5FA32B735}"/>
              </a:ext>
            </a:extLst>
          </p:cNvPr>
          <p:cNvSpPr txBox="1"/>
          <p:nvPr/>
        </p:nvSpPr>
        <p:spPr>
          <a:xfrm>
            <a:off x="485886" y="3871332"/>
            <a:ext cx="6004048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/>
            <a:r>
              <a:rPr lang="ru-RU" sz="1300" dirty="0">
                <a:solidFill>
                  <a:srgbClr val="1D52A2"/>
                </a:solidFill>
              </a:rPr>
              <a:t>В предварительном осмотре в обязательном порядке принимают участие:</a:t>
            </a:r>
          </a:p>
        </p:txBody>
      </p:sp>
      <p:sp>
        <p:nvSpPr>
          <p:cNvPr id="206" name="Прямоугольник 205"/>
          <p:cNvSpPr/>
          <p:nvPr/>
        </p:nvSpPr>
        <p:spPr>
          <a:xfrm>
            <a:off x="430524" y="1871816"/>
            <a:ext cx="11334518" cy="5109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>
              <a:lnSpc>
                <a:spcPct val="107000"/>
              </a:lnSpc>
              <a:spcAft>
                <a:spcPts val="0"/>
              </a:spcAft>
            </a:pPr>
            <a:r>
              <a:rPr lang="ru-RU" sz="1300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В </a:t>
            </a:r>
            <a:r>
              <a:rPr lang="ru-RU" sz="1300" dirty="0">
                <a:ea typeface="Calibri" panose="020F0502020204030204" pitchFamily="34" charset="0"/>
                <a:cs typeface="Times New Roman" panose="02020603050405020304" pitchFamily="18" charset="0"/>
              </a:rPr>
              <a:t>случаях, определяемых нормативными документами РФ, в целях подготовки объекта для передачи его </a:t>
            </a:r>
            <a:r>
              <a:rPr lang="ru-RU" sz="1300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Подрядной организации создается комиссия, состав и порядок работы которой  определяются </a:t>
            </a:r>
            <a:r>
              <a:rPr lang="ru-RU" sz="1300" dirty="0">
                <a:ea typeface="Calibri" panose="020F0502020204030204" pitchFamily="34" charset="0"/>
                <a:cs typeface="Times New Roman" panose="02020603050405020304" pitchFamily="18" charset="0"/>
              </a:rPr>
              <a:t>соответствующими федеральными или локальными нормативными актами. </a:t>
            </a:r>
          </a:p>
        </p:txBody>
      </p:sp>
      <p:sp>
        <p:nvSpPr>
          <p:cNvPr id="207" name="Пятиугольник 206"/>
          <p:cNvSpPr/>
          <p:nvPr/>
        </p:nvSpPr>
        <p:spPr>
          <a:xfrm>
            <a:off x="499899" y="2444386"/>
            <a:ext cx="4846652" cy="867519"/>
          </a:xfrm>
          <a:prstGeom prst="homePlate">
            <a:avLst/>
          </a:prstGeom>
          <a:solidFill>
            <a:srgbClr val="F3F9FB"/>
          </a:solidFill>
          <a:ln>
            <a:solidFill>
              <a:srgbClr val="004A9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300" dirty="0">
                <a:solidFill>
                  <a:schemeClr val="tx1"/>
                </a:solidFill>
              </a:rPr>
              <a:t>Если обязательность создания комиссии не предусмотрена действующими нормативными актами, проводится </a:t>
            </a:r>
            <a:r>
              <a:rPr lang="ru-RU" sz="1300" b="1" dirty="0">
                <a:solidFill>
                  <a:schemeClr val="tx1"/>
                </a:solidFill>
              </a:rPr>
              <a:t>предварительный осмотр места проведения работ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6986998" y="2338373"/>
            <a:ext cx="415120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200" b="1" dirty="0" smtClean="0">
                <a:solidFill>
                  <a:srgbClr val="002060"/>
                </a:solidFill>
              </a:rPr>
              <a:t>Цели предварительного осмотра </a:t>
            </a:r>
            <a:r>
              <a:rPr lang="ru-RU" sz="1200" b="1" dirty="0">
                <a:solidFill>
                  <a:srgbClr val="002060"/>
                </a:solidFill>
              </a:rPr>
              <a:t>места проведения </a:t>
            </a:r>
            <a:r>
              <a:rPr lang="ru-RU" sz="1200" b="1" dirty="0" smtClean="0">
                <a:solidFill>
                  <a:srgbClr val="002060"/>
                </a:solidFill>
              </a:rPr>
              <a:t>работ :</a:t>
            </a:r>
            <a:endParaRPr lang="ru-RU" sz="1200" dirty="0">
              <a:solidFill>
                <a:srgbClr val="002060"/>
              </a:solidFill>
            </a:endParaRPr>
          </a:p>
        </p:txBody>
      </p:sp>
      <p:grpSp>
        <p:nvGrpSpPr>
          <p:cNvPr id="17" name="Группа 16"/>
          <p:cNvGrpSpPr/>
          <p:nvPr/>
        </p:nvGrpSpPr>
        <p:grpSpPr>
          <a:xfrm>
            <a:off x="5712482" y="2601262"/>
            <a:ext cx="2732271" cy="253688"/>
            <a:chOff x="5348517" y="2595784"/>
            <a:chExt cx="2732271" cy="253688"/>
          </a:xfrm>
        </p:grpSpPr>
        <p:grpSp>
          <p:nvGrpSpPr>
            <p:cNvPr id="209" name="Группа 208">
              <a:extLst>
                <a:ext uri="{FF2B5EF4-FFF2-40B4-BE49-F238E27FC236}">
                  <a16:creationId xmlns:a16="http://schemas.microsoft.com/office/drawing/2014/main" id="{44C88574-5107-4F6C-A64F-DEF74E3D769A}"/>
                </a:ext>
              </a:extLst>
            </p:cNvPr>
            <p:cNvGrpSpPr/>
            <p:nvPr/>
          </p:nvGrpSpPr>
          <p:grpSpPr>
            <a:xfrm>
              <a:off x="5348517" y="2595784"/>
              <a:ext cx="186624" cy="180183"/>
              <a:chOff x="2540000" y="4235448"/>
              <a:chExt cx="663575" cy="590551"/>
            </a:xfrm>
          </p:grpSpPr>
          <p:sp>
            <p:nvSpPr>
              <p:cNvPr id="229" name="Freeform 12">
                <a:extLst>
                  <a:ext uri="{FF2B5EF4-FFF2-40B4-BE49-F238E27FC236}">
                    <a16:creationId xmlns:a16="http://schemas.microsoft.com/office/drawing/2014/main" id="{B8088F34-F1B5-445D-97E7-718387F66CA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540000" y="4235448"/>
                <a:ext cx="663575" cy="590551"/>
              </a:xfrm>
              <a:custGeom>
                <a:avLst/>
                <a:gdLst>
                  <a:gd name="T0" fmla="*/ 3601 w 7392"/>
                  <a:gd name="T1" fmla="*/ 818 h 6574"/>
                  <a:gd name="T2" fmla="*/ 4083 w 7392"/>
                  <a:gd name="T3" fmla="*/ 992 h 6574"/>
                  <a:gd name="T4" fmla="*/ 4609 w 7392"/>
                  <a:gd name="T5" fmla="*/ 1814 h 6574"/>
                  <a:gd name="T6" fmla="*/ 5867 w 7392"/>
                  <a:gd name="T7" fmla="*/ 3911 h 6574"/>
                  <a:gd name="T8" fmla="*/ 6372 w 7392"/>
                  <a:gd name="T9" fmla="*/ 4754 h 6574"/>
                  <a:gd name="T10" fmla="*/ 6557 w 7392"/>
                  <a:gd name="T11" fmla="*/ 5241 h 6574"/>
                  <a:gd name="T12" fmla="*/ 6331 w 7392"/>
                  <a:gd name="T13" fmla="*/ 5681 h 6574"/>
                  <a:gd name="T14" fmla="*/ 5763 w 7392"/>
                  <a:gd name="T15" fmla="*/ 5786 h 6574"/>
                  <a:gd name="T16" fmla="*/ 1732 w 7392"/>
                  <a:gd name="T17" fmla="*/ 5786 h 6574"/>
                  <a:gd name="T18" fmla="*/ 1120 w 7392"/>
                  <a:gd name="T19" fmla="*/ 5731 h 6574"/>
                  <a:gd name="T20" fmla="*/ 914 w 7392"/>
                  <a:gd name="T21" fmla="*/ 4847 h 6574"/>
                  <a:gd name="T22" fmla="*/ 1923 w 7392"/>
                  <a:gd name="T23" fmla="*/ 3166 h 6574"/>
                  <a:gd name="T24" fmla="*/ 2929 w 7392"/>
                  <a:gd name="T25" fmla="*/ 1490 h 6574"/>
                  <a:gd name="T26" fmla="*/ 3188 w 7392"/>
                  <a:gd name="T27" fmla="*/ 1075 h 6574"/>
                  <a:gd name="T28" fmla="*/ 3601 w 7392"/>
                  <a:gd name="T29" fmla="*/ 818 h 6574"/>
                  <a:gd name="T30" fmla="*/ 3527 w 7392"/>
                  <a:gd name="T31" fmla="*/ 78 h 6574"/>
                  <a:gd name="T32" fmla="*/ 2909 w 7392"/>
                  <a:gd name="T33" fmla="*/ 317 h 6574"/>
                  <a:gd name="T34" fmla="*/ 2506 w 7392"/>
                  <a:gd name="T35" fmla="*/ 767 h 6574"/>
                  <a:gd name="T36" fmla="*/ 2186 w 7392"/>
                  <a:gd name="T37" fmla="*/ 1300 h 6574"/>
                  <a:gd name="T38" fmla="*/ 1863 w 7392"/>
                  <a:gd name="T39" fmla="*/ 1837 h 6574"/>
                  <a:gd name="T40" fmla="*/ 899 w 7392"/>
                  <a:gd name="T41" fmla="*/ 3441 h 6574"/>
                  <a:gd name="T42" fmla="*/ 576 w 7392"/>
                  <a:gd name="T43" fmla="*/ 3978 h 6574"/>
                  <a:gd name="T44" fmla="*/ 44 w 7392"/>
                  <a:gd name="T45" fmla="*/ 5162 h 6574"/>
                  <a:gd name="T46" fmla="*/ 611 w 7392"/>
                  <a:gd name="T47" fmla="*/ 6297 h 6574"/>
                  <a:gd name="T48" fmla="*/ 2105 w 7392"/>
                  <a:gd name="T49" fmla="*/ 6520 h 6574"/>
                  <a:gd name="T50" fmla="*/ 5526 w 7392"/>
                  <a:gd name="T51" fmla="*/ 6520 h 6574"/>
                  <a:gd name="T52" fmla="*/ 6897 w 7392"/>
                  <a:gd name="T53" fmla="*/ 6175 h 6574"/>
                  <a:gd name="T54" fmla="*/ 7251 w 7392"/>
                  <a:gd name="T55" fmla="*/ 4907 h 6574"/>
                  <a:gd name="T56" fmla="*/ 6978 w 7392"/>
                  <a:gd name="T57" fmla="*/ 4328 h 6574"/>
                  <a:gd name="T58" fmla="*/ 6655 w 7392"/>
                  <a:gd name="T59" fmla="*/ 3790 h 6574"/>
                  <a:gd name="T60" fmla="*/ 5692 w 7392"/>
                  <a:gd name="T61" fmla="*/ 2187 h 6574"/>
                  <a:gd name="T62" fmla="*/ 5369 w 7392"/>
                  <a:gd name="T63" fmla="*/ 1649 h 6574"/>
                  <a:gd name="T64" fmla="*/ 4714 w 7392"/>
                  <a:gd name="T65" fmla="*/ 590 h 6574"/>
                  <a:gd name="T66" fmla="*/ 3527 w 7392"/>
                  <a:gd name="T67" fmla="*/ 78 h 65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7392" h="6574">
                    <a:moveTo>
                      <a:pt x="3601" y="818"/>
                    </a:moveTo>
                    <a:cubicBezTo>
                      <a:pt x="3806" y="782"/>
                      <a:pt x="3981" y="889"/>
                      <a:pt x="4083" y="992"/>
                    </a:cubicBezTo>
                    <a:cubicBezTo>
                      <a:pt x="4212" y="1122"/>
                      <a:pt x="4498" y="1624"/>
                      <a:pt x="4609" y="1814"/>
                    </a:cubicBezTo>
                    <a:lnTo>
                      <a:pt x="5867" y="3911"/>
                    </a:lnTo>
                    <a:cubicBezTo>
                      <a:pt x="6031" y="4181"/>
                      <a:pt x="6208" y="4476"/>
                      <a:pt x="6372" y="4754"/>
                    </a:cubicBezTo>
                    <a:cubicBezTo>
                      <a:pt x="6453" y="4891"/>
                      <a:pt x="6552" y="5051"/>
                      <a:pt x="6557" y="5241"/>
                    </a:cubicBezTo>
                    <a:cubicBezTo>
                      <a:pt x="6562" y="5457"/>
                      <a:pt x="6454" y="5603"/>
                      <a:pt x="6331" y="5681"/>
                    </a:cubicBezTo>
                    <a:cubicBezTo>
                      <a:pt x="6171" y="5784"/>
                      <a:pt x="5990" y="5786"/>
                      <a:pt x="5763" y="5786"/>
                    </a:cubicBezTo>
                    <a:lnTo>
                      <a:pt x="1732" y="5786"/>
                    </a:lnTo>
                    <a:cubicBezTo>
                      <a:pt x="1522" y="5786"/>
                      <a:pt x="1302" y="5802"/>
                      <a:pt x="1120" y="5731"/>
                    </a:cubicBezTo>
                    <a:cubicBezTo>
                      <a:pt x="742" y="5585"/>
                      <a:pt x="713" y="5193"/>
                      <a:pt x="914" y="4847"/>
                    </a:cubicBezTo>
                    <a:cubicBezTo>
                      <a:pt x="1243" y="4283"/>
                      <a:pt x="1593" y="3723"/>
                      <a:pt x="1923" y="3166"/>
                    </a:cubicBezTo>
                    <a:cubicBezTo>
                      <a:pt x="2255" y="2606"/>
                      <a:pt x="2605" y="2047"/>
                      <a:pt x="2929" y="1490"/>
                    </a:cubicBezTo>
                    <a:cubicBezTo>
                      <a:pt x="3008" y="1355"/>
                      <a:pt x="3101" y="1191"/>
                      <a:pt x="3188" y="1075"/>
                    </a:cubicBezTo>
                    <a:cubicBezTo>
                      <a:pt x="3278" y="956"/>
                      <a:pt x="3395" y="855"/>
                      <a:pt x="3601" y="818"/>
                    </a:cubicBezTo>
                    <a:close/>
                    <a:moveTo>
                      <a:pt x="3527" y="78"/>
                    </a:moveTo>
                    <a:cubicBezTo>
                      <a:pt x="3251" y="117"/>
                      <a:pt x="3091" y="183"/>
                      <a:pt x="2909" y="317"/>
                    </a:cubicBezTo>
                    <a:cubicBezTo>
                      <a:pt x="2745" y="438"/>
                      <a:pt x="2624" y="584"/>
                      <a:pt x="2506" y="767"/>
                    </a:cubicBezTo>
                    <a:cubicBezTo>
                      <a:pt x="2398" y="935"/>
                      <a:pt x="2285" y="1133"/>
                      <a:pt x="2186" y="1300"/>
                    </a:cubicBezTo>
                    <a:cubicBezTo>
                      <a:pt x="2065" y="1503"/>
                      <a:pt x="1969" y="1658"/>
                      <a:pt x="1863" y="1837"/>
                    </a:cubicBezTo>
                    <a:lnTo>
                      <a:pt x="899" y="3441"/>
                    </a:lnTo>
                    <a:cubicBezTo>
                      <a:pt x="796" y="3610"/>
                      <a:pt x="669" y="3820"/>
                      <a:pt x="576" y="3978"/>
                    </a:cubicBezTo>
                    <a:cubicBezTo>
                      <a:pt x="352" y="4361"/>
                      <a:pt x="83" y="4701"/>
                      <a:pt x="44" y="5162"/>
                    </a:cubicBezTo>
                    <a:cubicBezTo>
                      <a:pt x="0" y="5689"/>
                      <a:pt x="325" y="6112"/>
                      <a:pt x="611" y="6297"/>
                    </a:cubicBezTo>
                    <a:cubicBezTo>
                      <a:pt x="1039" y="6574"/>
                      <a:pt x="1540" y="6520"/>
                      <a:pt x="2105" y="6520"/>
                    </a:cubicBezTo>
                    <a:cubicBezTo>
                      <a:pt x="3245" y="6520"/>
                      <a:pt x="4386" y="6520"/>
                      <a:pt x="5526" y="6520"/>
                    </a:cubicBezTo>
                    <a:cubicBezTo>
                      <a:pt x="6059" y="6520"/>
                      <a:pt x="6486" y="6548"/>
                      <a:pt x="6897" y="6175"/>
                    </a:cubicBezTo>
                    <a:cubicBezTo>
                      <a:pt x="7177" y="5921"/>
                      <a:pt x="7392" y="5434"/>
                      <a:pt x="7251" y="4907"/>
                    </a:cubicBezTo>
                    <a:cubicBezTo>
                      <a:pt x="7190" y="4678"/>
                      <a:pt x="7084" y="4503"/>
                      <a:pt x="6978" y="4328"/>
                    </a:cubicBezTo>
                    <a:cubicBezTo>
                      <a:pt x="6864" y="4139"/>
                      <a:pt x="6774" y="3986"/>
                      <a:pt x="6655" y="3790"/>
                    </a:cubicBezTo>
                    <a:lnTo>
                      <a:pt x="5692" y="2187"/>
                    </a:lnTo>
                    <a:cubicBezTo>
                      <a:pt x="5580" y="2002"/>
                      <a:pt x="5472" y="1826"/>
                      <a:pt x="5369" y="1649"/>
                    </a:cubicBezTo>
                    <a:cubicBezTo>
                      <a:pt x="5246" y="1440"/>
                      <a:pt x="4835" y="744"/>
                      <a:pt x="4714" y="590"/>
                    </a:cubicBezTo>
                    <a:cubicBezTo>
                      <a:pt x="4498" y="315"/>
                      <a:pt x="4087" y="0"/>
                      <a:pt x="3527" y="78"/>
                    </a:cubicBez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230" name="Freeform 13">
                <a:extLst>
                  <a:ext uri="{FF2B5EF4-FFF2-40B4-BE49-F238E27FC236}">
                    <a16:creationId xmlns:a16="http://schemas.microsoft.com/office/drawing/2014/main" id="{139E63B8-0DA4-4697-A3F8-642B278831C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13050" y="4406900"/>
                <a:ext cx="107950" cy="180975"/>
              </a:xfrm>
              <a:custGeom>
                <a:avLst/>
                <a:gdLst>
                  <a:gd name="T0" fmla="*/ 621 w 1203"/>
                  <a:gd name="T1" fmla="*/ 2017 h 2017"/>
                  <a:gd name="T2" fmla="*/ 846 w 1203"/>
                  <a:gd name="T3" fmla="*/ 1466 h 2017"/>
                  <a:gd name="T4" fmla="*/ 1166 w 1203"/>
                  <a:gd name="T5" fmla="*/ 618 h 2017"/>
                  <a:gd name="T6" fmla="*/ 613 w 1203"/>
                  <a:gd name="T7" fmla="*/ 3 h 2017"/>
                  <a:gd name="T8" fmla="*/ 131 w 1203"/>
                  <a:gd name="T9" fmla="*/ 293 h 2017"/>
                  <a:gd name="T10" fmla="*/ 168 w 1203"/>
                  <a:gd name="T11" fmla="*/ 912 h 2017"/>
                  <a:gd name="T12" fmla="*/ 621 w 1203"/>
                  <a:gd name="T13" fmla="*/ 2017 h 20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03" h="2017">
                    <a:moveTo>
                      <a:pt x="621" y="2017"/>
                    </a:moveTo>
                    <a:lnTo>
                      <a:pt x="846" y="1466"/>
                    </a:lnTo>
                    <a:cubicBezTo>
                      <a:pt x="900" y="1332"/>
                      <a:pt x="1152" y="739"/>
                      <a:pt x="1166" y="618"/>
                    </a:cubicBezTo>
                    <a:cubicBezTo>
                      <a:pt x="1203" y="303"/>
                      <a:pt x="965" y="0"/>
                      <a:pt x="613" y="3"/>
                    </a:cubicBezTo>
                    <a:cubicBezTo>
                      <a:pt x="376" y="5"/>
                      <a:pt x="210" y="150"/>
                      <a:pt x="131" y="293"/>
                    </a:cubicBezTo>
                    <a:cubicBezTo>
                      <a:pt x="0" y="529"/>
                      <a:pt x="82" y="698"/>
                      <a:pt x="168" y="912"/>
                    </a:cubicBezTo>
                    <a:cubicBezTo>
                      <a:pt x="193" y="975"/>
                      <a:pt x="595" y="1985"/>
                      <a:pt x="621" y="2017"/>
                    </a:cubicBez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231" name="Freeform 14">
                <a:extLst>
                  <a:ext uri="{FF2B5EF4-FFF2-40B4-BE49-F238E27FC236}">
                    <a16:creationId xmlns:a16="http://schemas.microsoft.com/office/drawing/2014/main" id="{9A7C4909-2B60-4BC4-9FD0-14DE2A96C0D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25750" y="4608513"/>
                <a:ext cx="87313" cy="92075"/>
              </a:xfrm>
              <a:custGeom>
                <a:avLst/>
                <a:gdLst>
                  <a:gd name="T0" fmla="*/ 427 w 989"/>
                  <a:gd name="T1" fmla="*/ 36 h 1015"/>
                  <a:gd name="T2" fmla="*/ 98 w 989"/>
                  <a:gd name="T3" fmla="*/ 190 h 1015"/>
                  <a:gd name="T4" fmla="*/ 9 w 989"/>
                  <a:gd name="T5" fmla="*/ 578 h 1015"/>
                  <a:gd name="T6" fmla="*/ 551 w 989"/>
                  <a:gd name="T7" fmla="*/ 994 h 1015"/>
                  <a:gd name="T8" fmla="*/ 969 w 989"/>
                  <a:gd name="T9" fmla="*/ 450 h 1015"/>
                  <a:gd name="T10" fmla="*/ 427 w 989"/>
                  <a:gd name="T11" fmla="*/ 36 h 10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89" h="1015">
                    <a:moveTo>
                      <a:pt x="427" y="36"/>
                    </a:moveTo>
                    <a:cubicBezTo>
                      <a:pt x="275" y="54"/>
                      <a:pt x="172" y="89"/>
                      <a:pt x="98" y="190"/>
                    </a:cubicBezTo>
                    <a:cubicBezTo>
                      <a:pt x="24" y="290"/>
                      <a:pt x="0" y="430"/>
                      <a:pt x="9" y="578"/>
                    </a:cubicBezTo>
                    <a:cubicBezTo>
                      <a:pt x="29" y="878"/>
                      <a:pt x="224" y="1015"/>
                      <a:pt x="551" y="994"/>
                    </a:cubicBezTo>
                    <a:cubicBezTo>
                      <a:pt x="864" y="974"/>
                      <a:pt x="989" y="782"/>
                      <a:pt x="969" y="450"/>
                    </a:cubicBezTo>
                    <a:cubicBezTo>
                      <a:pt x="950" y="150"/>
                      <a:pt x="743" y="0"/>
                      <a:pt x="427" y="36"/>
                    </a:cubicBez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sp>
          <p:nvSpPr>
            <p:cNvPr id="210" name="Прямоугольник 209">
              <a:extLst>
                <a:ext uri="{FF2B5EF4-FFF2-40B4-BE49-F238E27FC236}">
                  <a16:creationId xmlns:a16="http://schemas.microsoft.com/office/drawing/2014/main" id="{32A955EA-3389-44FF-B577-67F620806287}"/>
                </a:ext>
              </a:extLst>
            </p:cNvPr>
            <p:cNvSpPr/>
            <p:nvPr/>
          </p:nvSpPr>
          <p:spPr>
            <a:xfrm>
              <a:off x="5521460" y="2609406"/>
              <a:ext cx="2559328" cy="24006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ru-RU" sz="1200" dirty="0"/>
                <a:t>Определение основных </a:t>
              </a:r>
              <a:r>
                <a:rPr lang="ru-RU" sz="1200" dirty="0" smtClean="0"/>
                <a:t>рисков;</a:t>
              </a:r>
              <a:endParaRPr lang="ru-RU" sz="12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endParaRPr>
            </a:p>
          </p:txBody>
        </p:sp>
      </p:grpSp>
      <p:grpSp>
        <p:nvGrpSpPr>
          <p:cNvPr id="16" name="Группа 15"/>
          <p:cNvGrpSpPr/>
          <p:nvPr/>
        </p:nvGrpSpPr>
        <p:grpSpPr>
          <a:xfrm>
            <a:off x="5703164" y="2841506"/>
            <a:ext cx="4253567" cy="240066"/>
            <a:chOff x="5330584" y="2830365"/>
            <a:chExt cx="4253567" cy="240066"/>
          </a:xfrm>
        </p:grpSpPr>
        <p:sp>
          <p:nvSpPr>
            <p:cNvPr id="212" name="Прямоугольник 211">
              <a:extLst>
                <a:ext uri="{FF2B5EF4-FFF2-40B4-BE49-F238E27FC236}">
                  <a16:creationId xmlns:a16="http://schemas.microsoft.com/office/drawing/2014/main" id="{50207896-28CE-4ECB-81C1-B296BDAA455D}"/>
                </a:ext>
              </a:extLst>
            </p:cNvPr>
            <p:cNvSpPr/>
            <p:nvPr/>
          </p:nvSpPr>
          <p:spPr>
            <a:xfrm>
              <a:off x="5520282" y="2830365"/>
              <a:ext cx="4063869" cy="24006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ru-RU" sz="1200" dirty="0" smtClean="0"/>
                <a:t>Разработка </a:t>
              </a:r>
              <a:r>
                <a:rPr lang="ru-RU" sz="1200" dirty="0"/>
                <a:t>эффективных профилактических </a:t>
              </a:r>
              <a:r>
                <a:rPr lang="ru-RU" sz="1200" dirty="0" smtClean="0"/>
                <a:t>мероприятий;</a:t>
              </a:r>
              <a:endParaRPr lang="ru-RU" sz="12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endParaRPr>
            </a:p>
          </p:txBody>
        </p:sp>
        <p:grpSp>
          <p:nvGrpSpPr>
            <p:cNvPr id="211" name="Группа 210">
              <a:extLst>
                <a:ext uri="{FF2B5EF4-FFF2-40B4-BE49-F238E27FC236}">
                  <a16:creationId xmlns:a16="http://schemas.microsoft.com/office/drawing/2014/main" id="{A94ADA18-4305-46DF-B4B9-7031D088B8D2}"/>
                </a:ext>
              </a:extLst>
            </p:cNvPr>
            <p:cNvGrpSpPr/>
            <p:nvPr/>
          </p:nvGrpSpPr>
          <p:grpSpPr>
            <a:xfrm>
              <a:off x="5330584" y="2836359"/>
              <a:ext cx="230588" cy="181653"/>
              <a:chOff x="4038600" y="4375150"/>
              <a:chExt cx="1785938" cy="1252538"/>
            </a:xfrm>
          </p:grpSpPr>
          <p:sp>
            <p:nvSpPr>
              <p:cNvPr id="217" name="Freeform 18">
                <a:extLst>
                  <a:ext uri="{FF2B5EF4-FFF2-40B4-BE49-F238E27FC236}">
                    <a16:creationId xmlns:a16="http://schemas.microsoft.com/office/drawing/2014/main" id="{9248C319-A6EA-4CC4-B469-74897AA78B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84775" y="4749800"/>
                <a:ext cx="639763" cy="877888"/>
              </a:xfrm>
              <a:custGeom>
                <a:avLst/>
                <a:gdLst>
                  <a:gd name="T0" fmla="*/ 11142 w 11523"/>
                  <a:gd name="T1" fmla="*/ 5398 h 15793"/>
                  <a:gd name="T2" fmla="*/ 11142 w 11523"/>
                  <a:gd name="T3" fmla="*/ 3422 h 15793"/>
                  <a:gd name="T4" fmla="*/ 9498 w 11523"/>
                  <a:gd name="T5" fmla="*/ 284 h 15793"/>
                  <a:gd name="T6" fmla="*/ 9156 w 11523"/>
                  <a:gd name="T7" fmla="*/ 1106 h 15793"/>
                  <a:gd name="T8" fmla="*/ 8002 w 11523"/>
                  <a:gd name="T9" fmla="*/ 3357 h 15793"/>
                  <a:gd name="T10" fmla="*/ 6895 w 11523"/>
                  <a:gd name="T11" fmla="*/ 1274 h 15793"/>
                  <a:gd name="T12" fmla="*/ 6008 w 11523"/>
                  <a:gd name="T13" fmla="*/ 315 h 15793"/>
                  <a:gd name="T14" fmla="*/ 5199 w 11523"/>
                  <a:gd name="T15" fmla="*/ 782 h 15793"/>
                  <a:gd name="T16" fmla="*/ 4507 w 11523"/>
                  <a:gd name="T17" fmla="*/ 1361 h 15793"/>
                  <a:gd name="T18" fmla="*/ 3134 w 11523"/>
                  <a:gd name="T19" fmla="*/ 2501 h 15793"/>
                  <a:gd name="T20" fmla="*/ 861 w 11523"/>
                  <a:gd name="T21" fmla="*/ 788 h 15793"/>
                  <a:gd name="T22" fmla="*/ 137 w 11523"/>
                  <a:gd name="T23" fmla="*/ 1013 h 15793"/>
                  <a:gd name="T24" fmla="*/ 151 w 11523"/>
                  <a:gd name="T25" fmla="*/ 1841 h 15793"/>
                  <a:gd name="T26" fmla="*/ 649 w 11523"/>
                  <a:gd name="T27" fmla="*/ 2331 h 15793"/>
                  <a:gd name="T28" fmla="*/ 2822 w 11523"/>
                  <a:gd name="T29" fmla="*/ 4145 h 15793"/>
                  <a:gd name="T30" fmla="*/ 3691 w 11523"/>
                  <a:gd name="T31" fmla="*/ 4178 h 15793"/>
                  <a:gd name="T32" fmla="*/ 5887 w 11523"/>
                  <a:gd name="T33" fmla="*/ 2408 h 15793"/>
                  <a:gd name="T34" fmla="*/ 5926 w 11523"/>
                  <a:gd name="T35" fmla="*/ 6408 h 15793"/>
                  <a:gd name="T36" fmla="*/ 5957 w 11523"/>
                  <a:gd name="T37" fmla="*/ 14382 h 15793"/>
                  <a:gd name="T38" fmla="*/ 6127 w 11523"/>
                  <a:gd name="T39" fmla="*/ 15237 h 15793"/>
                  <a:gd name="T40" fmla="*/ 7796 w 11523"/>
                  <a:gd name="T41" fmla="*/ 15198 h 15793"/>
                  <a:gd name="T42" fmla="*/ 8014 w 11523"/>
                  <a:gd name="T43" fmla="*/ 14906 h 15793"/>
                  <a:gd name="T44" fmla="*/ 8681 w 11523"/>
                  <a:gd name="T45" fmla="*/ 15576 h 15793"/>
                  <a:gd name="T46" fmla="*/ 9724 w 11523"/>
                  <a:gd name="T47" fmla="*/ 15360 h 15793"/>
                  <a:gd name="T48" fmla="*/ 10023 w 11523"/>
                  <a:gd name="T49" fmla="*/ 14347 h 15793"/>
                  <a:gd name="T50" fmla="*/ 10035 w 11523"/>
                  <a:gd name="T51" fmla="*/ 13009 h 15793"/>
                  <a:gd name="T52" fmla="*/ 10040 w 11523"/>
                  <a:gd name="T53" fmla="*/ 7679 h 15793"/>
                  <a:gd name="T54" fmla="*/ 10155 w 11523"/>
                  <a:gd name="T55" fmla="*/ 7575 h 15793"/>
                  <a:gd name="T56" fmla="*/ 10304 w 11523"/>
                  <a:gd name="T57" fmla="*/ 7510 h 15793"/>
                  <a:gd name="T58" fmla="*/ 11142 w 11523"/>
                  <a:gd name="T59" fmla="*/ 5398 h 157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1523" h="15793">
                    <a:moveTo>
                      <a:pt x="11142" y="5398"/>
                    </a:moveTo>
                    <a:lnTo>
                      <a:pt x="11142" y="3422"/>
                    </a:lnTo>
                    <a:cubicBezTo>
                      <a:pt x="10889" y="2796"/>
                      <a:pt x="11523" y="0"/>
                      <a:pt x="9498" y="284"/>
                    </a:cubicBezTo>
                    <a:cubicBezTo>
                      <a:pt x="9363" y="489"/>
                      <a:pt x="9251" y="853"/>
                      <a:pt x="9156" y="1106"/>
                    </a:cubicBezTo>
                    <a:cubicBezTo>
                      <a:pt x="8984" y="1569"/>
                      <a:pt x="8283" y="3198"/>
                      <a:pt x="8002" y="3357"/>
                    </a:cubicBezTo>
                    <a:cubicBezTo>
                      <a:pt x="7687" y="3235"/>
                      <a:pt x="7056" y="1686"/>
                      <a:pt x="6895" y="1274"/>
                    </a:cubicBezTo>
                    <a:cubicBezTo>
                      <a:pt x="6568" y="435"/>
                      <a:pt x="6661" y="200"/>
                      <a:pt x="6008" y="315"/>
                    </a:cubicBezTo>
                    <a:cubicBezTo>
                      <a:pt x="5600" y="387"/>
                      <a:pt x="5453" y="570"/>
                      <a:pt x="5199" y="782"/>
                    </a:cubicBezTo>
                    <a:cubicBezTo>
                      <a:pt x="4984" y="961"/>
                      <a:pt x="4709" y="1175"/>
                      <a:pt x="4507" y="1361"/>
                    </a:cubicBezTo>
                    <a:cubicBezTo>
                      <a:pt x="4292" y="1560"/>
                      <a:pt x="3331" y="2418"/>
                      <a:pt x="3134" y="2501"/>
                    </a:cubicBezTo>
                    <a:cubicBezTo>
                      <a:pt x="2732" y="2300"/>
                      <a:pt x="1282" y="869"/>
                      <a:pt x="861" y="788"/>
                    </a:cubicBezTo>
                    <a:cubicBezTo>
                      <a:pt x="569" y="731"/>
                      <a:pt x="245" y="846"/>
                      <a:pt x="137" y="1013"/>
                    </a:cubicBezTo>
                    <a:cubicBezTo>
                      <a:pt x="0" y="1229"/>
                      <a:pt x="25" y="1638"/>
                      <a:pt x="151" y="1841"/>
                    </a:cubicBezTo>
                    <a:cubicBezTo>
                      <a:pt x="221" y="1954"/>
                      <a:pt x="526" y="2223"/>
                      <a:pt x="649" y="2331"/>
                    </a:cubicBezTo>
                    <a:cubicBezTo>
                      <a:pt x="999" y="2637"/>
                      <a:pt x="2568" y="3996"/>
                      <a:pt x="2822" y="4145"/>
                    </a:cubicBezTo>
                    <a:cubicBezTo>
                      <a:pt x="3008" y="4254"/>
                      <a:pt x="3468" y="4271"/>
                      <a:pt x="3691" y="4178"/>
                    </a:cubicBezTo>
                    <a:cubicBezTo>
                      <a:pt x="4128" y="3995"/>
                      <a:pt x="5596" y="2510"/>
                      <a:pt x="5887" y="2408"/>
                    </a:cubicBezTo>
                    <a:cubicBezTo>
                      <a:pt x="5943" y="3723"/>
                      <a:pt x="5924" y="5084"/>
                      <a:pt x="5926" y="6408"/>
                    </a:cubicBezTo>
                    <a:cubicBezTo>
                      <a:pt x="5930" y="8968"/>
                      <a:pt x="5895" y="11878"/>
                      <a:pt x="5957" y="14382"/>
                    </a:cubicBezTo>
                    <a:cubicBezTo>
                      <a:pt x="5965" y="14715"/>
                      <a:pt x="5949" y="15020"/>
                      <a:pt x="6127" y="15237"/>
                    </a:cubicBezTo>
                    <a:cubicBezTo>
                      <a:pt x="6583" y="15793"/>
                      <a:pt x="7470" y="15735"/>
                      <a:pt x="7796" y="15198"/>
                    </a:cubicBezTo>
                    <a:cubicBezTo>
                      <a:pt x="7966" y="14917"/>
                      <a:pt x="7855" y="14977"/>
                      <a:pt x="8014" y="14906"/>
                    </a:cubicBezTo>
                    <a:cubicBezTo>
                      <a:pt x="8157" y="15217"/>
                      <a:pt x="8293" y="15463"/>
                      <a:pt x="8681" y="15576"/>
                    </a:cubicBezTo>
                    <a:cubicBezTo>
                      <a:pt x="9074" y="15691"/>
                      <a:pt x="9490" y="15568"/>
                      <a:pt x="9724" y="15360"/>
                    </a:cubicBezTo>
                    <a:cubicBezTo>
                      <a:pt x="10025" y="15093"/>
                      <a:pt x="10011" y="14801"/>
                      <a:pt x="10023" y="14347"/>
                    </a:cubicBezTo>
                    <a:cubicBezTo>
                      <a:pt x="10035" y="13901"/>
                      <a:pt x="10037" y="13455"/>
                      <a:pt x="10035" y="13009"/>
                    </a:cubicBezTo>
                    <a:cubicBezTo>
                      <a:pt x="10025" y="11233"/>
                      <a:pt x="10040" y="9455"/>
                      <a:pt x="10040" y="7679"/>
                    </a:cubicBezTo>
                    <a:cubicBezTo>
                      <a:pt x="10094" y="7571"/>
                      <a:pt x="10017" y="7648"/>
                      <a:pt x="10155" y="7575"/>
                    </a:cubicBezTo>
                    <a:cubicBezTo>
                      <a:pt x="10186" y="7559"/>
                      <a:pt x="10256" y="7534"/>
                      <a:pt x="10304" y="7510"/>
                    </a:cubicBezTo>
                    <a:cubicBezTo>
                      <a:pt x="11136" y="7098"/>
                      <a:pt x="11061" y="5646"/>
                      <a:pt x="11142" y="5398"/>
                    </a:cubicBezTo>
                    <a:close/>
                  </a:path>
                </a:pathLst>
              </a:custGeom>
              <a:solidFill>
                <a:srgbClr val="1D52A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218" name="Freeform 19">
                <a:extLst>
                  <a:ext uri="{FF2B5EF4-FFF2-40B4-BE49-F238E27FC236}">
                    <a16:creationId xmlns:a16="http://schemas.microsoft.com/office/drawing/2014/main" id="{B3598C1B-3396-46CB-A77B-41058664E26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38600" y="4375150"/>
                <a:ext cx="1309688" cy="190500"/>
              </a:xfrm>
              <a:custGeom>
                <a:avLst/>
                <a:gdLst>
                  <a:gd name="T0" fmla="*/ 0 w 23545"/>
                  <a:gd name="T1" fmla="*/ 1871 h 3437"/>
                  <a:gd name="T2" fmla="*/ 0 w 23545"/>
                  <a:gd name="T3" fmla="*/ 2567 h 3437"/>
                  <a:gd name="T4" fmla="*/ 425 w 23545"/>
                  <a:gd name="T5" fmla="*/ 3272 h 3437"/>
                  <a:gd name="T6" fmla="*/ 1486 w 23545"/>
                  <a:gd name="T7" fmla="*/ 3366 h 3437"/>
                  <a:gd name="T8" fmla="*/ 8472 w 23545"/>
                  <a:gd name="T9" fmla="*/ 3367 h 3437"/>
                  <a:gd name="T10" fmla="*/ 17782 w 23545"/>
                  <a:gd name="T11" fmla="*/ 3368 h 3437"/>
                  <a:gd name="T12" fmla="*/ 22366 w 23545"/>
                  <a:gd name="T13" fmla="*/ 3314 h 3437"/>
                  <a:gd name="T14" fmla="*/ 23494 w 23545"/>
                  <a:gd name="T15" fmla="*/ 2107 h 3437"/>
                  <a:gd name="T16" fmla="*/ 22190 w 23545"/>
                  <a:gd name="T17" fmla="*/ 1075 h 3437"/>
                  <a:gd name="T18" fmla="*/ 17568 w 23545"/>
                  <a:gd name="T19" fmla="*/ 1048 h 3437"/>
                  <a:gd name="T20" fmla="*/ 12916 w 23545"/>
                  <a:gd name="T21" fmla="*/ 1043 h 3437"/>
                  <a:gd name="T22" fmla="*/ 11889 w 23545"/>
                  <a:gd name="T23" fmla="*/ 121 h 3437"/>
                  <a:gd name="T24" fmla="*/ 10598 w 23545"/>
                  <a:gd name="T25" fmla="*/ 778 h 3437"/>
                  <a:gd name="T26" fmla="*/ 9913 w 23545"/>
                  <a:gd name="T27" fmla="*/ 1048 h 3437"/>
                  <a:gd name="T28" fmla="*/ 1200 w 23545"/>
                  <a:gd name="T29" fmla="*/ 1072 h 3437"/>
                  <a:gd name="T30" fmla="*/ 0 w 23545"/>
                  <a:gd name="T31" fmla="*/ 1871 h 34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3545" h="3437">
                    <a:moveTo>
                      <a:pt x="0" y="1871"/>
                    </a:moveTo>
                    <a:lnTo>
                      <a:pt x="0" y="2567"/>
                    </a:lnTo>
                    <a:cubicBezTo>
                      <a:pt x="117" y="2810"/>
                      <a:pt x="18" y="2940"/>
                      <a:pt x="425" y="3272"/>
                    </a:cubicBezTo>
                    <a:cubicBezTo>
                      <a:pt x="628" y="3437"/>
                      <a:pt x="1153" y="3369"/>
                      <a:pt x="1486" y="3366"/>
                    </a:cubicBezTo>
                    <a:cubicBezTo>
                      <a:pt x="3801" y="3344"/>
                      <a:pt x="6145" y="3392"/>
                      <a:pt x="8472" y="3367"/>
                    </a:cubicBezTo>
                    <a:cubicBezTo>
                      <a:pt x="11564" y="3333"/>
                      <a:pt x="14690" y="3352"/>
                      <a:pt x="17782" y="3368"/>
                    </a:cubicBezTo>
                    <a:cubicBezTo>
                      <a:pt x="19355" y="3376"/>
                      <a:pt x="20841" y="3382"/>
                      <a:pt x="22366" y="3314"/>
                    </a:cubicBezTo>
                    <a:cubicBezTo>
                      <a:pt x="23217" y="3277"/>
                      <a:pt x="23545" y="3378"/>
                      <a:pt x="23494" y="2107"/>
                    </a:cubicBezTo>
                    <a:cubicBezTo>
                      <a:pt x="23454" y="1119"/>
                      <a:pt x="23120" y="1110"/>
                      <a:pt x="22190" y="1075"/>
                    </a:cubicBezTo>
                    <a:cubicBezTo>
                      <a:pt x="20669" y="1017"/>
                      <a:pt x="19101" y="1055"/>
                      <a:pt x="17568" y="1048"/>
                    </a:cubicBezTo>
                    <a:cubicBezTo>
                      <a:pt x="16053" y="1041"/>
                      <a:pt x="14412" y="1114"/>
                      <a:pt x="12916" y="1043"/>
                    </a:cubicBezTo>
                    <a:cubicBezTo>
                      <a:pt x="12822" y="152"/>
                      <a:pt x="12889" y="123"/>
                      <a:pt x="11889" y="121"/>
                    </a:cubicBezTo>
                    <a:cubicBezTo>
                      <a:pt x="10964" y="120"/>
                      <a:pt x="10665" y="0"/>
                      <a:pt x="10598" y="778"/>
                    </a:cubicBezTo>
                    <a:cubicBezTo>
                      <a:pt x="10568" y="1122"/>
                      <a:pt x="10668" y="1044"/>
                      <a:pt x="9913" y="1048"/>
                    </a:cubicBezTo>
                    <a:cubicBezTo>
                      <a:pt x="7075" y="1064"/>
                      <a:pt x="3979" y="995"/>
                      <a:pt x="1200" y="1072"/>
                    </a:cubicBezTo>
                    <a:cubicBezTo>
                      <a:pt x="48" y="1104"/>
                      <a:pt x="246" y="1377"/>
                      <a:pt x="0" y="1871"/>
                    </a:cubicBezTo>
                    <a:close/>
                  </a:path>
                </a:pathLst>
              </a:custGeom>
              <a:solidFill>
                <a:srgbClr val="1D52A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219" name="Freeform 20">
                <a:extLst>
                  <a:ext uri="{FF2B5EF4-FFF2-40B4-BE49-F238E27FC236}">
                    <a16:creationId xmlns:a16="http://schemas.microsoft.com/office/drawing/2014/main" id="{52BA68AD-D950-4CB4-B057-A8020DEC43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83050" y="4598988"/>
                <a:ext cx="1219200" cy="712788"/>
              </a:xfrm>
              <a:custGeom>
                <a:avLst/>
                <a:gdLst>
                  <a:gd name="T0" fmla="*/ 20997 w 21913"/>
                  <a:gd name="T1" fmla="*/ 6372 h 12834"/>
                  <a:gd name="T2" fmla="*/ 20961 w 21913"/>
                  <a:gd name="T3" fmla="*/ 8665 h 12834"/>
                  <a:gd name="T4" fmla="*/ 20899 w 21913"/>
                  <a:gd name="T5" fmla="*/ 10933 h 12834"/>
                  <a:gd name="T6" fmla="*/ 20075 w 21913"/>
                  <a:gd name="T7" fmla="*/ 11821 h 12834"/>
                  <a:gd name="T8" fmla="*/ 3139 w 21913"/>
                  <a:gd name="T9" fmla="*/ 11833 h 12834"/>
                  <a:gd name="T10" fmla="*/ 1183 w 21913"/>
                  <a:gd name="T11" fmla="*/ 11468 h 12834"/>
                  <a:gd name="T12" fmla="*/ 978 w 21913"/>
                  <a:gd name="T13" fmla="*/ 9335 h 12834"/>
                  <a:gd name="T14" fmla="*/ 974 w 21913"/>
                  <a:gd name="T15" fmla="*/ 2350 h 12834"/>
                  <a:gd name="T16" fmla="*/ 969 w 21913"/>
                  <a:gd name="T17" fmla="*/ 5 h 12834"/>
                  <a:gd name="T18" fmla="*/ 56 w 21913"/>
                  <a:gd name="T19" fmla="*/ 0 h 12834"/>
                  <a:gd name="T20" fmla="*/ 61 w 21913"/>
                  <a:gd name="T21" fmla="*/ 5137 h 12834"/>
                  <a:gd name="T22" fmla="*/ 80 w 21913"/>
                  <a:gd name="T23" fmla="*/ 10994 h 12834"/>
                  <a:gd name="T24" fmla="*/ 192 w 21913"/>
                  <a:gd name="T25" fmla="*/ 11507 h 12834"/>
                  <a:gd name="T26" fmla="*/ 2927 w 21913"/>
                  <a:gd name="T27" fmla="*/ 12686 h 12834"/>
                  <a:gd name="T28" fmla="*/ 8149 w 21913"/>
                  <a:gd name="T29" fmla="*/ 12706 h 12834"/>
                  <a:gd name="T30" fmla="*/ 18556 w 21913"/>
                  <a:gd name="T31" fmla="*/ 12695 h 12834"/>
                  <a:gd name="T32" fmla="*/ 20945 w 21913"/>
                  <a:gd name="T33" fmla="*/ 12464 h 12834"/>
                  <a:gd name="T34" fmla="*/ 21577 w 21913"/>
                  <a:gd name="T35" fmla="*/ 11792 h 12834"/>
                  <a:gd name="T36" fmla="*/ 21806 w 21913"/>
                  <a:gd name="T37" fmla="*/ 10711 h 12834"/>
                  <a:gd name="T38" fmla="*/ 21826 w 21913"/>
                  <a:gd name="T39" fmla="*/ 8140 h 12834"/>
                  <a:gd name="T40" fmla="*/ 21824 w 21913"/>
                  <a:gd name="T41" fmla="*/ 7501 h 12834"/>
                  <a:gd name="T42" fmla="*/ 21366 w 21913"/>
                  <a:gd name="T43" fmla="*/ 6666 h 12834"/>
                  <a:gd name="T44" fmla="*/ 20997 w 21913"/>
                  <a:gd name="T45" fmla="*/ 6372 h 128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1913" h="12834">
                    <a:moveTo>
                      <a:pt x="20997" y="6372"/>
                    </a:moveTo>
                    <a:cubicBezTo>
                      <a:pt x="20974" y="7133"/>
                      <a:pt x="20966" y="7902"/>
                      <a:pt x="20961" y="8665"/>
                    </a:cubicBezTo>
                    <a:cubicBezTo>
                      <a:pt x="20956" y="9386"/>
                      <a:pt x="20973" y="10253"/>
                      <a:pt x="20899" y="10933"/>
                    </a:cubicBezTo>
                    <a:cubicBezTo>
                      <a:pt x="20854" y="11345"/>
                      <a:pt x="20535" y="11823"/>
                      <a:pt x="20075" y="11821"/>
                    </a:cubicBezTo>
                    <a:cubicBezTo>
                      <a:pt x="14438" y="11807"/>
                      <a:pt x="8782" y="11874"/>
                      <a:pt x="3139" y="11833"/>
                    </a:cubicBezTo>
                    <a:cubicBezTo>
                      <a:pt x="2377" y="11827"/>
                      <a:pt x="1589" y="11914"/>
                      <a:pt x="1183" y="11468"/>
                    </a:cubicBezTo>
                    <a:cubicBezTo>
                      <a:pt x="874" y="11127"/>
                      <a:pt x="983" y="9891"/>
                      <a:pt x="978" y="9335"/>
                    </a:cubicBezTo>
                    <a:lnTo>
                      <a:pt x="974" y="2350"/>
                    </a:lnTo>
                    <a:cubicBezTo>
                      <a:pt x="970" y="1618"/>
                      <a:pt x="1024" y="715"/>
                      <a:pt x="969" y="5"/>
                    </a:cubicBezTo>
                    <a:lnTo>
                      <a:pt x="56" y="0"/>
                    </a:lnTo>
                    <a:cubicBezTo>
                      <a:pt x="0" y="632"/>
                      <a:pt x="59" y="4190"/>
                      <a:pt x="61" y="5137"/>
                    </a:cubicBezTo>
                    <a:lnTo>
                      <a:pt x="80" y="10994"/>
                    </a:lnTo>
                    <a:cubicBezTo>
                      <a:pt x="81" y="11305"/>
                      <a:pt x="68" y="11264"/>
                      <a:pt x="192" y="11507"/>
                    </a:cubicBezTo>
                    <a:cubicBezTo>
                      <a:pt x="874" y="12834"/>
                      <a:pt x="1543" y="12673"/>
                      <a:pt x="2927" y="12686"/>
                    </a:cubicBezTo>
                    <a:cubicBezTo>
                      <a:pt x="4667" y="12701"/>
                      <a:pt x="6408" y="12706"/>
                      <a:pt x="8149" y="12706"/>
                    </a:cubicBezTo>
                    <a:cubicBezTo>
                      <a:pt x="11614" y="12706"/>
                      <a:pt x="15091" y="12735"/>
                      <a:pt x="18556" y="12695"/>
                    </a:cubicBezTo>
                    <a:cubicBezTo>
                      <a:pt x="19196" y="12687"/>
                      <a:pt x="20510" y="12725"/>
                      <a:pt x="20945" y="12464"/>
                    </a:cubicBezTo>
                    <a:cubicBezTo>
                      <a:pt x="21086" y="12379"/>
                      <a:pt x="21466" y="11969"/>
                      <a:pt x="21577" y="11792"/>
                    </a:cubicBezTo>
                    <a:cubicBezTo>
                      <a:pt x="21761" y="11499"/>
                      <a:pt x="21781" y="11101"/>
                      <a:pt x="21806" y="10711"/>
                    </a:cubicBezTo>
                    <a:cubicBezTo>
                      <a:pt x="21846" y="10114"/>
                      <a:pt x="21831" y="8706"/>
                      <a:pt x="21826" y="8140"/>
                    </a:cubicBezTo>
                    <a:cubicBezTo>
                      <a:pt x="21825" y="7929"/>
                      <a:pt x="21823" y="7714"/>
                      <a:pt x="21824" y="7501"/>
                    </a:cubicBezTo>
                    <a:cubicBezTo>
                      <a:pt x="21828" y="6969"/>
                      <a:pt x="21913" y="7107"/>
                      <a:pt x="21366" y="6666"/>
                    </a:cubicBezTo>
                    <a:cubicBezTo>
                      <a:pt x="21247" y="6570"/>
                      <a:pt x="21135" y="6438"/>
                      <a:pt x="20997" y="6372"/>
                    </a:cubicBezTo>
                    <a:close/>
                  </a:path>
                </a:pathLst>
              </a:custGeom>
              <a:solidFill>
                <a:srgbClr val="1D52A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220" name="Freeform 22">
                <a:extLst>
                  <a:ext uri="{FF2B5EF4-FFF2-40B4-BE49-F238E27FC236}">
                    <a16:creationId xmlns:a16="http://schemas.microsoft.com/office/drawing/2014/main" id="{0C6A20D0-ADDC-48BF-AA72-C7C25F15598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349750" y="4810125"/>
                <a:ext cx="377825" cy="373063"/>
              </a:xfrm>
              <a:custGeom>
                <a:avLst/>
                <a:gdLst>
                  <a:gd name="T0" fmla="*/ 2935 w 6794"/>
                  <a:gd name="T1" fmla="*/ 1274 h 6690"/>
                  <a:gd name="T2" fmla="*/ 4658 w 6794"/>
                  <a:gd name="T3" fmla="*/ 1653 h 6690"/>
                  <a:gd name="T4" fmla="*/ 3831 w 6794"/>
                  <a:gd name="T5" fmla="*/ 5494 h 6690"/>
                  <a:gd name="T6" fmla="*/ 1280 w 6794"/>
                  <a:gd name="T7" fmla="*/ 3834 h 6690"/>
                  <a:gd name="T8" fmla="*/ 2935 w 6794"/>
                  <a:gd name="T9" fmla="*/ 1274 h 6690"/>
                  <a:gd name="T10" fmla="*/ 2093 w 6794"/>
                  <a:gd name="T11" fmla="*/ 963 h 6690"/>
                  <a:gd name="T12" fmla="*/ 1209 w 6794"/>
                  <a:gd name="T13" fmla="*/ 828 h 6690"/>
                  <a:gd name="T14" fmla="*/ 1154 w 6794"/>
                  <a:gd name="T15" fmla="*/ 1818 h 6690"/>
                  <a:gd name="T16" fmla="*/ 824 w 6794"/>
                  <a:gd name="T17" fmla="*/ 2455 h 6690"/>
                  <a:gd name="T18" fmla="*/ 129 w 6794"/>
                  <a:gd name="T19" fmla="*/ 2749 h 6690"/>
                  <a:gd name="T20" fmla="*/ 86 w 6794"/>
                  <a:gd name="T21" fmla="*/ 3612 h 6690"/>
                  <a:gd name="T22" fmla="*/ 736 w 6794"/>
                  <a:gd name="T23" fmla="*/ 3952 h 6690"/>
                  <a:gd name="T24" fmla="*/ 903 w 6794"/>
                  <a:gd name="T25" fmla="*/ 4719 h 6690"/>
                  <a:gd name="T26" fmla="*/ 721 w 6794"/>
                  <a:gd name="T27" fmla="*/ 5377 h 6690"/>
                  <a:gd name="T28" fmla="*/ 1212 w 6794"/>
                  <a:gd name="T29" fmla="*/ 5874 h 6690"/>
                  <a:gd name="T30" fmla="*/ 1846 w 6794"/>
                  <a:gd name="T31" fmla="*/ 5601 h 6690"/>
                  <a:gd name="T32" fmla="*/ 2335 w 6794"/>
                  <a:gd name="T33" fmla="*/ 5845 h 6690"/>
                  <a:gd name="T34" fmla="*/ 2982 w 6794"/>
                  <a:gd name="T35" fmla="*/ 6677 h 6690"/>
                  <a:gd name="T36" fmla="*/ 3754 w 6794"/>
                  <a:gd name="T37" fmla="*/ 6681 h 6690"/>
                  <a:gd name="T38" fmla="*/ 4273 w 6794"/>
                  <a:gd name="T39" fmla="*/ 5904 h 6690"/>
                  <a:gd name="T40" fmla="*/ 5079 w 6794"/>
                  <a:gd name="T41" fmla="*/ 6168 h 6690"/>
                  <a:gd name="T42" fmla="*/ 5805 w 6794"/>
                  <a:gd name="T43" fmla="*/ 5705 h 6690"/>
                  <a:gd name="T44" fmla="*/ 5642 w 6794"/>
                  <a:gd name="T45" fmla="*/ 4923 h 6690"/>
                  <a:gd name="T46" fmla="*/ 6107 w 6794"/>
                  <a:gd name="T47" fmla="*/ 4177 h 6690"/>
                  <a:gd name="T48" fmla="*/ 6747 w 6794"/>
                  <a:gd name="T49" fmla="*/ 3583 h 6690"/>
                  <a:gd name="T50" fmla="*/ 6223 w 6794"/>
                  <a:gd name="T51" fmla="*/ 2912 h 6690"/>
                  <a:gd name="T52" fmla="*/ 5963 w 6794"/>
                  <a:gd name="T53" fmla="*/ 2569 h 6690"/>
                  <a:gd name="T54" fmla="*/ 5798 w 6794"/>
                  <a:gd name="T55" fmla="*/ 2100 h 6690"/>
                  <a:gd name="T56" fmla="*/ 6140 w 6794"/>
                  <a:gd name="T57" fmla="*/ 1482 h 6690"/>
                  <a:gd name="T58" fmla="*/ 5690 w 6794"/>
                  <a:gd name="T59" fmla="*/ 937 h 6690"/>
                  <a:gd name="T60" fmla="*/ 4335 w 6794"/>
                  <a:gd name="T61" fmla="*/ 810 h 6690"/>
                  <a:gd name="T62" fmla="*/ 4030 w 6794"/>
                  <a:gd name="T63" fmla="*/ 129 h 6690"/>
                  <a:gd name="T64" fmla="*/ 3168 w 6794"/>
                  <a:gd name="T65" fmla="*/ 46 h 6690"/>
                  <a:gd name="T66" fmla="*/ 2838 w 6794"/>
                  <a:gd name="T67" fmla="*/ 693 h 6690"/>
                  <a:gd name="T68" fmla="*/ 2093 w 6794"/>
                  <a:gd name="T69" fmla="*/ 963 h 66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6794" h="6690">
                    <a:moveTo>
                      <a:pt x="2935" y="1274"/>
                    </a:moveTo>
                    <a:cubicBezTo>
                      <a:pt x="3527" y="1132"/>
                      <a:pt x="4274" y="1372"/>
                      <a:pt x="4658" y="1653"/>
                    </a:cubicBezTo>
                    <a:cubicBezTo>
                      <a:pt x="6206" y="2784"/>
                      <a:pt x="5598" y="5175"/>
                      <a:pt x="3831" y="5494"/>
                    </a:cubicBezTo>
                    <a:cubicBezTo>
                      <a:pt x="2571" y="5721"/>
                      <a:pt x="1492" y="4946"/>
                      <a:pt x="1280" y="3834"/>
                    </a:cubicBezTo>
                    <a:cubicBezTo>
                      <a:pt x="1044" y="2595"/>
                      <a:pt x="1830" y="1539"/>
                      <a:pt x="2935" y="1274"/>
                    </a:cubicBezTo>
                    <a:close/>
                    <a:moveTo>
                      <a:pt x="2093" y="963"/>
                    </a:moveTo>
                    <a:cubicBezTo>
                      <a:pt x="1721" y="689"/>
                      <a:pt x="1779" y="322"/>
                      <a:pt x="1209" y="828"/>
                    </a:cubicBezTo>
                    <a:cubicBezTo>
                      <a:pt x="599" y="1369"/>
                      <a:pt x="867" y="1276"/>
                      <a:pt x="1154" y="1818"/>
                    </a:cubicBezTo>
                    <a:cubicBezTo>
                      <a:pt x="1114" y="1940"/>
                      <a:pt x="898" y="2362"/>
                      <a:pt x="824" y="2455"/>
                    </a:cubicBezTo>
                    <a:cubicBezTo>
                      <a:pt x="609" y="2727"/>
                      <a:pt x="263" y="2462"/>
                      <a:pt x="129" y="2749"/>
                    </a:cubicBezTo>
                    <a:cubicBezTo>
                      <a:pt x="34" y="2954"/>
                      <a:pt x="0" y="3384"/>
                      <a:pt x="86" y="3612"/>
                    </a:cubicBezTo>
                    <a:cubicBezTo>
                      <a:pt x="215" y="3953"/>
                      <a:pt x="564" y="3682"/>
                      <a:pt x="736" y="3952"/>
                    </a:cubicBezTo>
                    <a:cubicBezTo>
                      <a:pt x="824" y="4091"/>
                      <a:pt x="999" y="4533"/>
                      <a:pt x="903" y="4719"/>
                    </a:cubicBezTo>
                    <a:cubicBezTo>
                      <a:pt x="803" y="4914"/>
                      <a:pt x="498" y="5007"/>
                      <a:pt x="721" y="5377"/>
                    </a:cubicBezTo>
                    <a:cubicBezTo>
                      <a:pt x="801" y="5509"/>
                      <a:pt x="1090" y="5820"/>
                      <a:pt x="1212" y="5874"/>
                    </a:cubicBezTo>
                    <a:cubicBezTo>
                      <a:pt x="1501" y="6001"/>
                      <a:pt x="1654" y="5676"/>
                      <a:pt x="1846" y="5601"/>
                    </a:cubicBezTo>
                    <a:lnTo>
                      <a:pt x="2335" y="5845"/>
                    </a:lnTo>
                    <a:cubicBezTo>
                      <a:pt x="2951" y="6151"/>
                      <a:pt x="2258" y="6637"/>
                      <a:pt x="2982" y="6677"/>
                    </a:cubicBezTo>
                    <a:cubicBezTo>
                      <a:pt x="3223" y="6690"/>
                      <a:pt x="3510" y="6682"/>
                      <a:pt x="3754" y="6681"/>
                    </a:cubicBezTo>
                    <a:cubicBezTo>
                      <a:pt x="3903" y="6156"/>
                      <a:pt x="3768" y="6082"/>
                      <a:pt x="4273" y="5904"/>
                    </a:cubicBezTo>
                    <a:cubicBezTo>
                      <a:pt x="4539" y="5811"/>
                      <a:pt x="4670" y="5637"/>
                      <a:pt x="5079" y="6168"/>
                    </a:cubicBezTo>
                    <a:cubicBezTo>
                      <a:pt x="5383" y="6141"/>
                      <a:pt x="5669" y="5852"/>
                      <a:pt x="5805" y="5705"/>
                    </a:cubicBezTo>
                    <a:cubicBezTo>
                      <a:pt x="6123" y="5360"/>
                      <a:pt x="5811" y="5210"/>
                      <a:pt x="5642" y="4923"/>
                    </a:cubicBezTo>
                    <a:cubicBezTo>
                      <a:pt x="5683" y="4733"/>
                      <a:pt x="5961" y="4231"/>
                      <a:pt x="6107" y="4177"/>
                    </a:cubicBezTo>
                    <a:cubicBezTo>
                      <a:pt x="6550" y="4012"/>
                      <a:pt x="6698" y="4350"/>
                      <a:pt x="6747" y="3583"/>
                    </a:cubicBezTo>
                    <a:cubicBezTo>
                      <a:pt x="6794" y="2838"/>
                      <a:pt x="6538" y="3008"/>
                      <a:pt x="6223" y="2912"/>
                    </a:cubicBezTo>
                    <a:cubicBezTo>
                      <a:pt x="6060" y="2862"/>
                      <a:pt x="6033" y="2742"/>
                      <a:pt x="5963" y="2569"/>
                    </a:cubicBezTo>
                    <a:cubicBezTo>
                      <a:pt x="5899" y="2413"/>
                      <a:pt x="5827" y="2260"/>
                      <a:pt x="5798" y="2100"/>
                    </a:cubicBezTo>
                    <a:cubicBezTo>
                      <a:pt x="5908" y="1941"/>
                      <a:pt x="6234" y="1778"/>
                      <a:pt x="6140" y="1482"/>
                    </a:cubicBezTo>
                    <a:cubicBezTo>
                      <a:pt x="6092" y="1329"/>
                      <a:pt x="5809" y="1033"/>
                      <a:pt x="5690" y="937"/>
                    </a:cubicBezTo>
                    <a:cubicBezTo>
                      <a:pt x="5200" y="539"/>
                      <a:pt x="5256" y="1466"/>
                      <a:pt x="4335" y="810"/>
                    </a:cubicBezTo>
                    <a:cubicBezTo>
                      <a:pt x="4053" y="610"/>
                      <a:pt x="4302" y="293"/>
                      <a:pt x="4030" y="129"/>
                    </a:cubicBezTo>
                    <a:cubicBezTo>
                      <a:pt x="3867" y="31"/>
                      <a:pt x="3392" y="0"/>
                      <a:pt x="3168" y="46"/>
                    </a:cubicBezTo>
                    <a:cubicBezTo>
                      <a:pt x="2847" y="112"/>
                      <a:pt x="3034" y="520"/>
                      <a:pt x="2838" y="693"/>
                    </a:cubicBezTo>
                    <a:cubicBezTo>
                      <a:pt x="2763" y="760"/>
                      <a:pt x="2222" y="926"/>
                      <a:pt x="2093" y="963"/>
                    </a:cubicBezTo>
                    <a:close/>
                  </a:path>
                </a:pathLst>
              </a:custGeom>
              <a:solidFill>
                <a:srgbClr val="1D52A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221" name="Freeform 23">
                <a:extLst>
                  <a:ext uri="{FF2B5EF4-FFF2-40B4-BE49-F238E27FC236}">
                    <a16:creationId xmlns:a16="http://schemas.microsoft.com/office/drawing/2014/main" id="{C3099FFE-3BB7-4DBF-A03A-940F2BD626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11638" y="4657725"/>
                <a:ext cx="347663" cy="330200"/>
              </a:xfrm>
              <a:custGeom>
                <a:avLst/>
                <a:gdLst>
                  <a:gd name="T0" fmla="*/ 2047 w 6262"/>
                  <a:gd name="T1" fmla="*/ 945 h 5957"/>
                  <a:gd name="T2" fmla="*/ 1623 w 6262"/>
                  <a:gd name="T3" fmla="*/ 547 h 5957"/>
                  <a:gd name="T4" fmla="*/ 986 w 6262"/>
                  <a:gd name="T5" fmla="*/ 981 h 5957"/>
                  <a:gd name="T6" fmla="*/ 1043 w 6262"/>
                  <a:gd name="T7" fmla="*/ 1989 h 5957"/>
                  <a:gd name="T8" fmla="*/ 110 w 6262"/>
                  <a:gd name="T9" fmla="*/ 2644 h 5957"/>
                  <a:gd name="T10" fmla="*/ 12 w 6262"/>
                  <a:gd name="T11" fmla="*/ 3277 h 5957"/>
                  <a:gd name="T12" fmla="*/ 260 w 6262"/>
                  <a:gd name="T13" fmla="*/ 3790 h 5957"/>
                  <a:gd name="T14" fmla="*/ 745 w 6262"/>
                  <a:gd name="T15" fmla="*/ 4051 h 5957"/>
                  <a:gd name="T16" fmla="*/ 932 w 6262"/>
                  <a:gd name="T17" fmla="*/ 4652 h 5957"/>
                  <a:gd name="T18" fmla="*/ 685 w 6262"/>
                  <a:gd name="T19" fmla="*/ 5378 h 5957"/>
                  <a:gd name="T20" fmla="*/ 1270 w 6262"/>
                  <a:gd name="T21" fmla="*/ 5957 h 5957"/>
                  <a:gd name="T22" fmla="*/ 1633 w 6262"/>
                  <a:gd name="T23" fmla="*/ 5755 h 5957"/>
                  <a:gd name="T24" fmla="*/ 2082 w 6262"/>
                  <a:gd name="T25" fmla="*/ 5707 h 5957"/>
                  <a:gd name="T26" fmla="*/ 1312 w 6262"/>
                  <a:gd name="T27" fmla="*/ 3972 h 5957"/>
                  <a:gd name="T28" fmla="*/ 4654 w 6262"/>
                  <a:gd name="T29" fmla="*/ 1692 h 5957"/>
                  <a:gd name="T30" fmla="*/ 5283 w 6262"/>
                  <a:gd name="T31" fmla="*/ 2400 h 5957"/>
                  <a:gd name="T32" fmla="*/ 5787 w 6262"/>
                  <a:gd name="T33" fmla="*/ 2315 h 5957"/>
                  <a:gd name="T34" fmla="*/ 5911 w 6262"/>
                  <a:gd name="T35" fmla="*/ 1955 h 5957"/>
                  <a:gd name="T36" fmla="*/ 5764 w 6262"/>
                  <a:gd name="T37" fmla="*/ 1041 h 5957"/>
                  <a:gd name="T38" fmla="*/ 5136 w 6262"/>
                  <a:gd name="T39" fmla="*/ 968 h 5957"/>
                  <a:gd name="T40" fmla="*/ 4455 w 6262"/>
                  <a:gd name="T41" fmla="*/ 903 h 5957"/>
                  <a:gd name="T42" fmla="*/ 4123 w 6262"/>
                  <a:gd name="T43" fmla="*/ 210 h 5957"/>
                  <a:gd name="T44" fmla="*/ 3243 w 6262"/>
                  <a:gd name="T45" fmla="*/ 20 h 5957"/>
                  <a:gd name="T46" fmla="*/ 2823 w 6262"/>
                  <a:gd name="T47" fmla="*/ 665 h 5957"/>
                  <a:gd name="T48" fmla="*/ 2047 w 6262"/>
                  <a:gd name="T49" fmla="*/ 945 h 59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262" h="5957">
                    <a:moveTo>
                      <a:pt x="2047" y="945"/>
                    </a:moveTo>
                    <a:cubicBezTo>
                      <a:pt x="1928" y="816"/>
                      <a:pt x="1766" y="641"/>
                      <a:pt x="1623" y="547"/>
                    </a:cubicBezTo>
                    <a:cubicBezTo>
                      <a:pt x="1436" y="583"/>
                      <a:pt x="1080" y="881"/>
                      <a:pt x="986" y="981"/>
                    </a:cubicBezTo>
                    <a:cubicBezTo>
                      <a:pt x="462" y="1539"/>
                      <a:pt x="1283" y="1531"/>
                      <a:pt x="1043" y="1989"/>
                    </a:cubicBezTo>
                    <a:cubicBezTo>
                      <a:pt x="578" y="2876"/>
                      <a:pt x="740" y="2461"/>
                      <a:pt x="110" y="2644"/>
                    </a:cubicBezTo>
                    <a:cubicBezTo>
                      <a:pt x="56" y="2832"/>
                      <a:pt x="21" y="3057"/>
                      <a:pt x="12" y="3277"/>
                    </a:cubicBezTo>
                    <a:cubicBezTo>
                      <a:pt x="0" y="3591"/>
                      <a:pt x="0" y="3717"/>
                      <a:pt x="260" y="3790"/>
                    </a:cubicBezTo>
                    <a:cubicBezTo>
                      <a:pt x="510" y="3860"/>
                      <a:pt x="644" y="3825"/>
                      <a:pt x="745" y="4051"/>
                    </a:cubicBezTo>
                    <a:cubicBezTo>
                      <a:pt x="789" y="4152"/>
                      <a:pt x="911" y="4499"/>
                      <a:pt x="932" y="4652"/>
                    </a:cubicBezTo>
                    <a:cubicBezTo>
                      <a:pt x="777" y="4864"/>
                      <a:pt x="437" y="5055"/>
                      <a:pt x="685" y="5378"/>
                    </a:cubicBezTo>
                    <a:cubicBezTo>
                      <a:pt x="810" y="5542"/>
                      <a:pt x="1119" y="5873"/>
                      <a:pt x="1270" y="5957"/>
                    </a:cubicBezTo>
                    <a:cubicBezTo>
                      <a:pt x="1423" y="5933"/>
                      <a:pt x="1520" y="5837"/>
                      <a:pt x="1633" y="5755"/>
                    </a:cubicBezTo>
                    <a:cubicBezTo>
                      <a:pt x="1827" y="5615"/>
                      <a:pt x="1891" y="5715"/>
                      <a:pt x="2082" y="5707"/>
                    </a:cubicBezTo>
                    <a:cubicBezTo>
                      <a:pt x="2437" y="5101"/>
                      <a:pt x="1673" y="5097"/>
                      <a:pt x="1312" y="3972"/>
                    </a:cubicBezTo>
                    <a:cubicBezTo>
                      <a:pt x="694" y="2043"/>
                      <a:pt x="3011" y="445"/>
                      <a:pt x="4654" y="1692"/>
                    </a:cubicBezTo>
                    <a:cubicBezTo>
                      <a:pt x="4985" y="1944"/>
                      <a:pt x="5042" y="2049"/>
                      <a:pt x="5283" y="2400"/>
                    </a:cubicBezTo>
                    <a:cubicBezTo>
                      <a:pt x="5446" y="2407"/>
                      <a:pt x="5596" y="2334"/>
                      <a:pt x="5787" y="2315"/>
                    </a:cubicBezTo>
                    <a:cubicBezTo>
                      <a:pt x="5829" y="2100"/>
                      <a:pt x="5767" y="2106"/>
                      <a:pt x="5911" y="1955"/>
                    </a:cubicBezTo>
                    <a:cubicBezTo>
                      <a:pt x="6225" y="1626"/>
                      <a:pt x="6262" y="1566"/>
                      <a:pt x="5764" y="1041"/>
                    </a:cubicBezTo>
                    <a:cubicBezTo>
                      <a:pt x="5537" y="801"/>
                      <a:pt x="5441" y="742"/>
                      <a:pt x="5136" y="968"/>
                    </a:cubicBezTo>
                    <a:cubicBezTo>
                      <a:pt x="4836" y="1189"/>
                      <a:pt x="4830" y="1091"/>
                      <a:pt x="4455" y="903"/>
                    </a:cubicBezTo>
                    <a:cubicBezTo>
                      <a:pt x="3964" y="658"/>
                      <a:pt x="4314" y="570"/>
                      <a:pt x="4123" y="210"/>
                    </a:cubicBezTo>
                    <a:cubicBezTo>
                      <a:pt x="4016" y="8"/>
                      <a:pt x="3522" y="0"/>
                      <a:pt x="3243" y="20"/>
                    </a:cubicBezTo>
                    <a:cubicBezTo>
                      <a:pt x="2720" y="58"/>
                      <a:pt x="3059" y="458"/>
                      <a:pt x="2823" y="665"/>
                    </a:cubicBezTo>
                    <a:cubicBezTo>
                      <a:pt x="2736" y="741"/>
                      <a:pt x="2192" y="928"/>
                      <a:pt x="2047" y="945"/>
                    </a:cubicBezTo>
                    <a:close/>
                  </a:path>
                </a:pathLst>
              </a:custGeom>
              <a:solidFill>
                <a:srgbClr val="1D52A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222" name="Freeform 24">
                <a:extLst>
                  <a:ext uri="{FF2B5EF4-FFF2-40B4-BE49-F238E27FC236}">
                    <a16:creationId xmlns:a16="http://schemas.microsoft.com/office/drawing/2014/main" id="{748FC6E4-43AD-4F4A-AD81-7BFAA9E58F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40375" y="4572000"/>
                <a:ext cx="204788" cy="185738"/>
              </a:xfrm>
              <a:custGeom>
                <a:avLst/>
                <a:gdLst>
                  <a:gd name="T0" fmla="*/ 1423 w 3682"/>
                  <a:gd name="T1" fmla="*/ 180 h 3356"/>
                  <a:gd name="T2" fmla="*/ 69 w 3682"/>
                  <a:gd name="T3" fmla="*/ 1922 h 3356"/>
                  <a:gd name="T4" fmla="*/ 1790 w 3682"/>
                  <a:gd name="T5" fmla="*/ 3245 h 3356"/>
                  <a:gd name="T6" fmla="*/ 2759 w 3682"/>
                  <a:gd name="T7" fmla="*/ 2699 h 3356"/>
                  <a:gd name="T8" fmla="*/ 1423 w 3682"/>
                  <a:gd name="T9" fmla="*/ 180 h 33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82" h="3356">
                    <a:moveTo>
                      <a:pt x="1423" y="180"/>
                    </a:moveTo>
                    <a:cubicBezTo>
                      <a:pt x="479" y="316"/>
                      <a:pt x="0" y="988"/>
                      <a:pt x="69" y="1922"/>
                    </a:cubicBezTo>
                    <a:cubicBezTo>
                      <a:pt x="124" y="2681"/>
                      <a:pt x="890" y="3356"/>
                      <a:pt x="1790" y="3245"/>
                    </a:cubicBezTo>
                    <a:cubicBezTo>
                      <a:pt x="2205" y="3193"/>
                      <a:pt x="2586" y="2907"/>
                      <a:pt x="2759" y="2699"/>
                    </a:cubicBezTo>
                    <a:cubicBezTo>
                      <a:pt x="3682" y="1588"/>
                      <a:pt x="2682" y="0"/>
                      <a:pt x="1423" y="180"/>
                    </a:cubicBezTo>
                    <a:close/>
                  </a:path>
                </a:pathLst>
              </a:custGeom>
              <a:solidFill>
                <a:srgbClr val="1D52A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223" name="Freeform 25">
                <a:extLst>
                  <a:ext uri="{FF2B5EF4-FFF2-40B4-BE49-F238E27FC236}">
                    <a16:creationId xmlns:a16="http://schemas.microsoft.com/office/drawing/2014/main" id="{1B195665-3A6E-4160-89CC-5890AAFAA46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11713" y="5078413"/>
                <a:ext cx="363538" cy="65088"/>
              </a:xfrm>
              <a:custGeom>
                <a:avLst/>
                <a:gdLst>
                  <a:gd name="T0" fmla="*/ 1023 w 6520"/>
                  <a:gd name="T1" fmla="*/ 59 h 1159"/>
                  <a:gd name="T2" fmla="*/ 219 w 6520"/>
                  <a:gd name="T3" fmla="*/ 192 h 1159"/>
                  <a:gd name="T4" fmla="*/ 162 w 6520"/>
                  <a:gd name="T5" fmla="*/ 886 h 1159"/>
                  <a:gd name="T6" fmla="*/ 1823 w 6520"/>
                  <a:gd name="T7" fmla="*/ 1093 h 1159"/>
                  <a:gd name="T8" fmla="*/ 5563 w 6520"/>
                  <a:gd name="T9" fmla="*/ 1080 h 1159"/>
                  <a:gd name="T10" fmla="*/ 6313 w 6520"/>
                  <a:gd name="T11" fmla="*/ 924 h 1159"/>
                  <a:gd name="T12" fmla="*/ 6463 w 6520"/>
                  <a:gd name="T13" fmla="*/ 622 h 1159"/>
                  <a:gd name="T14" fmla="*/ 5635 w 6520"/>
                  <a:gd name="T15" fmla="*/ 63 h 1159"/>
                  <a:gd name="T16" fmla="*/ 1023 w 6520"/>
                  <a:gd name="T17" fmla="*/ 59 h 1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520" h="1159">
                    <a:moveTo>
                      <a:pt x="1023" y="59"/>
                    </a:moveTo>
                    <a:cubicBezTo>
                      <a:pt x="762" y="74"/>
                      <a:pt x="383" y="40"/>
                      <a:pt x="219" y="192"/>
                    </a:cubicBezTo>
                    <a:cubicBezTo>
                      <a:pt x="54" y="346"/>
                      <a:pt x="0" y="679"/>
                      <a:pt x="162" y="886"/>
                    </a:cubicBezTo>
                    <a:cubicBezTo>
                      <a:pt x="376" y="1159"/>
                      <a:pt x="1410" y="1090"/>
                      <a:pt x="1823" y="1093"/>
                    </a:cubicBezTo>
                    <a:cubicBezTo>
                      <a:pt x="3071" y="1102"/>
                      <a:pt x="4316" y="1092"/>
                      <a:pt x="5563" y="1080"/>
                    </a:cubicBezTo>
                    <a:cubicBezTo>
                      <a:pt x="5789" y="1078"/>
                      <a:pt x="6153" y="1075"/>
                      <a:pt x="6313" y="924"/>
                    </a:cubicBezTo>
                    <a:cubicBezTo>
                      <a:pt x="6400" y="843"/>
                      <a:pt x="6450" y="756"/>
                      <a:pt x="6463" y="622"/>
                    </a:cubicBezTo>
                    <a:cubicBezTo>
                      <a:pt x="6520" y="40"/>
                      <a:pt x="5945" y="78"/>
                      <a:pt x="5635" y="63"/>
                    </a:cubicBezTo>
                    <a:cubicBezTo>
                      <a:pt x="4455" y="6"/>
                      <a:pt x="2098" y="0"/>
                      <a:pt x="1023" y="59"/>
                    </a:cubicBezTo>
                    <a:close/>
                  </a:path>
                </a:pathLst>
              </a:custGeom>
              <a:solidFill>
                <a:srgbClr val="1D52A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224" name="Freeform 26">
                <a:extLst>
                  <a:ext uri="{FF2B5EF4-FFF2-40B4-BE49-F238E27FC236}">
                    <a16:creationId xmlns:a16="http://schemas.microsoft.com/office/drawing/2014/main" id="{0AA9CB1A-1B1D-4679-8FD3-817B3CE5A7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10125" y="4670425"/>
                <a:ext cx="366713" cy="63500"/>
              </a:xfrm>
              <a:custGeom>
                <a:avLst/>
                <a:gdLst>
                  <a:gd name="T0" fmla="*/ 2482 w 6578"/>
                  <a:gd name="T1" fmla="*/ 1108 h 1142"/>
                  <a:gd name="T2" fmla="*/ 6230 w 6578"/>
                  <a:gd name="T3" fmla="*/ 1109 h 1142"/>
                  <a:gd name="T4" fmla="*/ 6443 w 6578"/>
                  <a:gd name="T5" fmla="*/ 431 h 1142"/>
                  <a:gd name="T6" fmla="*/ 5269 w 6578"/>
                  <a:gd name="T7" fmla="*/ 115 h 1142"/>
                  <a:gd name="T8" fmla="*/ 1036 w 6578"/>
                  <a:gd name="T9" fmla="*/ 115 h 1142"/>
                  <a:gd name="T10" fmla="*/ 503 w 6578"/>
                  <a:gd name="T11" fmla="*/ 111 h 1142"/>
                  <a:gd name="T12" fmla="*/ 180 w 6578"/>
                  <a:gd name="T13" fmla="*/ 324 h 1142"/>
                  <a:gd name="T14" fmla="*/ 368 w 6578"/>
                  <a:gd name="T15" fmla="*/ 1043 h 1142"/>
                  <a:gd name="T16" fmla="*/ 2482 w 6578"/>
                  <a:gd name="T17" fmla="*/ 1108 h 1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578" h="1142">
                    <a:moveTo>
                      <a:pt x="2482" y="1108"/>
                    </a:moveTo>
                    <a:lnTo>
                      <a:pt x="6230" y="1109"/>
                    </a:lnTo>
                    <a:cubicBezTo>
                      <a:pt x="6337" y="970"/>
                      <a:pt x="6578" y="725"/>
                      <a:pt x="6443" y="431"/>
                    </a:cubicBezTo>
                    <a:cubicBezTo>
                      <a:pt x="6246" y="0"/>
                      <a:pt x="5933" y="116"/>
                      <a:pt x="5269" y="115"/>
                    </a:cubicBezTo>
                    <a:lnTo>
                      <a:pt x="1036" y="115"/>
                    </a:lnTo>
                    <a:cubicBezTo>
                      <a:pt x="868" y="115"/>
                      <a:pt x="666" y="102"/>
                      <a:pt x="503" y="111"/>
                    </a:cubicBezTo>
                    <a:cubicBezTo>
                      <a:pt x="326" y="121"/>
                      <a:pt x="265" y="198"/>
                      <a:pt x="180" y="324"/>
                    </a:cubicBezTo>
                    <a:cubicBezTo>
                      <a:pt x="0" y="592"/>
                      <a:pt x="101" y="954"/>
                      <a:pt x="368" y="1043"/>
                    </a:cubicBezTo>
                    <a:cubicBezTo>
                      <a:pt x="663" y="1142"/>
                      <a:pt x="2072" y="1108"/>
                      <a:pt x="2482" y="1108"/>
                    </a:cubicBezTo>
                    <a:close/>
                  </a:path>
                </a:pathLst>
              </a:custGeom>
              <a:solidFill>
                <a:srgbClr val="1D52A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225" name="Freeform 27">
                <a:extLst>
                  <a:ext uri="{FF2B5EF4-FFF2-40B4-BE49-F238E27FC236}">
                    <a16:creationId xmlns:a16="http://schemas.microsoft.com/office/drawing/2014/main" id="{A94D63F0-A587-4C84-B434-286DD5EC893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11713" y="4875213"/>
                <a:ext cx="374650" cy="58738"/>
              </a:xfrm>
              <a:custGeom>
                <a:avLst/>
                <a:gdLst>
                  <a:gd name="T0" fmla="*/ 6235 w 6741"/>
                  <a:gd name="T1" fmla="*/ 1044 h 1044"/>
                  <a:gd name="T2" fmla="*/ 6231 w 6741"/>
                  <a:gd name="T3" fmla="*/ 136 h 1044"/>
                  <a:gd name="T4" fmla="*/ 5848 w 6741"/>
                  <a:gd name="T5" fmla="*/ 62 h 1044"/>
                  <a:gd name="T6" fmla="*/ 369 w 6741"/>
                  <a:gd name="T7" fmla="*/ 126 h 1044"/>
                  <a:gd name="T8" fmla="*/ 74 w 6741"/>
                  <a:gd name="T9" fmla="*/ 719 h 1044"/>
                  <a:gd name="T10" fmla="*/ 672 w 6741"/>
                  <a:gd name="T11" fmla="*/ 1032 h 1044"/>
                  <a:gd name="T12" fmla="*/ 6235 w 6741"/>
                  <a:gd name="T13" fmla="*/ 1044 h 10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741" h="1044">
                    <a:moveTo>
                      <a:pt x="6235" y="1044"/>
                    </a:moveTo>
                    <a:cubicBezTo>
                      <a:pt x="6278" y="882"/>
                      <a:pt x="6741" y="609"/>
                      <a:pt x="6231" y="136"/>
                    </a:cubicBezTo>
                    <a:cubicBezTo>
                      <a:pt x="6117" y="31"/>
                      <a:pt x="6049" y="61"/>
                      <a:pt x="5848" y="62"/>
                    </a:cubicBezTo>
                    <a:cubicBezTo>
                      <a:pt x="4879" y="67"/>
                      <a:pt x="750" y="0"/>
                      <a:pt x="369" y="126"/>
                    </a:cubicBezTo>
                    <a:cubicBezTo>
                      <a:pt x="160" y="194"/>
                      <a:pt x="0" y="434"/>
                      <a:pt x="74" y="719"/>
                    </a:cubicBezTo>
                    <a:cubicBezTo>
                      <a:pt x="146" y="998"/>
                      <a:pt x="352" y="1016"/>
                      <a:pt x="672" y="1032"/>
                    </a:cubicBezTo>
                    <a:lnTo>
                      <a:pt x="6235" y="1044"/>
                    </a:lnTo>
                    <a:close/>
                  </a:path>
                </a:pathLst>
              </a:custGeom>
              <a:solidFill>
                <a:srgbClr val="1D52A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226" name="Freeform 28">
                <a:extLst>
                  <a:ext uri="{FF2B5EF4-FFF2-40B4-BE49-F238E27FC236}">
                    <a16:creationId xmlns:a16="http://schemas.microsoft.com/office/drawing/2014/main" id="{321A3573-FC4C-4D92-BD21-DBC041FB979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48275" y="4597400"/>
                <a:ext cx="49213" cy="193675"/>
              </a:xfrm>
              <a:custGeom>
                <a:avLst/>
                <a:gdLst>
                  <a:gd name="T0" fmla="*/ 55 w 891"/>
                  <a:gd name="T1" fmla="*/ 2799 h 3482"/>
                  <a:gd name="T2" fmla="*/ 377 w 891"/>
                  <a:gd name="T3" fmla="*/ 3176 h 3482"/>
                  <a:gd name="T4" fmla="*/ 798 w 891"/>
                  <a:gd name="T5" fmla="*/ 3482 h 3482"/>
                  <a:gd name="T6" fmla="*/ 848 w 891"/>
                  <a:gd name="T7" fmla="*/ 3090 h 3482"/>
                  <a:gd name="T8" fmla="*/ 848 w 891"/>
                  <a:gd name="T9" fmla="*/ 2631 h 3482"/>
                  <a:gd name="T10" fmla="*/ 848 w 891"/>
                  <a:gd name="T11" fmla="*/ 1749 h 3482"/>
                  <a:gd name="T12" fmla="*/ 840 w 891"/>
                  <a:gd name="T13" fmla="*/ 2 h 3482"/>
                  <a:gd name="T14" fmla="*/ 38 w 891"/>
                  <a:gd name="T15" fmla="*/ 0 h 3482"/>
                  <a:gd name="T16" fmla="*/ 30 w 891"/>
                  <a:gd name="T17" fmla="*/ 1396 h 3482"/>
                  <a:gd name="T18" fmla="*/ 55 w 891"/>
                  <a:gd name="T19" fmla="*/ 2799 h 34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91" h="3482">
                    <a:moveTo>
                      <a:pt x="55" y="2799"/>
                    </a:moveTo>
                    <a:cubicBezTo>
                      <a:pt x="25" y="3070"/>
                      <a:pt x="183" y="3049"/>
                      <a:pt x="377" y="3176"/>
                    </a:cubicBezTo>
                    <a:cubicBezTo>
                      <a:pt x="530" y="3276"/>
                      <a:pt x="651" y="3383"/>
                      <a:pt x="798" y="3482"/>
                    </a:cubicBezTo>
                    <a:cubicBezTo>
                      <a:pt x="879" y="3428"/>
                      <a:pt x="848" y="3274"/>
                      <a:pt x="848" y="3090"/>
                    </a:cubicBezTo>
                    <a:cubicBezTo>
                      <a:pt x="848" y="2937"/>
                      <a:pt x="848" y="2784"/>
                      <a:pt x="848" y="2631"/>
                    </a:cubicBezTo>
                    <a:cubicBezTo>
                      <a:pt x="848" y="2337"/>
                      <a:pt x="847" y="2043"/>
                      <a:pt x="848" y="1749"/>
                    </a:cubicBezTo>
                    <a:cubicBezTo>
                      <a:pt x="849" y="1239"/>
                      <a:pt x="891" y="484"/>
                      <a:pt x="840" y="2"/>
                    </a:cubicBezTo>
                    <a:lnTo>
                      <a:pt x="38" y="0"/>
                    </a:lnTo>
                    <a:cubicBezTo>
                      <a:pt x="0" y="401"/>
                      <a:pt x="28" y="978"/>
                      <a:pt x="30" y="1396"/>
                    </a:cubicBezTo>
                    <a:cubicBezTo>
                      <a:pt x="31" y="1676"/>
                      <a:pt x="88" y="2616"/>
                      <a:pt x="55" y="2799"/>
                    </a:cubicBezTo>
                    <a:close/>
                  </a:path>
                </a:pathLst>
              </a:custGeom>
              <a:solidFill>
                <a:srgbClr val="1D52A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227" name="Freeform 29">
                <a:extLst>
                  <a:ext uri="{FF2B5EF4-FFF2-40B4-BE49-F238E27FC236}">
                    <a16:creationId xmlns:a16="http://schemas.microsoft.com/office/drawing/2014/main" id="{E5DE121D-01EA-4E5D-A83E-774DDA87147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88000" y="4792663"/>
                <a:ext cx="80963" cy="119063"/>
              </a:xfrm>
              <a:custGeom>
                <a:avLst/>
                <a:gdLst>
                  <a:gd name="T0" fmla="*/ 735 w 1434"/>
                  <a:gd name="T1" fmla="*/ 2131 h 2131"/>
                  <a:gd name="T2" fmla="*/ 1141 w 1434"/>
                  <a:gd name="T3" fmla="*/ 890 h 2131"/>
                  <a:gd name="T4" fmla="*/ 1335 w 1434"/>
                  <a:gd name="T5" fmla="*/ 347 h 2131"/>
                  <a:gd name="T6" fmla="*/ 134 w 1434"/>
                  <a:gd name="T7" fmla="*/ 308 h 2131"/>
                  <a:gd name="T8" fmla="*/ 311 w 1434"/>
                  <a:gd name="T9" fmla="*/ 908 h 2131"/>
                  <a:gd name="T10" fmla="*/ 735 w 1434"/>
                  <a:gd name="T11" fmla="*/ 2131 h 2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34" h="2131">
                    <a:moveTo>
                      <a:pt x="735" y="2131"/>
                    </a:moveTo>
                    <a:cubicBezTo>
                      <a:pt x="1180" y="1575"/>
                      <a:pt x="881" y="1306"/>
                      <a:pt x="1141" y="890"/>
                    </a:cubicBezTo>
                    <a:cubicBezTo>
                      <a:pt x="1216" y="770"/>
                      <a:pt x="1434" y="497"/>
                      <a:pt x="1335" y="347"/>
                    </a:cubicBezTo>
                    <a:cubicBezTo>
                      <a:pt x="1107" y="0"/>
                      <a:pt x="304" y="64"/>
                      <a:pt x="134" y="308"/>
                    </a:cubicBezTo>
                    <a:cubicBezTo>
                      <a:pt x="0" y="501"/>
                      <a:pt x="231" y="767"/>
                      <a:pt x="311" y="908"/>
                    </a:cubicBezTo>
                    <a:cubicBezTo>
                      <a:pt x="506" y="1252"/>
                      <a:pt x="378" y="1765"/>
                      <a:pt x="735" y="2131"/>
                    </a:cubicBezTo>
                    <a:close/>
                  </a:path>
                </a:pathLst>
              </a:custGeom>
              <a:solidFill>
                <a:srgbClr val="1D52A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228" name="Freeform 30">
                <a:extLst>
                  <a:ext uri="{FF2B5EF4-FFF2-40B4-BE49-F238E27FC236}">
                    <a16:creationId xmlns:a16="http://schemas.microsoft.com/office/drawing/2014/main" id="{484E4EE7-B7E2-485F-A611-1858697114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48275" y="4594225"/>
                <a:ext cx="49213" cy="200025"/>
              </a:xfrm>
              <a:custGeom>
                <a:avLst/>
                <a:gdLst>
                  <a:gd name="T0" fmla="*/ 55 w 891"/>
                  <a:gd name="T1" fmla="*/ 2845 h 3583"/>
                  <a:gd name="T2" fmla="*/ 30 w 891"/>
                  <a:gd name="T3" fmla="*/ 1442 h 3583"/>
                  <a:gd name="T4" fmla="*/ 38 w 891"/>
                  <a:gd name="T5" fmla="*/ 46 h 3583"/>
                  <a:gd name="T6" fmla="*/ 840 w 891"/>
                  <a:gd name="T7" fmla="*/ 48 h 3583"/>
                  <a:gd name="T8" fmla="*/ 848 w 891"/>
                  <a:gd name="T9" fmla="*/ 1795 h 3583"/>
                  <a:gd name="T10" fmla="*/ 848 w 891"/>
                  <a:gd name="T11" fmla="*/ 2677 h 3583"/>
                  <a:gd name="T12" fmla="*/ 848 w 891"/>
                  <a:gd name="T13" fmla="*/ 3136 h 3583"/>
                  <a:gd name="T14" fmla="*/ 798 w 891"/>
                  <a:gd name="T15" fmla="*/ 3528 h 3583"/>
                  <a:gd name="T16" fmla="*/ 887 w 891"/>
                  <a:gd name="T17" fmla="*/ 3574 h 3583"/>
                  <a:gd name="T18" fmla="*/ 888 w 891"/>
                  <a:gd name="T19" fmla="*/ 7 h 3583"/>
                  <a:gd name="T20" fmla="*/ 12 w 891"/>
                  <a:gd name="T21" fmla="*/ 0 h 3583"/>
                  <a:gd name="T22" fmla="*/ 6 w 891"/>
                  <a:gd name="T23" fmla="*/ 2680 h 3583"/>
                  <a:gd name="T24" fmla="*/ 55 w 891"/>
                  <a:gd name="T25" fmla="*/ 2845 h 35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91" h="3583">
                    <a:moveTo>
                      <a:pt x="55" y="2845"/>
                    </a:moveTo>
                    <a:cubicBezTo>
                      <a:pt x="88" y="2662"/>
                      <a:pt x="31" y="1722"/>
                      <a:pt x="30" y="1442"/>
                    </a:cubicBezTo>
                    <a:cubicBezTo>
                      <a:pt x="28" y="1024"/>
                      <a:pt x="0" y="447"/>
                      <a:pt x="38" y="46"/>
                    </a:cubicBezTo>
                    <a:lnTo>
                      <a:pt x="840" y="48"/>
                    </a:lnTo>
                    <a:cubicBezTo>
                      <a:pt x="891" y="530"/>
                      <a:pt x="849" y="1285"/>
                      <a:pt x="848" y="1795"/>
                    </a:cubicBezTo>
                    <a:cubicBezTo>
                      <a:pt x="847" y="2089"/>
                      <a:pt x="848" y="2383"/>
                      <a:pt x="848" y="2677"/>
                    </a:cubicBezTo>
                    <a:cubicBezTo>
                      <a:pt x="848" y="2830"/>
                      <a:pt x="848" y="2983"/>
                      <a:pt x="848" y="3136"/>
                    </a:cubicBezTo>
                    <a:cubicBezTo>
                      <a:pt x="848" y="3320"/>
                      <a:pt x="879" y="3474"/>
                      <a:pt x="798" y="3528"/>
                    </a:cubicBezTo>
                    <a:cubicBezTo>
                      <a:pt x="852" y="3583"/>
                      <a:pt x="719" y="3568"/>
                      <a:pt x="887" y="3574"/>
                    </a:cubicBezTo>
                    <a:lnTo>
                      <a:pt x="888" y="7"/>
                    </a:lnTo>
                    <a:lnTo>
                      <a:pt x="12" y="0"/>
                    </a:lnTo>
                    <a:lnTo>
                      <a:pt x="6" y="2680"/>
                    </a:lnTo>
                    <a:cubicBezTo>
                      <a:pt x="18" y="2847"/>
                      <a:pt x="26" y="2814"/>
                      <a:pt x="55" y="2845"/>
                    </a:cubicBezTo>
                    <a:close/>
                  </a:path>
                </a:pathLst>
              </a:custGeom>
              <a:solidFill>
                <a:srgbClr val="1D52A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</p:grpSp>
      <p:grpSp>
        <p:nvGrpSpPr>
          <p:cNvPr id="15" name="Группа 14"/>
          <p:cNvGrpSpPr/>
          <p:nvPr/>
        </p:nvGrpSpPr>
        <p:grpSpPr>
          <a:xfrm>
            <a:off x="5691867" y="3070204"/>
            <a:ext cx="5031250" cy="387798"/>
            <a:chOff x="5317298" y="3044675"/>
            <a:chExt cx="4495286" cy="387798"/>
          </a:xfrm>
        </p:grpSpPr>
        <p:sp>
          <p:nvSpPr>
            <p:cNvPr id="214" name="Прямоугольник 213">
              <a:extLst>
                <a:ext uri="{FF2B5EF4-FFF2-40B4-BE49-F238E27FC236}">
                  <a16:creationId xmlns:a16="http://schemas.microsoft.com/office/drawing/2014/main" id="{64B1CFD7-38B0-4463-8657-2BC2092F7C53}"/>
                </a:ext>
              </a:extLst>
            </p:cNvPr>
            <p:cNvSpPr/>
            <p:nvPr/>
          </p:nvSpPr>
          <p:spPr>
            <a:xfrm>
              <a:off x="5511032" y="3044675"/>
              <a:ext cx="4301552" cy="3877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ru-RU" sz="1200" dirty="0" smtClean="0"/>
                <a:t>Выяснение </a:t>
              </a:r>
              <a:r>
                <a:rPr lang="ru-RU" sz="1200" dirty="0"/>
                <a:t>на месте возможных препятствий для проведения </a:t>
              </a:r>
              <a:r>
                <a:rPr lang="ru-RU" sz="1200" dirty="0" smtClean="0"/>
                <a:t>работ.</a:t>
              </a:r>
              <a:endParaRPr lang="ru-RU" sz="12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endParaRPr>
            </a:p>
          </p:txBody>
        </p:sp>
        <p:pic>
          <p:nvPicPr>
            <p:cNvPr id="232" name="Рисунок 231"/>
            <p:cNvPicPr>
              <a:picLocks noChangeAspect="1"/>
            </p:cNvPicPr>
            <p:nvPr/>
          </p:nvPicPr>
          <p:blipFill>
            <a:blip r:embed="rId1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prstClr val="black"/>
                <a:schemeClr val="accent6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17298" y="3051025"/>
              <a:ext cx="212635" cy="195644"/>
            </a:xfrm>
            <a:prstGeom prst="rect">
              <a:avLst/>
            </a:prstGeom>
          </p:spPr>
        </p:pic>
      </p:grpSp>
      <p:grpSp>
        <p:nvGrpSpPr>
          <p:cNvPr id="40" name="Группа 39"/>
          <p:cNvGrpSpPr/>
          <p:nvPr/>
        </p:nvGrpSpPr>
        <p:grpSpPr>
          <a:xfrm>
            <a:off x="6450176" y="4013172"/>
            <a:ext cx="5224843" cy="868870"/>
            <a:chOff x="6408784" y="3979890"/>
            <a:chExt cx="5224843" cy="868870"/>
          </a:xfrm>
        </p:grpSpPr>
        <p:sp>
          <p:nvSpPr>
            <p:cNvPr id="297" name="Прямоугольник 296">
              <a:extLst>
                <a:ext uri="{FF2B5EF4-FFF2-40B4-BE49-F238E27FC236}">
                  <a16:creationId xmlns:a16="http://schemas.microsoft.com/office/drawing/2014/main" id="{0C395256-E445-4654-AEC2-5E13FAD3D6B1}"/>
                </a:ext>
              </a:extLst>
            </p:cNvPr>
            <p:cNvSpPr/>
            <p:nvPr/>
          </p:nvSpPr>
          <p:spPr>
            <a:xfrm>
              <a:off x="6408784" y="3979890"/>
              <a:ext cx="5224843" cy="86810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grpSp>
          <p:nvGrpSpPr>
            <p:cNvPr id="298" name="Группа 297">
              <a:extLst>
                <a:ext uri="{FF2B5EF4-FFF2-40B4-BE49-F238E27FC236}">
                  <a16:creationId xmlns:a16="http://schemas.microsoft.com/office/drawing/2014/main" id="{AC70724E-556D-4F0E-BEFC-D1495CCCE4CC}"/>
                </a:ext>
              </a:extLst>
            </p:cNvPr>
            <p:cNvGrpSpPr/>
            <p:nvPr/>
          </p:nvGrpSpPr>
          <p:grpSpPr>
            <a:xfrm>
              <a:off x="6680037" y="4118390"/>
              <a:ext cx="497280" cy="576581"/>
              <a:chOff x="8431213" y="5519738"/>
              <a:chExt cx="698501" cy="561974"/>
            </a:xfrm>
            <a:solidFill>
              <a:srgbClr val="1D52A2"/>
            </a:solidFill>
          </p:grpSpPr>
          <p:sp>
            <p:nvSpPr>
              <p:cNvPr id="300" name="Freeform 40">
                <a:extLst>
                  <a:ext uri="{FF2B5EF4-FFF2-40B4-BE49-F238E27FC236}">
                    <a16:creationId xmlns:a16="http://schemas.microsoft.com/office/drawing/2014/main" id="{066E1203-A29D-4ADF-B0B7-1127B6AC905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569326" y="5519738"/>
                <a:ext cx="560388" cy="561974"/>
              </a:xfrm>
              <a:custGeom>
                <a:avLst/>
                <a:gdLst>
                  <a:gd name="T0" fmla="*/ 8437 w 18163"/>
                  <a:gd name="T1" fmla="*/ 10928 h 18220"/>
                  <a:gd name="T2" fmla="*/ 15330 w 18163"/>
                  <a:gd name="T3" fmla="*/ 8816 h 18220"/>
                  <a:gd name="T4" fmla="*/ 10922 w 18163"/>
                  <a:gd name="T5" fmla="*/ 17068 h 18220"/>
                  <a:gd name="T6" fmla="*/ 8964 w 18163"/>
                  <a:gd name="T7" fmla="*/ 15498 h 18220"/>
                  <a:gd name="T8" fmla="*/ 7706 w 18163"/>
                  <a:gd name="T9" fmla="*/ 11148 h 18220"/>
                  <a:gd name="T10" fmla="*/ 7106 w 18163"/>
                  <a:gd name="T11" fmla="*/ 10441 h 18220"/>
                  <a:gd name="T12" fmla="*/ 7706 w 18163"/>
                  <a:gd name="T13" fmla="*/ 11148 h 18220"/>
                  <a:gd name="T14" fmla="*/ 9537 w 18163"/>
                  <a:gd name="T15" fmla="*/ 8528 h 18220"/>
                  <a:gd name="T16" fmla="*/ 9483 w 18163"/>
                  <a:gd name="T17" fmla="*/ 8258 h 18220"/>
                  <a:gd name="T18" fmla="*/ 9837 w 18163"/>
                  <a:gd name="T19" fmla="*/ 8316 h 18220"/>
                  <a:gd name="T20" fmla="*/ 12571 w 18163"/>
                  <a:gd name="T21" fmla="*/ 6112 h 18220"/>
                  <a:gd name="T22" fmla="*/ 12538 w 18163"/>
                  <a:gd name="T23" fmla="*/ 6827 h 18220"/>
                  <a:gd name="T24" fmla="*/ 11869 w 18163"/>
                  <a:gd name="T25" fmla="*/ 6110 h 18220"/>
                  <a:gd name="T26" fmla="*/ 11520 w 18163"/>
                  <a:gd name="T27" fmla="*/ 7591 h 18220"/>
                  <a:gd name="T28" fmla="*/ 9751 w 18163"/>
                  <a:gd name="T29" fmla="*/ 7661 h 18220"/>
                  <a:gd name="T30" fmla="*/ 8710 w 18163"/>
                  <a:gd name="T31" fmla="*/ 9329 h 18220"/>
                  <a:gd name="T32" fmla="*/ 8314 w 18163"/>
                  <a:gd name="T33" fmla="*/ 9879 h 18220"/>
                  <a:gd name="T34" fmla="*/ 6493 w 18163"/>
                  <a:gd name="T35" fmla="*/ 10406 h 18220"/>
                  <a:gd name="T36" fmla="*/ 7540 w 18163"/>
                  <a:gd name="T37" fmla="*/ 11772 h 18220"/>
                  <a:gd name="T38" fmla="*/ 7538 w 18163"/>
                  <a:gd name="T39" fmla="*/ 13680 h 18220"/>
                  <a:gd name="T40" fmla="*/ 1817 w 18163"/>
                  <a:gd name="T41" fmla="*/ 14281 h 18220"/>
                  <a:gd name="T42" fmla="*/ 2096 w 18163"/>
                  <a:gd name="T43" fmla="*/ 14895 h 18220"/>
                  <a:gd name="T44" fmla="*/ 8927 w 18163"/>
                  <a:gd name="T45" fmla="*/ 16417 h 18220"/>
                  <a:gd name="T46" fmla="*/ 9584 w 18163"/>
                  <a:gd name="T47" fmla="*/ 16996 h 18220"/>
                  <a:gd name="T48" fmla="*/ 14474 w 18163"/>
                  <a:gd name="T49" fmla="*/ 17776 h 18220"/>
                  <a:gd name="T50" fmla="*/ 17267 w 18163"/>
                  <a:gd name="T51" fmla="*/ 15559 h 18220"/>
                  <a:gd name="T52" fmla="*/ 17936 w 18163"/>
                  <a:gd name="T53" fmla="*/ 11538 h 18220"/>
                  <a:gd name="T54" fmla="*/ 16174 w 18163"/>
                  <a:gd name="T55" fmla="*/ 8677 h 18220"/>
                  <a:gd name="T56" fmla="*/ 14912 w 18163"/>
                  <a:gd name="T57" fmla="*/ 2610 h 18220"/>
                  <a:gd name="T58" fmla="*/ 12933 w 18163"/>
                  <a:gd name="T59" fmla="*/ 917 h 18220"/>
                  <a:gd name="T60" fmla="*/ 11984 w 18163"/>
                  <a:gd name="T61" fmla="*/ 0 h 18220"/>
                  <a:gd name="T62" fmla="*/ 11368 w 18163"/>
                  <a:gd name="T63" fmla="*/ 1441 h 18220"/>
                  <a:gd name="T64" fmla="*/ 3490 w 18163"/>
                  <a:gd name="T65" fmla="*/ 474 h 18220"/>
                  <a:gd name="T66" fmla="*/ 2601 w 18163"/>
                  <a:gd name="T67" fmla="*/ 0 h 18220"/>
                  <a:gd name="T68" fmla="*/ 1987 w 18163"/>
                  <a:gd name="T69" fmla="*/ 1442 h 18220"/>
                  <a:gd name="T70" fmla="*/ 9 w 18163"/>
                  <a:gd name="T71" fmla="*/ 4302 h 18220"/>
                  <a:gd name="T72" fmla="*/ 626 w 18163"/>
                  <a:gd name="T73" fmla="*/ 2574 h 18220"/>
                  <a:gd name="T74" fmla="*/ 1985 w 18163"/>
                  <a:gd name="T75" fmla="*/ 2052 h 18220"/>
                  <a:gd name="T76" fmla="*/ 3467 w 18163"/>
                  <a:gd name="T77" fmla="*/ 3065 h 18220"/>
                  <a:gd name="T78" fmla="*/ 11366 w 18163"/>
                  <a:gd name="T79" fmla="*/ 2054 h 18220"/>
                  <a:gd name="T80" fmla="*/ 12852 w 18163"/>
                  <a:gd name="T81" fmla="*/ 3065 h 18220"/>
                  <a:gd name="T82" fmla="*/ 14297 w 18163"/>
                  <a:gd name="T83" fmla="*/ 4523 h 18220"/>
                  <a:gd name="T84" fmla="*/ 2189 w 18163"/>
                  <a:gd name="T85" fmla="*/ 5162 h 18220"/>
                  <a:gd name="T86" fmla="*/ 14296 w 18163"/>
                  <a:gd name="T87" fmla="*/ 7655 h 18220"/>
                  <a:gd name="T88" fmla="*/ 12931 w 18163"/>
                  <a:gd name="T89" fmla="*/ 7432 h 18220"/>
                  <a:gd name="T90" fmla="*/ 13186 w 18163"/>
                  <a:gd name="T91" fmla="*/ 5892 h 18220"/>
                  <a:gd name="T92" fmla="*/ 11250 w 18163"/>
                  <a:gd name="T93" fmla="*/ 6773 h 18220"/>
                  <a:gd name="T94" fmla="*/ 12355 w 18163"/>
                  <a:gd name="T95" fmla="*/ 7458 h 18220"/>
                  <a:gd name="T96" fmla="*/ 12046 w 18163"/>
                  <a:gd name="T97" fmla="*/ 628 h 18220"/>
                  <a:gd name="T98" fmla="*/ 12320 w 18163"/>
                  <a:gd name="T99" fmla="*/ 882 h 18220"/>
                  <a:gd name="T100" fmla="*/ 12014 w 18163"/>
                  <a:gd name="T101" fmla="*/ 2822 h 18220"/>
                  <a:gd name="T102" fmla="*/ 2603 w 18163"/>
                  <a:gd name="T103" fmla="*/ 882 h 18220"/>
                  <a:gd name="T104" fmla="*/ 2938 w 18163"/>
                  <a:gd name="T105" fmla="*/ 2011 h 18220"/>
                  <a:gd name="T106" fmla="*/ 2603 w 18163"/>
                  <a:gd name="T107" fmla="*/ 882 h 18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8163" h="18220">
                    <a:moveTo>
                      <a:pt x="8072" y="12876"/>
                    </a:moveTo>
                    <a:cubicBezTo>
                      <a:pt x="8032" y="12175"/>
                      <a:pt x="8206" y="11504"/>
                      <a:pt x="8437" y="10928"/>
                    </a:cubicBezTo>
                    <a:cubicBezTo>
                      <a:pt x="9091" y="9296"/>
                      <a:pt x="10753" y="8141"/>
                      <a:pt x="12610" y="8056"/>
                    </a:cubicBezTo>
                    <a:cubicBezTo>
                      <a:pt x="13575" y="8011"/>
                      <a:pt x="14573" y="8323"/>
                      <a:pt x="15330" y="8816"/>
                    </a:cubicBezTo>
                    <a:cubicBezTo>
                      <a:pt x="17412" y="10173"/>
                      <a:pt x="18163" y="12967"/>
                      <a:pt x="16689" y="15334"/>
                    </a:cubicBezTo>
                    <a:cubicBezTo>
                      <a:pt x="15567" y="17136"/>
                      <a:pt x="12999" y="17987"/>
                      <a:pt x="10922" y="17068"/>
                    </a:cubicBezTo>
                    <a:cubicBezTo>
                      <a:pt x="10316" y="16800"/>
                      <a:pt x="9904" y="16509"/>
                      <a:pt x="9508" y="16119"/>
                    </a:cubicBezTo>
                    <a:cubicBezTo>
                      <a:pt x="9174" y="15790"/>
                      <a:pt x="9265" y="15913"/>
                      <a:pt x="8964" y="15498"/>
                    </a:cubicBezTo>
                    <a:cubicBezTo>
                      <a:pt x="8398" y="14717"/>
                      <a:pt x="8132" y="13908"/>
                      <a:pt x="8072" y="12876"/>
                    </a:cubicBezTo>
                    <a:close/>
                    <a:moveTo>
                      <a:pt x="7706" y="11148"/>
                    </a:moveTo>
                    <a:lnTo>
                      <a:pt x="7105" y="11152"/>
                    </a:lnTo>
                    <a:lnTo>
                      <a:pt x="7106" y="10441"/>
                    </a:lnTo>
                    <a:lnTo>
                      <a:pt x="7820" y="10437"/>
                    </a:lnTo>
                    <a:cubicBezTo>
                      <a:pt x="7818" y="10838"/>
                      <a:pt x="7797" y="10820"/>
                      <a:pt x="7706" y="11148"/>
                    </a:cubicBezTo>
                    <a:close/>
                    <a:moveTo>
                      <a:pt x="9837" y="8316"/>
                    </a:moveTo>
                    <a:cubicBezTo>
                      <a:pt x="9750" y="8396"/>
                      <a:pt x="9630" y="8475"/>
                      <a:pt x="9537" y="8528"/>
                    </a:cubicBezTo>
                    <a:lnTo>
                      <a:pt x="9450" y="8594"/>
                    </a:lnTo>
                    <a:lnTo>
                      <a:pt x="9483" y="8258"/>
                    </a:lnTo>
                    <a:lnTo>
                      <a:pt x="9921" y="8270"/>
                    </a:lnTo>
                    <a:lnTo>
                      <a:pt x="9837" y="8316"/>
                    </a:lnTo>
                    <a:close/>
                    <a:moveTo>
                      <a:pt x="11869" y="6110"/>
                    </a:moveTo>
                    <a:lnTo>
                      <a:pt x="12571" y="6112"/>
                    </a:lnTo>
                    <a:lnTo>
                      <a:pt x="12574" y="6825"/>
                    </a:lnTo>
                    <a:lnTo>
                      <a:pt x="12538" y="6827"/>
                    </a:lnTo>
                    <a:lnTo>
                      <a:pt x="11863" y="6823"/>
                    </a:lnTo>
                    <a:lnTo>
                      <a:pt x="11869" y="6110"/>
                    </a:lnTo>
                    <a:close/>
                    <a:moveTo>
                      <a:pt x="12355" y="7458"/>
                    </a:moveTo>
                    <a:cubicBezTo>
                      <a:pt x="12084" y="7473"/>
                      <a:pt x="11770" y="7531"/>
                      <a:pt x="11520" y="7591"/>
                    </a:cubicBezTo>
                    <a:cubicBezTo>
                      <a:pt x="11247" y="7657"/>
                      <a:pt x="11011" y="7760"/>
                      <a:pt x="10772" y="7821"/>
                    </a:cubicBezTo>
                    <a:cubicBezTo>
                      <a:pt x="10553" y="7587"/>
                      <a:pt x="10324" y="7661"/>
                      <a:pt x="9751" y="7661"/>
                    </a:cubicBezTo>
                    <a:cubicBezTo>
                      <a:pt x="9341" y="7661"/>
                      <a:pt x="8898" y="7563"/>
                      <a:pt x="8870" y="8007"/>
                    </a:cubicBezTo>
                    <a:cubicBezTo>
                      <a:pt x="8825" y="8700"/>
                      <a:pt x="9045" y="8976"/>
                      <a:pt x="8710" y="9329"/>
                    </a:cubicBezTo>
                    <a:cubicBezTo>
                      <a:pt x="8625" y="9419"/>
                      <a:pt x="8631" y="9425"/>
                      <a:pt x="8570" y="9509"/>
                    </a:cubicBezTo>
                    <a:cubicBezTo>
                      <a:pt x="8474" y="9642"/>
                      <a:pt x="8387" y="9735"/>
                      <a:pt x="8314" y="9879"/>
                    </a:cubicBezTo>
                    <a:cubicBezTo>
                      <a:pt x="7992" y="9781"/>
                      <a:pt x="7515" y="9827"/>
                      <a:pt x="7141" y="9827"/>
                    </a:cubicBezTo>
                    <a:cubicBezTo>
                      <a:pt x="6581" y="9827"/>
                      <a:pt x="6491" y="9819"/>
                      <a:pt x="6493" y="10406"/>
                    </a:cubicBezTo>
                    <a:cubicBezTo>
                      <a:pt x="6494" y="10653"/>
                      <a:pt x="6451" y="11417"/>
                      <a:pt x="6528" y="11587"/>
                    </a:cubicBezTo>
                    <a:cubicBezTo>
                      <a:pt x="6663" y="11888"/>
                      <a:pt x="7231" y="11734"/>
                      <a:pt x="7540" y="11772"/>
                    </a:cubicBezTo>
                    <a:cubicBezTo>
                      <a:pt x="7544" y="12039"/>
                      <a:pt x="7430" y="12288"/>
                      <a:pt x="7469" y="13054"/>
                    </a:cubicBezTo>
                    <a:cubicBezTo>
                      <a:pt x="7481" y="13286"/>
                      <a:pt x="7503" y="13457"/>
                      <a:pt x="7538" y="13680"/>
                    </a:cubicBezTo>
                    <a:cubicBezTo>
                      <a:pt x="7571" y="13893"/>
                      <a:pt x="7642" y="14076"/>
                      <a:pt x="7671" y="14283"/>
                    </a:cubicBezTo>
                    <a:lnTo>
                      <a:pt x="1817" y="14281"/>
                    </a:lnTo>
                    <a:cubicBezTo>
                      <a:pt x="1696" y="14494"/>
                      <a:pt x="1576" y="14703"/>
                      <a:pt x="1458" y="14908"/>
                    </a:cubicBezTo>
                    <a:cubicBezTo>
                      <a:pt x="1683" y="14908"/>
                      <a:pt x="1904" y="14895"/>
                      <a:pt x="2096" y="14895"/>
                    </a:cubicBezTo>
                    <a:cubicBezTo>
                      <a:pt x="4025" y="14893"/>
                      <a:pt x="5981" y="14863"/>
                      <a:pt x="7908" y="14896"/>
                    </a:cubicBezTo>
                    <a:cubicBezTo>
                      <a:pt x="8309" y="15744"/>
                      <a:pt x="8453" y="15848"/>
                      <a:pt x="8927" y="16417"/>
                    </a:cubicBezTo>
                    <a:cubicBezTo>
                      <a:pt x="9053" y="16569"/>
                      <a:pt x="9186" y="16659"/>
                      <a:pt x="9344" y="16811"/>
                    </a:cubicBezTo>
                    <a:cubicBezTo>
                      <a:pt x="9414" y="16877"/>
                      <a:pt x="9498" y="16933"/>
                      <a:pt x="9584" y="16996"/>
                    </a:cubicBezTo>
                    <a:cubicBezTo>
                      <a:pt x="9961" y="17273"/>
                      <a:pt x="10482" y="17578"/>
                      <a:pt x="10932" y="17729"/>
                    </a:cubicBezTo>
                    <a:cubicBezTo>
                      <a:pt x="12107" y="18124"/>
                      <a:pt x="13286" y="18220"/>
                      <a:pt x="14474" y="17776"/>
                    </a:cubicBezTo>
                    <a:cubicBezTo>
                      <a:pt x="15244" y="17489"/>
                      <a:pt x="15946" y="17099"/>
                      <a:pt x="16520" y="16504"/>
                    </a:cubicBezTo>
                    <a:lnTo>
                      <a:pt x="17267" y="15559"/>
                    </a:lnTo>
                    <a:cubicBezTo>
                      <a:pt x="17499" y="15168"/>
                      <a:pt x="17621" y="14910"/>
                      <a:pt x="17799" y="14433"/>
                    </a:cubicBezTo>
                    <a:cubicBezTo>
                      <a:pt x="18101" y="13624"/>
                      <a:pt x="18159" y="12419"/>
                      <a:pt x="17936" y="11538"/>
                    </a:cubicBezTo>
                    <a:cubicBezTo>
                      <a:pt x="17754" y="10824"/>
                      <a:pt x="17302" y="9801"/>
                      <a:pt x="16808" y="9312"/>
                    </a:cubicBezTo>
                    <a:lnTo>
                      <a:pt x="16174" y="8677"/>
                    </a:lnTo>
                    <a:cubicBezTo>
                      <a:pt x="15902" y="8425"/>
                      <a:pt x="15284" y="8075"/>
                      <a:pt x="14913" y="7892"/>
                    </a:cubicBezTo>
                    <a:cubicBezTo>
                      <a:pt x="14855" y="6205"/>
                      <a:pt x="14925" y="4337"/>
                      <a:pt x="14912" y="2610"/>
                    </a:cubicBezTo>
                    <a:cubicBezTo>
                      <a:pt x="14901" y="1261"/>
                      <a:pt x="13720" y="1465"/>
                      <a:pt x="12934" y="1439"/>
                    </a:cubicBezTo>
                    <a:cubicBezTo>
                      <a:pt x="12932" y="1265"/>
                      <a:pt x="12934" y="1091"/>
                      <a:pt x="12933" y="917"/>
                    </a:cubicBezTo>
                    <a:cubicBezTo>
                      <a:pt x="12929" y="257"/>
                      <a:pt x="12758" y="269"/>
                      <a:pt x="12319" y="0"/>
                    </a:cubicBezTo>
                    <a:lnTo>
                      <a:pt x="11984" y="0"/>
                    </a:lnTo>
                    <a:cubicBezTo>
                      <a:pt x="11726" y="171"/>
                      <a:pt x="11565" y="153"/>
                      <a:pt x="11431" y="482"/>
                    </a:cubicBezTo>
                    <a:cubicBezTo>
                      <a:pt x="11323" y="749"/>
                      <a:pt x="11388" y="1161"/>
                      <a:pt x="11368" y="1441"/>
                    </a:cubicBezTo>
                    <a:lnTo>
                      <a:pt x="3554" y="1436"/>
                    </a:lnTo>
                    <a:cubicBezTo>
                      <a:pt x="3547" y="1133"/>
                      <a:pt x="3590" y="734"/>
                      <a:pt x="3490" y="474"/>
                    </a:cubicBezTo>
                    <a:cubicBezTo>
                      <a:pt x="3371" y="168"/>
                      <a:pt x="3176" y="148"/>
                      <a:pt x="2938" y="0"/>
                    </a:cubicBezTo>
                    <a:lnTo>
                      <a:pt x="2601" y="0"/>
                    </a:lnTo>
                    <a:cubicBezTo>
                      <a:pt x="2326" y="175"/>
                      <a:pt x="2183" y="167"/>
                      <a:pt x="2053" y="487"/>
                    </a:cubicBezTo>
                    <a:cubicBezTo>
                      <a:pt x="1953" y="735"/>
                      <a:pt x="1996" y="1151"/>
                      <a:pt x="1987" y="1442"/>
                    </a:cubicBezTo>
                    <a:cubicBezTo>
                      <a:pt x="1360" y="1442"/>
                      <a:pt x="137" y="1257"/>
                      <a:pt x="23" y="2399"/>
                    </a:cubicBezTo>
                    <a:cubicBezTo>
                      <a:pt x="0" y="2630"/>
                      <a:pt x="3" y="3535"/>
                      <a:pt x="9" y="4302"/>
                    </a:cubicBezTo>
                    <a:cubicBezTo>
                      <a:pt x="219" y="4326"/>
                      <a:pt x="425" y="4364"/>
                      <a:pt x="625" y="4415"/>
                    </a:cubicBezTo>
                    <a:cubicBezTo>
                      <a:pt x="624" y="3803"/>
                      <a:pt x="616" y="3184"/>
                      <a:pt x="626" y="2574"/>
                    </a:cubicBezTo>
                    <a:cubicBezTo>
                      <a:pt x="631" y="2288"/>
                      <a:pt x="760" y="2086"/>
                      <a:pt x="1042" y="2058"/>
                    </a:cubicBezTo>
                    <a:cubicBezTo>
                      <a:pt x="1308" y="2032"/>
                      <a:pt x="1706" y="2053"/>
                      <a:pt x="1985" y="2052"/>
                    </a:cubicBezTo>
                    <a:cubicBezTo>
                      <a:pt x="2004" y="2400"/>
                      <a:pt x="1935" y="2783"/>
                      <a:pt x="2087" y="3077"/>
                    </a:cubicBezTo>
                    <a:cubicBezTo>
                      <a:pt x="2398" y="3682"/>
                      <a:pt x="3227" y="3577"/>
                      <a:pt x="3467" y="3065"/>
                    </a:cubicBezTo>
                    <a:cubicBezTo>
                      <a:pt x="3600" y="2783"/>
                      <a:pt x="3540" y="2396"/>
                      <a:pt x="3555" y="2054"/>
                    </a:cubicBezTo>
                    <a:lnTo>
                      <a:pt x="11366" y="2054"/>
                    </a:lnTo>
                    <a:cubicBezTo>
                      <a:pt x="11394" y="2396"/>
                      <a:pt x="11314" y="2794"/>
                      <a:pt x="11464" y="3084"/>
                    </a:cubicBezTo>
                    <a:cubicBezTo>
                      <a:pt x="11749" y="3632"/>
                      <a:pt x="12579" y="3619"/>
                      <a:pt x="12852" y="3065"/>
                    </a:cubicBezTo>
                    <a:cubicBezTo>
                      <a:pt x="12987" y="2790"/>
                      <a:pt x="12923" y="2380"/>
                      <a:pt x="12936" y="2056"/>
                    </a:cubicBezTo>
                    <a:cubicBezTo>
                      <a:pt x="14556" y="1992"/>
                      <a:pt x="14297" y="1940"/>
                      <a:pt x="14297" y="4523"/>
                    </a:cubicBezTo>
                    <a:lnTo>
                      <a:pt x="945" y="4511"/>
                    </a:lnTo>
                    <a:cubicBezTo>
                      <a:pt x="1396" y="4663"/>
                      <a:pt x="1814" y="4884"/>
                      <a:pt x="2189" y="5162"/>
                    </a:cubicBezTo>
                    <a:lnTo>
                      <a:pt x="14297" y="5151"/>
                    </a:lnTo>
                    <a:lnTo>
                      <a:pt x="14296" y="7655"/>
                    </a:lnTo>
                    <a:cubicBezTo>
                      <a:pt x="14077" y="7621"/>
                      <a:pt x="13895" y="7550"/>
                      <a:pt x="13664" y="7518"/>
                    </a:cubicBezTo>
                    <a:cubicBezTo>
                      <a:pt x="13427" y="7485"/>
                      <a:pt x="13165" y="7473"/>
                      <a:pt x="12931" y="7432"/>
                    </a:cubicBezTo>
                    <a:cubicBezTo>
                      <a:pt x="13228" y="7319"/>
                      <a:pt x="13188" y="7183"/>
                      <a:pt x="13187" y="6808"/>
                    </a:cubicBezTo>
                    <a:cubicBezTo>
                      <a:pt x="13186" y="6507"/>
                      <a:pt x="13195" y="6192"/>
                      <a:pt x="13186" y="5892"/>
                    </a:cubicBezTo>
                    <a:cubicBezTo>
                      <a:pt x="13171" y="5358"/>
                      <a:pt x="12772" y="5501"/>
                      <a:pt x="11761" y="5497"/>
                    </a:cubicBezTo>
                    <a:cubicBezTo>
                      <a:pt x="11090" y="5495"/>
                      <a:pt x="11252" y="5813"/>
                      <a:pt x="11250" y="6773"/>
                    </a:cubicBezTo>
                    <a:cubicBezTo>
                      <a:pt x="11249" y="7047"/>
                      <a:pt x="11208" y="7343"/>
                      <a:pt x="11469" y="7420"/>
                    </a:cubicBezTo>
                    <a:cubicBezTo>
                      <a:pt x="11568" y="7450"/>
                      <a:pt x="12184" y="7449"/>
                      <a:pt x="12355" y="7458"/>
                    </a:cubicBezTo>
                    <a:close/>
                    <a:moveTo>
                      <a:pt x="11985" y="1517"/>
                    </a:moveTo>
                    <a:cubicBezTo>
                      <a:pt x="11985" y="1237"/>
                      <a:pt x="11943" y="838"/>
                      <a:pt x="12046" y="628"/>
                    </a:cubicBezTo>
                    <a:lnTo>
                      <a:pt x="12259" y="639"/>
                    </a:lnTo>
                    <a:cubicBezTo>
                      <a:pt x="12308" y="727"/>
                      <a:pt x="12320" y="737"/>
                      <a:pt x="12320" y="882"/>
                    </a:cubicBezTo>
                    <a:cubicBezTo>
                      <a:pt x="12319" y="1376"/>
                      <a:pt x="12357" y="2403"/>
                      <a:pt x="12293" y="2829"/>
                    </a:cubicBezTo>
                    <a:cubicBezTo>
                      <a:pt x="12124" y="2899"/>
                      <a:pt x="12172" y="2896"/>
                      <a:pt x="12014" y="2822"/>
                    </a:cubicBezTo>
                    <a:cubicBezTo>
                      <a:pt x="11965" y="2628"/>
                      <a:pt x="11985" y="1823"/>
                      <a:pt x="11985" y="1517"/>
                    </a:cubicBezTo>
                    <a:close/>
                    <a:moveTo>
                      <a:pt x="2603" y="882"/>
                    </a:moveTo>
                    <a:cubicBezTo>
                      <a:pt x="2603" y="535"/>
                      <a:pt x="2940" y="491"/>
                      <a:pt x="2940" y="882"/>
                    </a:cubicBezTo>
                    <a:lnTo>
                      <a:pt x="2938" y="2011"/>
                    </a:lnTo>
                    <a:cubicBezTo>
                      <a:pt x="2940" y="2611"/>
                      <a:pt x="3038" y="2934"/>
                      <a:pt x="2664" y="2850"/>
                    </a:cubicBezTo>
                    <a:cubicBezTo>
                      <a:pt x="2544" y="2596"/>
                      <a:pt x="2603" y="1248"/>
                      <a:pt x="2603" y="88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301" name="Freeform 41">
                <a:extLst>
                  <a:ext uri="{FF2B5EF4-FFF2-40B4-BE49-F238E27FC236}">
                    <a16:creationId xmlns:a16="http://schemas.microsoft.com/office/drawing/2014/main" id="{B38FB6A9-F55B-410C-A343-1BB6C59506E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826501" y="5776913"/>
                <a:ext cx="273050" cy="271462"/>
              </a:xfrm>
              <a:custGeom>
                <a:avLst/>
                <a:gdLst>
                  <a:gd name="T0" fmla="*/ 3954 w 8858"/>
                  <a:gd name="T1" fmla="*/ 858 h 8816"/>
                  <a:gd name="T2" fmla="*/ 7544 w 8858"/>
                  <a:gd name="T3" fmla="*/ 2618 h 8816"/>
                  <a:gd name="T4" fmla="*/ 7210 w 8858"/>
                  <a:gd name="T5" fmla="*/ 6700 h 8816"/>
                  <a:gd name="T6" fmla="*/ 4929 w 8858"/>
                  <a:gd name="T7" fmla="*/ 7976 h 8816"/>
                  <a:gd name="T8" fmla="*/ 873 w 8858"/>
                  <a:gd name="T9" fmla="*/ 4912 h 8816"/>
                  <a:gd name="T10" fmla="*/ 1657 w 8858"/>
                  <a:gd name="T11" fmla="*/ 2135 h 8816"/>
                  <a:gd name="T12" fmla="*/ 3954 w 8858"/>
                  <a:gd name="T13" fmla="*/ 858 h 8816"/>
                  <a:gd name="T14" fmla="*/ 242 w 8858"/>
                  <a:gd name="T15" fmla="*/ 4827 h 8816"/>
                  <a:gd name="T16" fmla="*/ 4849 w 8858"/>
                  <a:gd name="T17" fmla="*/ 8604 h 8816"/>
                  <a:gd name="T18" fmla="*/ 8618 w 8858"/>
                  <a:gd name="T19" fmla="*/ 3985 h 8816"/>
                  <a:gd name="T20" fmla="*/ 4031 w 8858"/>
                  <a:gd name="T21" fmla="*/ 229 h 8816"/>
                  <a:gd name="T22" fmla="*/ 242 w 8858"/>
                  <a:gd name="T23" fmla="*/ 4827 h 88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858" h="8816">
                    <a:moveTo>
                      <a:pt x="3954" y="858"/>
                    </a:moveTo>
                    <a:cubicBezTo>
                      <a:pt x="5459" y="603"/>
                      <a:pt x="6861" y="1466"/>
                      <a:pt x="7544" y="2618"/>
                    </a:cubicBezTo>
                    <a:cubicBezTo>
                      <a:pt x="8332" y="3949"/>
                      <a:pt x="8112" y="5616"/>
                      <a:pt x="7210" y="6700"/>
                    </a:cubicBezTo>
                    <a:cubicBezTo>
                      <a:pt x="6717" y="7291"/>
                      <a:pt x="5992" y="7820"/>
                      <a:pt x="4929" y="7976"/>
                    </a:cubicBezTo>
                    <a:cubicBezTo>
                      <a:pt x="2795" y="8290"/>
                      <a:pt x="1137" y="6701"/>
                      <a:pt x="873" y="4912"/>
                    </a:cubicBezTo>
                    <a:cubicBezTo>
                      <a:pt x="702" y="3757"/>
                      <a:pt x="1133" y="2807"/>
                      <a:pt x="1657" y="2135"/>
                    </a:cubicBezTo>
                    <a:cubicBezTo>
                      <a:pt x="2212" y="1423"/>
                      <a:pt x="3031" y="1014"/>
                      <a:pt x="3954" y="858"/>
                    </a:cubicBezTo>
                    <a:close/>
                    <a:moveTo>
                      <a:pt x="242" y="4827"/>
                    </a:moveTo>
                    <a:cubicBezTo>
                      <a:pt x="459" y="7009"/>
                      <a:pt x="2371" y="8816"/>
                      <a:pt x="4849" y="8604"/>
                    </a:cubicBezTo>
                    <a:cubicBezTo>
                      <a:pt x="7016" y="8419"/>
                      <a:pt x="8858" y="6429"/>
                      <a:pt x="8618" y="3985"/>
                    </a:cubicBezTo>
                    <a:cubicBezTo>
                      <a:pt x="8408" y="1842"/>
                      <a:pt x="6470" y="0"/>
                      <a:pt x="4031" y="229"/>
                    </a:cubicBezTo>
                    <a:cubicBezTo>
                      <a:pt x="1873" y="432"/>
                      <a:pt x="0" y="2389"/>
                      <a:pt x="242" y="48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302" name="Freeform 42">
                <a:extLst>
                  <a:ext uri="{FF2B5EF4-FFF2-40B4-BE49-F238E27FC236}">
                    <a16:creationId xmlns:a16="http://schemas.microsoft.com/office/drawing/2014/main" id="{A4F9775D-665F-4178-8B6B-EBF5FC5AF63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691563" y="5754688"/>
                <a:ext cx="68263" cy="65087"/>
              </a:xfrm>
              <a:custGeom>
                <a:avLst/>
                <a:gdLst>
                  <a:gd name="T0" fmla="*/ 734 w 2195"/>
                  <a:gd name="T1" fmla="*/ 640 h 2087"/>
                  <a:gd name="T2" fmla="*/ 1446 w 2195"/>
                  <a:gd name="T3" fmla="*/ 644 h 2087"/>
                  <a:gd name="T4" fmla="*/ 1438 w 2195"/>
                  <a:gd name="T5" fmla="*/ 1348 h 2087"/>
                  <a:gd name="T6" fmla="*/ 732 w 2195"/>
                  <a:gd name="T7" fmla="*/ 1351 h 2087"/>
                  <a:gd name="T8" fmla="*/ 734 w 2195"/>
                  <a:gd name="T9" fmla="*/ 640 h 2087"/>
                  <a:gd name="T10" fmla="*/ 384 w 2195"/>
                  <a:gd name="T11" fmla="*/ 35 h 2087"/>
                  <a:gd name="T12" fmla="*/ 119 w 2195"/>
                  <a:gd name="T13" fmla="*/ 726 h 2087"/>
                  <a:gd name="T14" fmla="*/ 815 w 2195"/>
                  <a:gd name="T15" fmla="*/ 1964 h 2087"/>
                  <a:gd name="T16" fmla="*/ 2056 w 2195"/>
                  <a:gd name="T17" fmla="*/ 1252 h 2087"/>
                  <a:gd name="T18" fmla="*/ 1346 w 2195"/>
                  <a:gd name="T19" fmla="*/ 23 h 2087"/>
                  <a:gd name="T20" fmla="*/ 384 w 2195"/>
                  <a:gd name="T21" fmla="*/ 35 h 20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195" h="2087">
                    <a:moveTo>
                      <a:pt x="734" y="640"/>
                    </a:moveTo>
                    <a:lnTo>
                      <a:pt x="1446" y="644"/>
                    </a:lnTo>
                    <a:lnTo>
                      <a:pt x="1438" y="1348"/>
                    </a:lnTo>
                    <a:lnTo>
                      <a:pt x="732" y="1351"/>
                    </a:lnTo>
                    <a:lnTo>
                      <a:pt x="734" y="640"/>
                    </a:lnTo>
                    <a:close/>
                    <a:moveTo>
                      <a:pt x="384" y="35"/>
                    </a:moveTo>
                    <a:cubicBezTo>
                      <a:pt x="54" y="91"/>
                      <a:pt x="122" y="424"/>
                      <a:pt x="119" y="726"/>
                    </a:cubicBezTo>
                    <a:cubicBezTo>
                      <a:pt x="111" y="1942"/>
                      <a:pt x="0" y="1965"/>
                      <a:pt x="815" y="1964"/>
                    </a:cubicBezTo>
                    <a:cubicBezTo>
                      <a:pt x="2071" y="1962"/>
                      <a:pt x="2057" y="2087"/>
                      <a:pt x="2056" y="1252"/>
                    </a:cubicBezTo>
                    <a:cubicBezTo>
                      <a:pt x="2054" y="51"/>
                      <a:pt x="2195" y="20"/>
                      <a:pt x="1346" y="23"/>
                    </a:cubicBezTo>
                    <a:cubicBezTo>
                      <a:pt x="1103" y="24"/>
                      <a:pt x="585" y="0"/>
                      <a:pt x="384" y="3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303" name="Freeform 43">
                <a:extLst>
                  <a:ext uri="{FF2B5EF4-FFF2-40B4-BE49-F238E27FC236}">
                    <a16:creationId xmlns:a16="http://schemas.microsoft.com/office/drawing/2014/main" id="{3CDCD2F5-70F2-42A5-80A8-9774F7ED1EB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694738" y="5818188"/>
                <a:ext cx="65088" cy="68262"/>
              </a:xfrm>
              <a:custGeom>
                <a:avLst/>
                <a:gdLst>
                  <a:gd name="T0" fmla="*/ 638 w 2084"/>
                  <a:gd name="T1" fmla="*/ 738 h 2215"/>
                  <a:gd name="T2" fmla="*/ 1350 w 2084"/>
                  <a:gd name="T3" fmla="*/ 749 h 2215"/>
                  <a:gd name="T4" fmla="*/ 1352 w 2084"/>
                  <a:gd name="T5" fmla="*/ 1062 h 2215"/>
                  <a:gd name="T6" fmla="*/ 1352 w 2084"/>
                  <a:gd name="T7" fmla="*/ 1203 h 2215"/>
                  <a:gd name="T8" fmla="*/ 1352 w 2084"/>
                  <a:gd name="T9" fmla="*/ 1273 h 2215"/>
                  <a:gd name="T10" fmla="*/ 1353 w 2084"/>
                  <a:gd name="T11" fmla="*/ 1453 h 2215"/>
                  <a:gd name="T12" fmla="*/ 641 w 2084"/>
                  <a:gd name="T13" fmla="*/ 1452 h 2215"/>
                  <a:gd name="T14" fmla="*/ 642 w 2084"/>
                  <a:gd name="T15" fmla="*/ 1273 h 2215"/>
                  <a:gd name="T16" fmla="*/ 638 w 2084"/>
                  <a:gd name="T17" fmla="*/ 738 h 2215"/>
                  <a:gd name="T18" fmla="*/ 26 w 2084"/>
                  <a:gd name="T19" fmla="*/ 1767 h 2215"/>
                  <a:gd name="T20" fmla="*/ 722 w 2084"/>
                  <a:gd name="T21" fmla="*/ 2065 h 2215"/>
                  <a:gd name="T22" fmla="*/ 1964 w 2084"/>
                  <a:gd name="T23" fmla="*/ 1379 h 2215"/>
                  <a:gd name="T24" fmla="*/ 1252 w 2084"/>
                  <a:gd name="T25" fmla="*/ 129 h 2215"/>
                  <a:gd name="T26" fmla="*/ 24 w 2084"/>
                  <a:gd name="T27" fmla="*/ 815 h 2215"/>
                  <a:gd name="T28" fmla="*/ 26 w 2084"/>
                  <a:gd name="T29" fmla="*/ 1767 h 22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084" h="2215">
                    <a:moveTo>
                      <a:pt x="638" y="738"/>
                    </a:moveTo>
                    <a:lnTo>
                      <a:pt x="1350" y="749"/>
                    </a:lnTo>
                    <a:lnTo>
                      <a:pt x="1352" y="1062"/>
                    </a:lnTo>
                    <a:lnTo>
                      <a:pt x="1352" y="1203"/>
                    </a:lnTo>
                    <a:lnTo>
                      <a:pt x="1352" y="1273"/>
                    </a:lnTo>
                    <a:lnTo>
                      <a:pt x="1353" y="1453"/>
                    </a:lnTo>
                    <a:lnTo>
                      <a:pt x="641" y="1452"/>
                    </a:lnTo>
                    <a:lnTo>
                      <a:pt x="642" y="1273"/>
                    </a:lnTo>
                    <a:lnTo>
                      <a:pt x="638" y="738"/>
                    </a:lnTo>
                    <a:close/>
                    <a:moveTo>
                      <a:pt x="26" y="1767"/>
                    </a:moveTo>
                    <a:cubicBezTo>
                      <a:pt x="63" y="2126"/>
                      <a:pt x="367" y="2065"/>
                      <a:pt x="722" y="2065"/>
                    </a:cubicBezTo>
                    <a:cubicBezTo>
                      <a:pt x="1901" y="2063"/>
                      <a:pt x="1965" y="2215"/>
                      <a:pt x="1964" y="1379"/>
                    </a:cubicBezTo>
                    <a:cubicBezTo>
                      <a:pt x="1963" y="120"/>
                      <a:pt x="2084" y="129"/>
                      <a:pt x="1252" y="129"/>
                    </a:cubicBezTo>
                    <a:cubicBezTo>
                      <a:pt x="54" y="129"/>
                      <a:pt x="15" y="0"/>
                      <a:pt x="24" y="815"/>
                    </a:cubicBezTo>
                    <a:cubicBezTo>
                      <a:pt x="27" y="1091"/>
                      <a:pt x="0" y="1512"/>
                      <a:pt x="26" y="176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304" name="Freeform 44">
                <a:extLst>
                  <a:ext uri="{FF2B5EF4-FFF2-40B4-BE49-F238E27FC236}">
                    <a16:creationId xmlns:a16="http://schemas.microsoft.com/office/drawing/2014/main" id="{71799D07-7EFD-4A4D-9C15-F05BE366DF6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767763" y="5754688"/>
                <a:ext cx="65088" cy="63500"/>
              </a:xfrm>
              <a:custGeom>
                <a:avLst/>
                <a:gdLst>
                  <a:gd name="T0" fmla="*/ 681 w 2109"/>
                  <a:gd name="T1" fmla="*/ 648 h 2072"/>
                  <a:gd name="T2" fmla="*/ 1392 w 2109"/>
                  <a:gd name="T3" fmla="*/ 651 h 2072"/>
                  <a:gd name="T4" fmla="*/ 1396 w 2109"/>
                  <a:gd name="T5" fmla="*/ 945 h 2072"/>
                  <a:gd name="T6" fmla="*/ 1398 w 2109"/>
                  <a:gd name="T7" fmla="*/ 1227 h 2072"/>
                  <a:gd name="T8" fmla="*/ 1387 w 2109"/>
                  <a:gd name="T9" fmla="*/ 1362 h 2072"/>
                  <a:gd name="T10" fmla="*/ 685 w 2109"/>
                  <a:gd name="T11" fmla="*/ 1359 h 2072"/>
                  <a:gd name="T12" fmla="*/ 681 w 2109"/>
                  <a:gd name="T13" fmla="*/ 648 h 2072"/>
                  <a:gd name="T14" fmla="*/ 328 w 2109"/>
                  <a:gd name="T15" fmla="*/ 48 h 2072"/>
                  <a:gd name="T16" fmla="*/ 68 w 2109"/>
                  <a:gd name="T17" fmla="*/ 768 h 2072"/>
                  <a:gd name="T18" fmla="*/ 86 w 2109"/>
                  <a:gd name="T19" fmla="*/ 1748 h 2072"/>
                  <a:gd name="T20" fmla="*/ 823 w 2109"/>
                  <a:gd name="T21" fmla="*/ 1972 h 2072"/>
                  <a:gd name="T22" fmla="*/ 2010 w 2109"/>
                  <a:gd name="T23" fmla="*/ 1226 h 2072"/>
                  <a:gd name="T24" fmla="*/ 1281 w 2109"/>
                  <a:gd name="T25" fmla="*/ 36 h 2072"/>
                  <a:gd name="T26" fmla="*/ 328 w 2109"/>
                  <a:gd name="T27" fmla="*/ 48 h 20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109" h="2072">
                    <a:moveTo>
                      <a:pt x="681" y="648"/>
                    </a:moveTo>
                    <a:lnTo>
                      <a:pt x="1392" y="651"/>
                    </a:lnTo>
                    <a:lnTo>
                      <a:pt x="1396" y="945"/>
                    </a:lnTo>
                    <a:lnTo>
                      <a:pt x="1398" y="1227"/>
                    </a:lnTo>
                    <a:lnTo>
                      <a:pt x="1387" y="1362"/>
                    </a:lnTo>
                    <a:lnTo>
                      <a:pt x="685" y="1359"/>
                    </a:lnTo>
                    <a:lnTo>
                      <a:pt x="681" y="648"/>
                    </a:lnTo>
                    <a:close/>
                    <a:moveTo>
                      <a:pt x="328" y="48"/>
                    </a:moveTo>
                    <a:cubicBezTo>
                      <a:pt x="0" y="122"/>
                      <a:pt x="67" y="428"/>
                      <a:pt x="68" y="768"/>
                    </a:cubicBezTo>
                    <a:cubicBezTo>
                      <a:pt x="70" y="962"/>
                      <a:pt x="46" y="1607"/>
                      <a:pt x="86" y="1748"/>
                    </a:cubicBezTo>
                    <a:cubicBezTo>
                      <a:pt x="168" y="2037"/>
                      <a:pt x="526" y="1970"/>
                      <a:pt x="823" y="1972"/>
                    </a:cubicBezTo>
                    <a:cubicBezTo>
                      <a:pt x="2021" y="1981"/>
                      <a:pt x="2010" y="2072"/>
                      <a:pt x="2010" y="1226"/>
                    </a:cubicBezTo>
                    <a:cubicBezTo>
                      <a:pt x="2009" y="0"/>
                      <a:pt x="2109" y="35"/>
                      <a:pt x="1281" y="36"/>
                    </a:cubicBezTo>
                    <a:cubicBezTo>
                      <a:pt x="1047" y="36"/>
                      <a:pt x="515" y="5"/>
                      <a:pt x="328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305" name="Freeform 45">
                <a:extLst>
                  <a:ext uri="{FF2B5EF4-FFF2-40B4-BE49-F238E27FC236}">
                    <a16:creationId xmlns:a16="http://schemas.microsoft.com/office/drawing/2014/main" id="{A87355CA-DB7C-4550-A49D-B45C356C9C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666163" y="5842000"/>
                <a:ext cx="17463" cy="41275"/>
              </a:xfrm>
              <a:custGeom>
                <a:avLst/>
                <a:gdLst>
                  <a:gd name="T0" fmla="*/ 524 w 563"/>
                  <a:gd name="T1" fmla="*/ 1070 h 1309"/>
                  <a:gd name="T2" fmla="*/ 541 w 563"/>
                  <a:gd name="T3" fmla="*/ 117 h 1309"/>
                  <a:gd name="T4" fmla="*/ 540 w 563"/>
                  <a:gd name="T5" fmla="*/ 0 h 1309"/>
                  <a:gd name="T6" fmla="*/ 0 w 563"/>
                  <a:gd name="T7" fmla="*/ 1303 h 1309"/>
                  <a:gd name="T8" fmla="*/ 524 w 563"/>
                  <a:gd name="T9" fmla="*/ 1070 h 13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3" h="1309">
                    <a:moveTo>
                      <a:pt x="524" y="1070"/>
                    </a:moveTo>
                    <a:cubicBezTo>
                      <a:pt x="563" y="934"/>
                      <a:pt x="543" y="307"/>
                      <a:pt x="541" y="117"/>
                    </a:cubicBezTo>
                    <a:cubicBezTo>
                      <a:pt x="541" y="76"/>
                      <a:pt x="541" y="37"/>
                      <a:pt x="540" y="0"/>
                    </a:cubicBezTo>
                    <a:cubicBezTo>
                      <a:pt x="394" y="415"/>
                      <a:pt x="209" y="854"/>
                      <a:pt x="0" y="1303"/>
                    </a:cubicBezTo>
                    <a:cubicBezTo>
                      <a:pt x="250" y="1309"/>
                      <a:pt x="458" y="1298"/>
                      <a:pt x="524" y="107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306" name="Freeform 46">
                <a:extLst>
                  <a:ext uri="{FF2B5EF4-FFF2-40B4-BE49-F238E27FC236}">
                    <a16:creationId xmlns:a16="http://schemas.microsoft.com/office/drawing/2014/main" id="{3BA0E17F-7AEA-4D0C-9A4E-1F83BA0B27B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767763" y="5684838"/>
                <a:ext cx="65088" cy="71437"/>
              </a:xfrm>
              <a:custGeom>
                <a:avLst/>
                <a:gdLst>
                  <a:gd name="T0" fmla="*/ 663 w 2105"/>
                  <a:gd name="T1" fmla="*/ 758 h 2308"/>
                  <a:gd name="T2" fmla="*/ 1368 w 2105"/>
                  <a:gd name="T3" fmla="*/ 757 h 2308"/>
                  <a:gd name="T4" fmla="*/ 1346 w 2105"/>
                  <a:gd name="T5" fmla="*/ 1471 h 2308"/>
                  <a:gd name="T6" fmla="*/ 656 w 2105"/>
                  <a:gd name="T7" fmla="*/ 1473 h 2308"/>
                  <a:gd name="T8" fmla="*/ 663 w 2105"/>
                  <a:gd name="T9" fmla="*/ 758 h 2308"/>
                  <a:gd name="T10" fmla="*/ 41 w 2105"/>
                  <a:gd name="T11" fmla="*/ 1102 h 2308"/>
                  <a:gd name="T12" fmla="*/ 801 w 2105"/>
                  <a:gd name="T13" fmla="*/ 2085 h 2308"/>
                  <a:gd name="T14" fmla="*/ 1983 w 2105"/>
                  <a:gd name="T15" fmla="*/ 821 h 2308"/>
                  <a:gd name="T16" fmla="*/ 549 w 2105"/>
                  <a:gd name="T17" fmla="*/ 146 h 2308"/>
                  <a:gd name="T18" fmla="*/ 64 w 2105"/>
                  <a:gd name="T19" fmla="*/ 374 h 2308"/>
                  <a:gd name="T20" fmla="*/ 41 w 2105"/>
                  <a:gd name="T21" fmla="*/ 1102 h 23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105" h="2308">
                    <a:moveTo>
                      <a:pt x="663" y="758"/>
                    </a:moveTo>
                    <a:lnTo>
                      <a:pt x="1368" y="757"/>
                    </a:lnTo>
                    <a:lnTo>
                      <a:pt x="1346" y="1471"/>
                    </a:lnTo>
                    <a:lnTo>
                      <a:pt x="656" y="1473"/>
                    </a:lnTo>
                    <a:lnTo>
                      <a:pt x="663" y="758"/>
                    </a:lnTo>
                    <a:close/>
                    <a:moveTo>
                      <a:pt x="41" y="1102"/>
                    </a:moveTo>
                    <a:cubicBezTo>
                      <a:pt x="41" y="2132"/>
                      <a:pt x="0" y="2093"/>
                      <a:pt x="801" y="2085"/>
                    </a:cubicBezTo>
                    <a:cubicBezTo>
                      <a:pt x="2105" y="2072"/>
                      <a:pt x="1975" y="2308"/>
                      <a:pt x="1983" y="821"/>
                    </a:cubicBezTo>
                    <a:cubicBezTo>
                      <a:pt x="1987" y="0"/>
                      <a:pt x="1877" y="146"/>
                      <a:pt x="549" y="146"/>
                    </a:cubicBezTo>
                    <a:cubicBezTo>
                      <a:pt x="314" y="147"/>
                      <a:pt x="131" y="143"/>
                      <a:pt x="64" y="374"/>
                    </a:cubicBezTo>
                    <a:cubicBezTo>
                      <a:pt x="24" y="513"/>
                      <a:pt x="42" y="930"/>
                      <a:pt x="41" y="110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307" name="Freeform 47">
                <a:extLst>
                  <a:ext uri="{FF2B5EF4-FFF2-40B4-BE49-F238E27FC236}">
                    <a16:creationId xmlns:a16="http://schemas.microsoft.com/office/drawing/2014/main" id="{C5069786-D841-4C99-98FA-0C651CFA589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837613" y="5684838"/>
                <a:ext cx="69850" cy="68262"/>
              </a:xfrm>
              <a:custGeom>
                <a:avLst/>
                <a:gdLst>
                  <a:gd name="T0" fmla="*/ 755 w 2265"/>
                  <a:gd name="T1" fmla="*/ 762 h 2210"/>
                  <a:gd name="T2" fmla="*/ 1491 w 2265"/>
                  <a:gd name="T3" fmla="*/ 775 h 2210"/>
                  <a:gd name="T4" fmla="*/ 1471 w 2265"/>
                  <a:gd name="T5" fmla="*/ 1501 h 2210"/>
                  <a:gd name="T6" fmla="*/ 749 w 2265"/>
                  <a:gd name="T7" fmla="*/ 1494 h 2210"/>
                  <a:gd name="T8" fmla="*/ 755 w 2265"/>
                  <a:gd name="T9" fmla="*/ 762 h 2210"/>
                  <a:gd name="T10" fmla="*/ 148 w 2265"/>
                  <a:gd name="T11" fmla="*/ 1121 h 2210"/>
                  <a:gd name="T12" fmla="*/ 1277 w 2265"/>
                  <a:gd name="T13" fmla="*/ 2105 h 2210"/>
                  <a:gd name="T14" fmla="*/ 2087 w 2265"/>
                  <a:gd name="T15" fmla="*/ 1332 h 2210"/>
                  <a:gd name="T16" fmla="*/ 783 w 2265"/>
                  <a:gd name="T17" fmla="*/ 165 h 2210"/>
                  <a:gd name="T18" fmla="*/ 148 w 2265"/>
                  <a:gd name="T19" fmla="*/ 1121 h 2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265" h="2210">
                    <a:moveTo>
                      <a:pt x="755" y="762"/>
                    </a:moveTo>
                    <a:lnTo>
                      <a:pt x="1491" y="775"/>
                    </a:lnTo>
                    <a:lnTo>
                      <a:pt x="1471" y="1501"/>
                    </a:lnTo>
                    <a:lnTo>
                      <a:pt x="749" y="1494"/>
                    </a:lnTo>
                    <a:lnTo>
                      <a:pt x="755" y="762"/>
                    </a:lnTo>
                    <a:close/>
                    <a:moveTo>
                      <a:pt x="148" y="1121"/>
                    </a:moveTo>
                    <a:cubicBezTo>
                      <a:pt x="148" y="2210"/>
                      <a:pt x="66" y="2105"/>
                      <a:pt x="1277" y="2105"/>
                    </a:cubicBezTo>
                    <a:cubicBezTo>
                      <a:pt x="2072" y="2105"/>
                      <a:pt x="2087" y="2134"/>
                      <a:pt x="2087" y="1332"/>
                    </a:cubicBezTo>
                    <a:cubicBezTo>
                      <a:pt x="2086" y="0"/>
                      <a:pt x="2265" y="166"/>
                      <a:pt x="783" y="165"/>
                    </a:cubicBezTo>
                    <a:cubicBezTo>
                      <a:pt x="0" y="165"/>
                      <a:pt x="148" y="355"/>
                      <a:pt x="148" y="11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308" name="Freeform 48">
                <a:extLst>
                  <a:ext uri="{FF2B5EF4-FFF2-40B4-BE49-F238E27FC236}">
                    <a16:creationId xmlns:a16="http://schemas.microsoft.com/office/drawing/2014/main" id="{357948EA-8BD8-456D-8707-20ABED2573D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631238" y="5889625"/>
                <a:ext cx="52388" cy="61912"/>
              </a:xfrm>
              <a:custGeom>
                <a:avLst/>
                <a:gdLst>
                  <a:gd name="T0" fmla="*/ 1020 w 1681"/>
                  <a:gd name="T1" fmla="*/ 1309 h 2019"/>
                  <a:gd name="T2" fmla="*/ 956 w 1681"/>
                  <a:gd name="T3" fmla="*/ 1341 h 2019"/>
                  <a:gd name="T4" fmla="*/ 340 w 1681"/>
                  <a:gd name="T5" fmla="*/ 1338 h 2019"/>
                  <a:gd name="T6" fmla="*/ 337 w 1681"/>
                  <a:gd name="T7" fmla="*/ 1327 h 2019"/>
                  <a:gd name="T8" fmla="*/ 0 w 1681"/>
                  <a:gd name="T9" fmla="*/ 1940 h 2019"/>
                  <a:gd name="T10" fmla="*/ 924 w 1681"/>
                  <a:gd name="T11" fmla="*/ 1945 h 2019"/>
                  <a:gd name="T12" fmla="*/ 1642 w 1681"/>
                  <a:gd name="T13" fmla="*/ 1707 h 2019"/>
                  <a:gd name="T14" fmla="*/ 1657 w 1681"/>
                  <a:gd name="T15" fmla="*/ 754 h 2019"/>
                  <a:gd name="T16" fmla="*/ 1015 w 1681"/>
                  <a:gd name="T17" fmla="*/ 2 h 2019"/>
                  <a:gd name="T18" fmla="*/ 725 w 1681"/>
                  <a:gd name="T19" fmla="*/ 588 h 2019"/>
                  <a:gd name="T20" fmla="*/ 1049 w 1681"/>
                  <a:gd name="T21" fmla="*/ 629 h 2019"/>
                  <a:gd name="T22" fmla="*/ 1058 w 1681"/>
                  <a:gd name="T23" fmla="*/ 1181 h 2019"/>
                  <a:gd name="T24" fmla="*/ 1046 w 1681"/>
                  <a:gd name="T25" fmla="*/ 1271 h 2019"/>
                  <a:gd name="T26" fmla="*/ 1020 w 1681"/>
                  <a:gd name="T27" fmla="*/ 1309 h 20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681" h="2019">
                    <a:moveTo>
                      <a:pt x="1020" y="1309"/>
                    </a:moveTo>
                    <a:cubicBezTo>
                      <a:pt x="985" y="1341"/>
                      <a:pt x="1037" y="1324"/>
                      <a:pt x="956" y="1341"/>
                    </a:cubicBezTo>
                    <a:lnTo>
                      <a:pt x="340" y="1338"/>
                    </a:lnTo>
                    <a:cubicBezTo>
                      <a:pt x="339" y="1334"/>
                      <a:pt x="338" y="1331"/>
                      <a:pt x="337" y="1327"/>
                    </a:cubicBezTo>
                    <a:cubicBezTo>
                      <a:pt x="226" y="1533"/>
                      <a:pt x="113" y="1737"/>
                      <a:pt x="0" y="1940"/>
                    </a:cubicBezTo>
                    <a:cubicBezTo>
                      <a:pt x="176" y="1963"/>
                      <a:pt x="461" y="1941"/>
                      <a:pt x="924" y="1945"/>
                    </a:cubicBezTo>
                    <a:cubicBezTo>
                      <a:pt x="1245" y="1948"/>
                      <a:pt x="1559" y="2019"/>
                      <a:pt x="1642" y="1707"/>
                    </a:cubicBezTo>
                    <a:cubicBezTo>
                      <a:pt x="1681" y="1564"/>
                      <a:pt x="1654" y="960"/>
                      <a:pt x="1657" y="754"/>
                    </a:cubicBezTo>
                    <a:cubicBezTo>
                      <a:pt x="1664" y="63"/>
                      <a:pt x="1675" y="0"/>
                      <a:pt x="1015" y="2"/>
                    </a:cubicBezTo>
                    <a:cubicBezTo>
                      <a:pt x="922" y="196"/>
                      <a:pt x="825" y="392"/>
                      <a:pt x="725" y="588"/>
                    </a:cubicBezTo>
                    <a:cubicBezTo>
                      <a:pt x="847" y="588"/>
                      <a:pt x="964" y="599"/>
                      <a:pt x="1049" y="629"/>
                    </a:cubicBezTo>
                    <a:lnTo>
                      <a:pt x="1058" y="1181"/>
                    </a:lnTo>
                    <a:cubicBezTo>
                      <a:pt x="1056" y="1225"/>
                      <a:pt x="1055" y="1231"/>
                      <a:pt x="1046" y="1271"/>
                    </a:cubicBezTo>
                    <a:lnTo>
                      <a:pt x="1020" y="130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309" name="Freeform 49">
                <a:extLst>
                  <a:ext uri="{FF2B5EF4-FFF2-40B4-BE49-F238E27FC236}">
                    <a16:creationId xmlns:a16="http://schemas.microsoft.com/office/drawing/2014/main" id="{2671A22D-B0FB-4B7D-BF35-9E94ECBB541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694738" y="5884863"/>
                <a:ext cx="65088" cy="65087"/>
              </a:xfrm>
              <a:custGeom>
                <a:avLst/>
                <a:gdLst>
                  <a:gd name="T0" fmla="*/ 654 w 2112"/>
                  <a:gd name="T1" fmla="*/ 1444 h 2119"/>
                  <a:gd name="T2" fmla="*/ 631 w 2112"/>
                  <a:gd name="T3" fmla="*/ 763 h 2119"/>
                  <a:gd name="T4" fmla="*/ 1360 w 2112"/>
                  <a:gd name="T5" fmla="*/ 739 h 2119"/>
                  <a:gd name="T6" fmla="*/ 1338 w 2112"/>
                  <a:gd name="T7" fmla="*/ 1471 h 2119"/>
                  <a:gd name="T8" fmla="*/ 785 w 2112"/>
                  <a:gd name="T9" fmla="*/ 1479 h 2119"/>
                  <a:gd name="T10" fmla="*/ 694 w 2112"/>
                  <a:gd name="T11" fmla="*/ 1467 h 2119"/>
                  <a:gd name="T12" fmla="*/ 654 w 2112"/>
                  <a:gd name="T13" fmla="*/ 1444 h 2119"/>
                  <a:gd name="T14" fmla="*/ 23 w 2112"/>
                  <a:gd name="T15" fmla="*/ 1768 h 2119"/>
                  <a:gd name="T16" fmla="*/ 682 w 2112"/>
                  <a:gd name="T17" fmla="*/ 2080 h 2119"/>
                  <a:gd name="T18" fmla="*/ 1631 w 2112"/>
                  <a:gd name="T19" fmla="*/ 2079 h 2119"/>
                  <a:gd name="T20" fmla="*/ 1958 w 2112"/>
                  <a:gd name="T21" fmla="*/ 1415 h 2119"/>
                  <a:gd name="T22" fmla="*/ 1282 w 2112"/>
                  <a:gd name="T23" fmla="*/ 139 h 2119"/>
                  <a:gd name="T24" fmla="*/ 21 w 2112"/>
                  <a:gd name="T25" fmla="*/ 816 h 2119"/>
                  <a:gd name="T26" fmla="*/ 23 w 2112"/>
                  <a:gd name="T27" fmla="*/ 1768 h 2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112" h="2119">
                    <a:moveTo>
                      <a:pt x="654" y="1444"/>
                    </a:moveTo>
                    <a:cubicBezTo>
                      <a:pt x="590" y="1364"/>
                      <a:pt x="621" y="863"/>
                      <a:pt x="631" y="763"/>
                    </a:cubicBezTo>
                    <a:cubicBezTo>
                      <a:pt x="799" y="703"/>
                      <a:pt x="1169" y="726"/>
                      <a:pt x="1360" y="739"/>
                    </a:cubicBezTo>
                    <a:cubicBezTo>
                      <a:pt x="1372" y="936"/>
                      <a:pt x="1395" y="1293"/>
                      <a:pt x="1338" y="1471"/>
                    </a:cubicBezTo>
                    <a:lnTo>
                      <a:pt x="785" y="1479"/>
                    </a:lnTo>
                    <a:cubicBezTo>
                      <a:pt x="742" y="1477"/>
                      <a:pt x="734" y="1476"/>
                      <a:pt x="694" y="1467"/>
                    </a:cubicBezTo>
                    <a:lnTo>
                      <a:pt x="654" y="1444"/>
                    </a:lnTo>
                    <a:close/>
                    <a:moveTo>
                      <a:pt x="23" y="1768"/>
                    </a:moveTo>
                    <a:cubicBezTo>
                      <a:pt x="51" y="2119"/>
                      <a:pt x="365" y="2081"/>
                      <a:pt x="682" y="2080"/>
                    </a:cubicBezTo>
                    <a:cubicBezTo>
                      <a:pt x="978" y="2079"/>
                      <a:pt x="1344" y="2096"/>
                      <a:pt x="1631" y="2079"/>
                    </a:cubicBezTo>
                    <a:cubicBezTo>
                      <a:pt x="1999" y="2056"/>
                      <a:pt x="1960" y="1797"/>
                      <a:pt x="1958" y="1415"/>
                    </a:cubicBezTo>
                    <a:cubicBezTo>
                      <a:pt x="1950" y="189"/>
                      <a:pt x="2112" y="136"/>
                      <a:pt x="1282" y="139"/>
                    </a:cubicBezTo>
                    <a:cubicBezTo>
                      <a:pt x="60" y="144"/>
                      <a:pt x="28" y="0"/>
                      <a:pt x="21" y="816"/>
                    </a:cubicBezTo>
                    <a:cubicBezTo>
                      <a:pt x="18" y="1107"/>
                      <a:pt x="0" y="1485"/>
                      <a:pt x="23" y="176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310" name="Freeform 50">
                <a:extLst>
                  <a:ext uri="{FF2B5EF4-FFF2-40B4-BE49-F238E27FC236}">
                    <a16:creationId xmlns:a16="http://schemas.microsoft.com/office/drawing/2014/main" id="{B7CB49E2-61F5-4BFF-A611-D23FC8DAA1B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901113" y="5835650"/>
                <a:ext cx="125413" cy="138112"/>
              </a:xfrm>
              <a:custGeom>
                <a:avLst/>
                <a:gdLst>
                  <a:gd name="T0" fmla="*/ 2183 w 4061"/>
                  <a:gd name="T1" fmla="*/ 2584 h 4470"/>
                  <a:gd name="T2" fmla="*/ 1921 w 4061"/>
                  <a:gd name="T3" fmla="*/ 2675 h 4470"/>
                  <a:gd name="T4" fmla="*/ 1805 w 4061"/>
                  <a:gd name="T5" fmla="*/ 2413 h 4470"/>
                  <a:gd name="T6" fmla="*/ 2183 w 4061"/>
                  <a:gd name="T7" fmla="*/ 2584 h 4470"/>
                  <a:gd name="T8" fmla="*/ 1868 w 4061"/>
                  <a:gd name="T9" fmla="*/ 425 h 4470"/>
                  <a:gd name="T10" fmla="*/ 1859 w 4061"/>
                  <a:gd name="T11" fmla="*/ 2138 h 4470"/>
                  <a:gd name="T12" fmla="*/ 1408 w 4061"/>
                  <a:gd name="T13" fmla="*/ 1869 h 4470"/>
                  <a:gd name="T14" fmla="*/ 1589 w 4061"/>
                  <a:gd name="T15" fmla="*/ 2319 h 4470"/>
                  <a:gd name="T16" fmla="*/ 29 w 4061"/>
                  <a:gd name="T17" fmla="*/ 2359 h 4470"/>
                  <a:gd name="T18" fmla="*/ 36 w 4061"/>
                  <a:gd name="T19" fmla="*/ 2614 h 4470"/>
                  <a:gd name="T20" fmla="*/ 1657 w 4061"/>
                  <a:gd name="T21" fmla="*/ 2655 h 4470"/>
                  <a:gd name="T22" fmla="*/ 2219 w 4061"/>
                  <a:gd name="T23" fmla="*/ 2798 h 4470"/>
                  <a:gd name="T24" fmla="*/ 3912 w 4061"/>
                  <a:gd name="T25" fmla="*/ 4420 h 4470"/>
                  <a:gd name="T26" fmla="*/ 3492 w 4061"/>
                  <a:gd name="T27" fmla="*/ 3849 h 4470"/>
                  <a:gd name="T28" fmla="*/ 2429 w 4061"/>
                  <a:gd name="T29" fmla="*/ 2794 h 4470"/>
                  <a:gd name="T30" fmla="*/ 2359 w 4061"/>
                  <a:gd name="T31" fmla="*/ 2414 h 4470"/>
                  <a:gd name="T32" fmla="*/ 2117 w 4061"/>
                  <a:gd name="T33" fmla="*/ 1977 h 4470"/>
                  <a:gd name="T34" fmla="*/ 2086 w 4061"/>
                  <a:gd name="T35" fmla="*/ 70 h 4470"/>
                  <a:gd name="T36" fmla="*/ 1868 w 4061"/>
                  <a:gd name="T37" fmla="*/ 425 h 44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061" h="4470">
                    <a:moveTo>
                      <a:pt x="2183" y="2584"/>
                    </a:moveTo>
                    <a:cubicBezTo>
                      <a:pt x="2101" y="2654"/>
                      <a:pt x="2057" y="2719"/>
                      <a:pt x="1921" y="2675"/>
                    </a:cubicBezTo>
                    <a:cubicBezTo>
                      <a:pt x="1834" y="2646"/>
                      <a:pt x="1760" y="2544"/>
                      <a:pt x="1805" y="2413"/>
                    </a:cubicBezTo>
                    <a:cubicBezTo>
                      <a:pt x="1869" y="2222"/>
                      <a:pt x="2234" y="2194"/>
                      <a:pt x="2183" y="2584"/>
                    </a:cubicBezTo>
                    <a:close/>
                    <a:moveTo>
                      <a:pt x="1868" y="425"/>
                    </a:moveTo>
                    <a:lnTo>
                      <a:pt x="1859" y="2138"/>
                    </a:lnTo>
                    <a:cubicBezTo>
                      <a:pt x="1645" y="2142"/>
                      <a:pt x="1663" y="1879"/>
                      <a:pt x="1408" y="1869"/>
                    </a:cubicBezTo>
                    <a:cubicBezTo>
                      <a:pt x="1400" y="2130"/>
                      <a:pt x="1876" y="2318"/>
                      <a:pt x="1589" y="2319"/>
                    </a:cubicBezTo>
                    <a:cubicBezTo>
                      <a:pt x="1235" y="2320"/>
                      <a:pt x="246" y="2287"/>
                      <a:pt x="29" y="2359"/>
                    </a:cubicBezTo>
                    <a:cubicBezTo>
                      <a:pt x="0" y="2449"/>
                      <a:pt x="4" y="2526"/>
                      <a:pt x="36" y="2614"/>
                    </a:cubicBezTo>
                    <a:cubicBezTo>
                      <a:pt x="489" y="2703"/>
                      <a:pt x="1179" y="2650"/>
                      <a:pt x="1657" y="2655"/>
                    </a:cubicBezTo>
                    <a:cubicBezTo>
                      <a:pt x="1803" y="2893"/>
                      <a:pt x="1952" y="2901"/>
                      <a:pt x="2219" y="2798"/>
                    </a:cubicBezTo>
                    <a:cubicBezTo>
                      <a:pt x="2356" y="2950"/>
                      <a:pt x="3826" y="4470"/>
                      <a:pt x="3912" y="4420"/>
                    </a:cubicBezTo>
                    <a:cubicBezTo>
                      <a:pt x="4061" y="4334"/>
                      <a:pt x="3651" y="4007"/>
                      <a:pt x="3492" y="3849"/>
                    </a:cubicBezTo>
                    <a:lnTo>
                      <a:pt x="2429" y="2794"/>
                    </a:lnTo>
                    <a:cubicBezTo>
                      <a:pt x="2236" y="2603"/>
                      <a:pt x="2394" y="2678"/>
                      <a:pt x="2359" y="2414"/>
                    </a:cubicBezTo>
                    <a:cubicBezTo>
                      <a:pt x="2314" y="2079"/>
                      <a:pt x="2116" y="2292"/>
                      <a:pt x="2117" y="1977"/>
                    </a:cubicBezTo>
                    <a:cubicBezTo>
                      <a:pt x="2118" y="1631"/>
                      <a:pt x="2157" y="278"/>
                      <a:pt x="2086" y="70"/>
                    </a:cubicBezTo>
                    <a:cubicBezTo>
                      <a:pt x="1811" y="0"/>
                      <a:pt x="1868" y="176"/>
                      <a:pt x="1868" y="4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311" name="Freeform 51">
                <a:extLst>
                  <a:ext uri="{FF2B5EF4-FFF2-40B4-BE49-F238E27FC236}">
                    <a16:creationId xmlns:a16="http://schemas.microsoft.com/office/drawing/2014/main" id="{930AADB3-CDDD-4CBA-A209-760DD7F7027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713788" y="5907088"/>
                <a:ext cx="23813" cy="23812"/>
              </a:xfrm>
              <a:custGeom>
                <a:avLst/>
                <a:gdLst>
                  <a:gd name="T0" fmla="*/ 64 w 805"/>
                  <a:gd name="T1" fmla="*/ 741 h 776"/>
                  <a:gd name="T2" fmla="*/ 92 w 805"/>
                  <a:gd name="T3" fmla="*/ 71 h 776"/>
                  <a:gd name="T4" fmla="*/ 743 w 805"/>
                  <a:gd name="T5" fmla="*/ 59 h 776"/>
                  <a:gd name="T6" fmla="*/ 739 w 805"/>
                  <a:gd name="T7" fmla="*/ 723 h 776"/>
                  <a:gd name="T8" fmla="*/ 64 w 805"/>
                  <a:gd name="T9" fmla="*/ 741 h 776"/>
                  <a:gd name="T10" fmla="*/ 64 w 805"/>
                  <a:gd name="T11" fmla="*/ 741 h 776"/>
                  <a:gd name="T12" fmla="*/ 104 w 805"/>
                  <a:gd name="T13" fmla="*/ 764 h 776"/>
                  <a:gd name="T14" fmla="*/ 195 w 805"/>
                  <a:gd name="T15" fmla="*/ 776 h 776"/>
                  <a:gd name="T16" fmla="*/ 748 w 805"/>
                  <a:gd name="T17" fmla="*/ 768 h 776"/>
                  <a:gd name="T18" fmla="*/ 770 w 805"/>
                  <a:gd name="T19" fmla="*/ 36 h 776"/>
                  <a:gd name="T20" fmla="*/ 41 w 805"/>
                  <a:gd name="T21" fmla="*/ 60 h 776"/>
                  <a:gd name="T22" fmla="*/ 64 w 805"/>
                  <a:gd name="T23" fmla="*/ 741 h 7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05" h="776">
                    <a:moveTo>
                      <a:pt x="64" y="741"/>
                    </a:moveTo>
                    <a:lnTo>
                      <a:pt x="92" y="71"/>
                    </a:lnTo>
                    <a:lnTo>
                      <a:pt x="743" y="59"/>
                    </a:lnTo>
                    <a:lnTo>
                      <a:pt x="739" y="723"/>
                    </a:lnTo>
                    <a:lnTo>
                      <a:pt x="64" y="741"/>
                    </a:lnTo>
                    <a:close/>
                    <a:moveTo>
                      <a:pt x="64" y="741"/>
                    </a:moveTo>
                    <a:lnTo>
                      <a:pt x="104" y="764"/>
                    </a:lnTo>
                    <a:cubicBezTo>
                      <a:pt x="144" y="773"/>
                      <a:pt x="152" y="774"/>
                      <a:pt x="195" y="776"/>
                    </a:cubicBezTo>
                    <a:lnTo>
                      <a:pt x="748" y="768"/>
                    </a:lnTo>
                    <a:cubicBezTo>
                      <a:pt x="805" y="590"/>
                      <a:pt x="782" y="233"/>
                      <a:pt x="770" y="36"/>
                    </a:cubicBezTo>
                    <a:cubicBezTo>
                      <a:pt x="579" y="23"/>
                      <a:pt x="209" y="0"/>
                      <a:pt x="41" y="60"/>
                    </a:cubicBezTo>
                    <a:cubicBezTo>
                      <a:pt x="31" y="160"/>
                      <a:pt x="0" y="661"/>
                      <a:pt x="64" y="74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312" name="Freeform 52">
                <a:extLst>
                  <a:ext uri="{FF2B5EF4-FFF2-40B4-BE49-F238E27FC236}">
                    <a16:creationId xmlns:a16="http://schemas.microsoft.com/office/drawing/2014/main" id="{D77C0A17-EA9F-434E-A7DE-7EC07AD6CC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955088" y="6003925"/>
                <a:ext cx="14288" cy="14287"/>
              </a:xfrm>
              <a:custGeom>
                <a:avLst/>
                <a:gdLst>
                  <a:gd name="T0" fmla="*/ 167 w 467"/>
                  <a:gd name="T1" fmla="*/ 15 h 440"/>
                  <a:gd name="T2" fmla="*/ 341 w 467"/>
                  <a:gd name="T3" fmla="*/ 356 h 440"/>
                  <a:gd name="T4" fmla="*/ 442 w 467"/>
                  <a:gd name="T5" fmla="*/ 138 h 440"/>
                  <a:gd name="T6" fmla="*/ 167 w 467"/>
                  <a:gd name="T7" fmla="*/ 15 h 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7" h="440">
                    <a:moveTo>
                      <a:pt x="167" y="15"/>
                    </a:moveTo>
                    <a:cubicBezTo>
                      <a:pt x="0" y="238"/>
                      <a:pt x="120" y="440"/>
                      <a:pt x="341" y="356"/>
                    </a:cubicBezTo>
                    <a:cubicBezTo>
                      <a:pt x="424" y="324"/>
                      <a:pt x="467" y="257"/>
                      <a:pt x="442" y="138"/>
                    </a:cubicBezTo>
                    <a:cubicBezTo>
                      <a:pt x="413" y="5"/>
                      <a:pt x="347" y="0"/>
                      <a:pt x="167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313" name="Freeform 53">
                <a:extLst>
                  <a:ext uri="{FF2B5EF4-FFF2-40B4-BE49-F238E27FC236}">
                    <a16:creationId xmlns:a16="http://schemas.microsoft.com/office/drawing/2014/main" id="{51A1D0A2-7F1D-472E-A536-51B20EBBBD2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051926" y="5905500"/>
                <a:ext cx="15875" cy="15875"/>
              </a:xfrm>
              <a:custGeom>
                <a:avLst/>
                <a:gdLst>
                  <a:gd name="T0" fmla="*/ 451 w 547"/>
                  <a:gd name="T1" fmla="*/ 88 h 481"/>
                  <a:gd name="T2" fmla="*/ 141 w 547"/>
                  <a:gd name="T3" fmla="*/ 332 h 481"/>
                  <a:gd name="T4" fmla="*/ 451 w 547"/>
                  <a:gd name="T5" fmla="*/ 88 h 4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47" h="481">
                    <a:moveTo>
                      <a:pt x="451" y="88"/>
                    </a:moveTo>
                    <a:cubicBezTo>
                      <a:pt x="238" y="0"/>
                      <a:pt x="0" y="109"/>
                      <a:pt x="141" y="332"/>
                    </a:cubicBezTo>
                    <a:cubicBezTo>
                      <a:pt x="235" y="481"/>
                      <a:pt x="547" y="444"/>
                      <a:pt x="451" y="8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314" name="Freeform 54">
                <a:extLst>
                  <a:ext uri="{FF2B5EF4-FFF2-40B4-BE49-F238E27FC236}">
                    <a16:creationId xmlns:a16="http://schemas.microsoft.com/office/drawing/2014/main" id="{F28C80CB-4C39-48D0-85D5-D3A07B3DA4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59838" y="5907088"/>
                <a:ext cx="11113" cy="12700"/>
              </a:xfrm>
              <a:custGeom>
                <a:avLst/>
                <a:gdLst>
                  <a:gd name="T0" fmla="*/ 15 w 380"/>
                  <a:gd name="T1" fmla="*/ 116 h 422"/>
                  <a:gd name="T2" fmla="*/ 215 w 380"/>
                  <a:gd name="T3" fmla="*/ 395 h 422"/>
                  <a:gd name="T4" fmla="*/ 339 w 380"/>
                  <a:gd name="T5" fmla="*/ 78 h 422"/>
                  <a:gd name="T6" fmla="*/ 15 w 380"/>
                  <a:gd name="T7" fmla="*/ 116 h 4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0" h="422">
                    <a:moveTo>
                      <a:pt x="15" y="116"/>
                    </a:moveTo>
                    <a:cubicBezTo>
                      <a:pt x="0" y="289"/>
                      <a:pt x="28" y="422"/>
                      <a:pt x="215" y="395"/>
                    </a:cubicBezTo>
                    <a:cubicBezTo>
                      <a:pt x="377" y="371"/>
                      <a:pt x="380" y="230"/>
                      <a:pt x="339" y="78"/>
                    </a:cubicBezTo>
                    <a:cubicBezTo>
                      <a:pt x="174" y="11"/>
                      <a:pt x="177" y="0"/>
                      <a:pt x="15" y="1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315" name="Freeform 55">
                <a:extLst>
                  <a:ext uri="{FF2B5EF4-FFF2-40B4-BE49-F238E27FC236}">
                    <a16:creationId xmlns:a16="http://schemas.microsoft.com/office/drawing/2014/main" id="{A4151BCC-3D65-41A2-B726-0F01391D65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955088" y="5808663"/>
                <a:ext cx="17463" cy="14287"/>
              </a:xfrm>
              <a:custGeom>
                <a:avLst/>
                <a:gdLst>
                  <a:gd name="T0" fmla="*/ 155 w 556"/>
                  <a:gd name="T1" fmla="*/ 35 h 456"/>
                  <a:gd name="T2" fmla="*/ 326 w 556"/>
                  <a:gd name="T3" fmla="*/ 371 h 456"/>
                  <a:gd name="T4" fmla="*/ 155 w 556"/>
                  <a:gd name="T5" fmla="*/ 35 h 4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56" h="456">
                    <a:moveTo>
                      <a:pt x="155" y="35"/>
                    </a:moveTo>
                    <a:cubicBezTo>
                      <a:pt x="0" y="255"/>
                      <a:pt x="105" y="456"/>
                      <a:pt x="326" y="371"/>
                    </a:cubicBezTo>
                    <a:cubicBezTo>
                      <a:pt x="458" y="320"/>
                      <a:pt x="556" y="0"/>
                      <a:pt x="155" y="3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316" name="Freeform 56">
                <a:extLst>
                  <a:ext uri="{FF2B5EF4-FFF2-40B4-BE49-F238E27FC236}">
                    <a16:creationId xmlns:a16="http://schemas.microsoft.com/office/drawing/2014/main" id="{9F907C65-5A53-431F-BA3B-20A22B8441C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642351" y="5907088"/>
                <a:ext cx="22225" cy="23812"/>
              </a:xfrm>
              <a:custGeom>
                <a:avLst/>
                <a:gdLst>
                  <a:gd name="T0" fmla="*/ 683 w 721"/>
                  <a:gd name="T1" fmla="*/ 721 h 753"/>
                  <a:gd name="T2" fmla="*/ 16 w 721"/>
                  <a:gd name="T3" fmla="*/ 709 h 753"/>
                  <a:gd name="T4" fmla="*/ 0 w 721"/>
                  <a:gd name="T5" fmla="*/ 739 h 753"/>
                  <a:gd name="T6" fmla="*/ 3 w 721"/>
                  <a:gd name="T7" fmla="*/ 750 h 753"/>
                  <a:gd name="T8" fmla="*/ 619 w 721"/>
                  <a:gd name="T9" fmla="*/ 753 h 753"/>
                  <a:gd name="T10" fmla="*/ 683 w 721"/>
                  <a:gd name="T11" fmla="*/ 721 h 753"/>
                  <a:gd name="T12" fmla="*/ 709 w 721"/>
                  <a:gd name="T13" fmla="*/ 683 h 753"/>
                  <a:gd name="T14" fmla="*/ 721 w 721"/>
                  <a:gd name="T15" fmla="*/ 593 h 753"/>
                  <a:gd name="T16" fmla="*/ 712 w 721"/>
                  <a:gd name="T17" fmla="*/ 41 h 753"/>
                  <a:gd name="T18" fmla="*/ 388 w 721"/>
                  <a:gd name="T19" fmla="*/ 0 h 753"/>
                  <a:gd name="T20" fmla="*/ 367 w 721"/>
                  <a:gd name="T21" fmla="*/ 42 h 753"/>
                  <a:gd name="T22" fmla="*/ 678 w 721"/>
                  <a:gd name="T23" fmla="*/ 41 h 753"/>
                  <a:gd name="T24" fmla="*/ 683 w 721"/>
                  <a:gd name="T25" fmla="*/ 721 h 7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21" h="753">
                    <a:moveTo>
                      <a:pt x="683" y="721"/>
                    </a:moveTo>
                    <a:lnTo>
                      <a:pt x="16" y="709"/>
                    </a:lnTo>
                    <a:lnTo>
                      <a:pt x="0" y="739"/>
                    </a:lnTo>
                    <a:cubicBezTo>
                      <a:pt x="1" y="743"/>
                      <a:pt x="2" y="746"/>
                      <a:pt x="3" y="750"/>
                    </a:cubicBezTo>
                    <a:lnTo>
                      <a:pt x="619" y="753"/>
                    </a:lnTo>
                    <a:cubicBezTo>
                      <a:pt x="700" y="736"/>
                      <a:pt x="648" y="753"/>
                      <a:pt x="683" y="721"/>
                    </a:cubicBezTo>
                    <a:lnTo>
                      <a:pt x="709" y="683"/>
                    </a:lnTo>
                    <a:cubicBezTo>
                      <a:pt x="718" y="643"/>
                      <a:pt x="719" y="637"/>
                      <a:pt x="721" y="593"/>
                    </a:cubicBezTo>
                    <a:lnTo>
                      <a:pt x="712" y="41"/>
                    </a:lnTo>
                    <a:cubicBezTo>
                      <a:pt x="627" y="11"/>
                      <a:pt x="510" y="0"/>
                      <a:pt x="388" y="0"/>
                    </a:cubicBezTo>
                    <a:lnTo>
                      <a:pt x="367" y="42"/>
                    </a:lnTo>
                    <a:lnTo>
                      <a:pt x="678" y="41"/>
                    </a:lnTo>
                    <a:lnTo>
                      <a:pt x="683" y="7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317" name="Freeform 57">
                <a:extLst>
                  <a:ext uri="{FF2B5EF4-FFF2-40B4-BE49-F238E27FC236}">
                    <a16:creationId xmlns:a16="http://schemas.microsoft.com/office/drawing/2014/main" id="{C5B08FAF-34EF-4AED-9CD8-838D6B0BEC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61426" y="5775325"/>
                <a:ext cx="11113" cy="9525"/>
              </a:xfrm>
              <a:custGeom>
                <a:avLst/>
                <a:gdLst>
                  <a:gd name="T0" fmla="*/ 48 w 348"/>
                  <a:gd name="T1" fmla="*/ 237 h 298"/>
                  <a:gd name="T2" fmla="*/ 348 w 348"/>
                  <a:gd name="T3" fmla="*/ 25 h 298"/>
                  <a:gd name="T4" fmla="*/ 4 w 348"/>
                  <a:gd name="T5" fmla="*/ 0 h 298"/>
                  <a:gd name="T6" fmla="*/ 4 w 348"/>
                  <a:gd name="T7" fmla="*/ 142 h 298"/>
                  <a:gd name="T8" fmla="*/ 48 w 348"/>
                  <a:gd name="T9" fmla="*/ 237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8" h="298">
                    <a:moveTo>
                      <a:pt x="48" y="237"/>
                    </a:moveTo>
                    <a:cubicBezTo>
                      <a:pt x="141" y="184"/>
                      <a:pt x="261" y="105"/>
                      <a:pt x="348" y="25"/>
                    </a:cubicBezTo>
                    <a:lnTo>
                      <a:pt x="4" y="0"/>
                    </a:lnTo>
                    <a:cubicBezTo>
                      <a:pt x="4" y="34"/>
                      <a:pt x="0" y="113"/>
                      <a:pt x="4" y="142"/>
                    </a:cubicBezTo>
                    <a:cubicBezTo>
                      <a:pt x="26" y="298"/>
                      <a:pt x="5" y="187"/>
                      <a:pt x="48" y="23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318" name="Freeform 58">
                <a:extLst>
                  <a:ext uri="{FF2B5EF4-FFF2-40B4-BE49-F238E27FC236}">
                    <a16:creationId xmlns:a16="http://schemas.microsoft.com/office/drawing/2014/main" id="{CCE071E1-F236-4423-94AB-69308BBB0A4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431213" y="5668963"/>
                <a:ext cx="244475" cy="374650"/>
              </a:xfrm>
              <a:custGeom>
                <a:avLst/>
                <a:gdLst>
                  <a:gd name="T0" fmla="*/ 3955 w 7900"/>
                  <a:gd name="T1" fmla="*/ 0 h 12116"/>
                  <a:gd name="T2" fmla="*/ 3957 w 7900"/>
                  <a:gd name="T3" fmla="*/ 0 h 12116"/>
                  <a:gd name="T4" fmla="*/ 3963 w 7900"/>
                  <a:gd name="T5" fmla="*/ 0 h 12116"/>
                  <a:gd name="T6" fmla="*/ 4912 w 7900"/>
                  <a:gd name="T7" fmla="*/ 118 h 12116"/>
                  <a:gd name="T8" fmla="*/ 7900 w 7900"/>
                  <a:gd name="T9" fmla="*/ 3949 h 12116"/>
                  <a:gd name="T10" fmla="*/ 4066 w 7900"/>
                  <a:gd name="T11" fmla="*/ 12116 h 12116"/>
                  <a:gd name="T12" fmla="*/ 513 w 7900"/>
                  <a:gd name="T13" fmla="*/ 5894 h 12116"/>
                  <a:gd name="T14" fmla="*/ 2 w 7900"/>
                  <a:gd name="T15" fmla="*/ 3949 h 12116"/>
                  <a:gd name="T16" fmla="*/ 2842 w 7900"/>
                  <a:gd name="T17" fmla="*/ 172 h 12116"/>
                  <a:gd name="T18" fmla="*/ 3951 w 7900"/>
                  <a:gd name="T19" fmla="*/ 0 h 12116"/>
                  <a:gd name="T20" fmla="*/ 3951 w 7900"/>
                  <a:gd name="T21" fmla="*/ 1838 h 12116"/>
                  <a:gd name="T22" fmla="*/ 6159 w 7900"/>
                  <a:gd name="T23" fmla="*/ 4045 h 12116"/>
                  <a:gd name="T24" fmla="*/ 3951 w 7900"/>
                  <a:gd name="T25" fmla="*/ 6253 h 12116"/>
                  <a:gd name="T26" fmla="*/ 1744 w 7900"/>
                  <a:gd name="T27" fmla="*/ 4045 h 12116"/>
                  <a:gd name="T28" fmla="*/ 3951 w 7900"/>
                  <a:gd name="T29" fmla="*/ 1838 h 12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900" h="12116">
                    <a:moveTo>
                      <a:pt x="3955" y="0"/>
                    </a:moveTo>
                    <a:lnTo>
                      <a:pt x="3957" y="0"/>
                    </a:lnTo>
                    <a:lnTo>
                      <a:pt x="3963" y="0"/>
                    </a:lnTo>
                    <a:cubicBezTo>
                      <a:pt x="4290" y="1"/>
                      <a:pt x="4608" y="42"/>
                      <a:pt x="4912" y="118"/>
                    </a:cubicBezTo>
                    <a:cubicBezTo>
                      <a:pt x="6629" y="547"/>
                      <a:pt x="7900" y="2100"/>
                      <a:pt x="7900" y="3949"/>
                    </a:cubicBezTo>
                    <a:cubicBezTo>
                      <a:pt x="7900" y="5907"/>
                      <a:pt x="5048" y="10253"/>
                      <a:pt x="4066" y="12116"/>
                    </a:cubicBezTo>
                    <a:lnTo>
                      <a:pt x="513" y="5894"/>
                    </a:lnTo>
                    <a:cubicBezTo>
                      <a:pt x="177" y="5300"/>
                      <a:pt x="0" y="4633"/>
                      <a:pt x="2" y="3949"/>
                    </a:cubicBezTo>
                    <a:cubicBezTo>
                      <a:pt x="7" y="2162"/>
                      <a:pt x="1226" y="665"/>
                      <a:pt x="2842" y="172"/>
                    </a:cubicBezTo>
                    <a:cubicBezTo>
                      <a:pt x="3196" y="64"/>
                      <a:pt x="3568" y="4"/>
                      <a:pt x="3951" y="0"/>
                    </a:cubicBezTo>
                    <a:moveTo>
                      <a:pt x="3951" y="1838"/>
                    </a:moveTo>
                    <a:cubicBezTo>
                      <a:pt x="5170" y="1838"/>
                      <a:pt x="6159" y="2826"/>
                      <a:pt x="6159" y="4045"/>
                    </a:cubicBezTo>
                    <a:cubicBezTo>
                      <a:pt x="6159" y="5265"/>
                      <a:pt x="5170" y="6253"/>
                      <a:pt x="3951" y="6253"/>
                    </a:cubicBezTo>
                    <a:cubicBezTo>
                      <a:pt x="2732" y="6253"/>
                      <a:pt x="1744" y="5265"/>
                      <a:pt x="1744" y="4045"/>
                    </a:cubicBezTo>
                    <a:cubicBezTo>
                      <a:pt x="1744" y="2826"/>
                      <a:pt x="2732" y="1838"/>
                      <a:pt x="3951" y="18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sp>
          <p:nvSpPr>
            <p:cNvPr id="299" name="TextBox 298">
              <a:extLst>
                <a:ext uri="{FF2B5EF4-FFF2-40B4-BE49-F238E27FC236}">
                  <a16:creationId xmlns:a16="http://schemas.microsoft.com/office/drawing/2014/main" id="{6A007C05-6752-492B-BBA8-8ACCF1DCAA75}"/>
                </a:ext>
              </a:extLst>
            </p:cNvPr>
            <p:cNvSpPr txBox="1"/>
            <p:nvPr/>
          </p:nvSpPr>
          <p:spPr>
            <a:xfrm>
              <a:off x="7382099" y="4017763"/>
              <a:ext cx="416605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ru-RU" sz="1200" dirty="0"/>
                <a:t>Место, дата, время проведения осмотра определяются Куратором по БП, им же осуществляется информирование всех заинтересованных лиц, организуется процедура проведения осмотра.</a:t>
              </a:r>
            </a:p>
          </p:txBody>
        </p:sp>
      </p:grpSp>
      <p:cxnSp>
        <p:nvCxnSpPr>
          <p:cNvPr id="319" name="Прямая соединительная линия 318"/>
          <p:cNvCxnSpPr/>
          <p:nvPr/>
        </p:nvCxnSpPr>
        <p:spPr>
          <a:xfrm>
            <a:off x="499899" y="5555095"/>
            <a:ext cx="3167162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1"/>
          <p:cNvSpPr/>
          <p:nvPr/>
        </p:nvSpPr>
        <p:spPr>
          <a:xfrm>
            <a:off x="489518" y="3373925"/>
            <a:ext cx="11270239" cy="492443"/>
          </a:xfrm>
          <a:prstGeom prst="rect">
            <a:avLst/>
          </a:prstGeom>
          <a:solidFill>
            <a:srgbClr val="E8E8E8"/>
          </a:solidFill>
          <a:effectLst>
            <a:softEdge rad="31750"/>
          </a:effectLst>
        </p:spPr>
        <p:txBody>
          <a:bodyPr wrap="square">
            <a:spAutoFit/>
          </a:bodyPr>
          <a:lstStyle/>
          <a:p>
            <a:pPr marL="0" lvl="2" indent="457200" algn="just">
              <a:spcAft>
                <a:spcPts val="0"/>
              </a:spcAft>
            </a:pPr>
            <a:r>
              <a:rPr lang="ru-RU" sz="1300" dirty="0">
                <a:ea typeface="Times New Roman" panose="02020603050405020304" pitchFamily="18" charset="0"/>
              </a:rPr>
              <a:t>В ходе предварительного осмотра места проведения работ </a:t>
            </a:r>
            <a:r>
              <a:rPr lang="ru-RU" sz="1300" dirty="0" smtClean="0">
                <a:ea typeface="Times New Roman" panose="02020603050405020304" pitchFamily="18" charset="0"/>
              </a:rPr>
              <a:t>представитель Подрядной организации </a:t>
            </a:r>
            <a:r>
              <a:rPr lang="ru-RU" sz="1300" dirty="0">
                <a:ea typeface="Times New Roman" panose="02020603050405020304" pitchFamily="18" charset="0"/>
              </a:rPr>
              <a:t>обменивается контактной информацией с представителями Заказчика, решает вопросы обеспечения </a:t>
            </a:r>
            <a:r>
              <a:rPr lang="ru-RU" sz="1300" dirty="0" smtClean="0">
                <a:ea typeface="Times New Roman" panose="02020603050405020304" pitchFamily="18" charset="0"/>
              </a:rPr>
              <a:t>своего персонала пропускными </a:t>
            </a:r>
            <a:r>
              <a:rPr lang="ru-RU" sz="1300" dirty="0">
                <a:ea typeface="Times New Roman" panose="02020603050405020304" pitchFamily="18" charset="0"/>
              </a:rPr>
              <a:t>документами, инструктирования, размещения </a:t>
            </a:r>
            <a:r>
              <a:rPr lang="ru-RU" sz="1300" dirty="0" smtClean="0">
                <a:ea typeface="Times New Roman" panose="02020603050405020304" pitchFamily="18" charset="0"/>
              </a:rPr>
              <a:t>персонала </a:t>
            </a:r>
            <a:r>
              <a:rPr lang="ru-RU" sz="1300" dirty="0">
                <a:ea typeface="Times New Roman" panose="02020603050405020304" pitchFamily="18" charset="0"/>
              </a:rPr>
              <a:t>и т.п.</a:t>
            </a:r>
            <a:endParaRPr lang="ru-RU" sz="1300" dirty="0">
              <a:effectLst/>
              <a:ea typeface="Times New Roman" panose="02020603050405020304" pitchFamily="18" charset="0"/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407067" y="5600365"/>
            <a:ext cx="11332119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900" dirty="0" smtClean="0"/>
              <a:t>Куратор </a:t>
            </a:r>
            <a:r>
              <a:rPr lang="ru-RU" sz="900" dirty="0"/>
              <a:t>по безопасности </a:t>
            </a:r>
            <a:r>
              <a:rPr lang="ru-RU" sz="900" dirty="0" smtClean="0"/>
              <a:t>Подрядной организации </a:t>
            </a:r>
            <a:r>
              <a:rPr lang="ru-RU" sz="900" dirty="0"/>
              <a:t>(Куратор по БП): Специально назначенный руководитель или специалист структурного подразделения, инициирующего процедуру заключения договора и отвечающее за его сопровождение, осуществляющий координацию деятельности </a:t>
            </a:r>
            <a:r>
              <a:rPr lang="ru-RU" sz="900" dirty="0" smtClean="0"/>
              <a:t>Подрядной организации </a:t>
            </a:r>
            <a:r>
              <a:rPr lang="ru-RU" sz="900" dirty="0"/>
              <a:t>на территории Общества и контроль за выполнением </a:t>
            </a:r>
            <a:r>
              <a:rPr lang="ru-RU" sz="900" dirty="0" smtClean="0"/>
              <a:t>Подрядной организации работы </a:t>
            </a:r>
            <a:r>
              <a:rPr lang="ru-RU" sz="900" dirty="0"/>
              <a:t>по договору (в том числе и по вопросам безопасного производства работ). </a:t>
            </a:r>
          </a:p>
        </p:txBody>
      </p:sp>
      <p:sp>
        <p:nvSpPr>
          <p:cNvPr id="324" name="Прямоугольник 323"/>
          <p:cNvSpPr/>
          <p:nvPr/>
        </p:nvSpPr>
        <p:spPr>
          <a:xfrm>
            <a:off x="1231342" y="1407156"/>
            <a:ext cx="569344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>
                <a:solidFill>
                  <a:srgbClr val="002060"/>
                </a:solidFill>
                <a:cs typeface="Times New Roman" panose="02020603050405020304" pitchFamily="18" charset="0"/>
              </a:rPr>
              <a:t>Осмотр места проведения работ</a:t>
            </a:r>
          </a:p>
        </p:txBody>
      </p:sp>
    </p:spTree>
    <p:extLst>
      <p:ext uri="{BB962C8B-B14F-4D97-AF65-F5344CB8AC3E}">
        <p14:creationId xmlns:p14="http://schemas.microsoft.com/office/powerpoint/2010/main" val="333250032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CC40293-687C-AE47-90A9-940E86A086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dirty="0" smtClean="0"/>
              <a:t>Июль 2022</a:t>
            </a:r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478154-65EE-1149-ACE9-12FA6044DE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/>
              <a:t>ФосАгро | Чистые минералы для здоровой жизни</a:t>
            </a:r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A5805FB-E02E-7E41-A66E-A1E19143FF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55804-D118-2B4A-AD41-9C544F0DF4A9}" type="slidenum">
              <a:rPr lang="en-GB" smtClean="0"/>
              <a:pPr/>
              <a:t>11</a:t>
            </a:fld>
            <a:endParaRPr lang="en-GB" dirty="0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DD24350A-D725-5241-879E-98A9DC979D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just"/>
            <a:r>
              <a:rPr lang="ru-RU" dirty="0" smtClean="0"/>
              <a:t>2</a:t>
            </a:r>
            <a:r>
              <a:rPr lang="ru-RU" dirty="0"/>
              <a:t>. </a:t>
            </a:r>
            <a:r>
              <a:rPr lang="ru-RU" dirty="0" smtClean="0"/>
              <a:t>Основные </a:t>
            </a:r>
            <a:r>
              <a:rPr lang="ru-RU" dirty="0"/>
              <a:t>требования после победы в тендере и до начала выполнения работ</a:t>
            </a:r>
          </a:p>
        </p:txBody>
      </p:sp>
      <p:grpSp>
        <p:nvGrpSpPr>
          <p:cNvPr id="52" name="Группа 51"/>
          <p:cNvGrpSpPr/>
          <p:nvPr/>
        </p:nvGrpSpPr>
        <p:grpSpPr>
          <a:xfrm>
            <a:off x="430524" y="1219245"/>
            <a:ext cx="6619981" cy="642684"/>
            <a:chOff x="430524" y="1657479"/>
            <a:chExt cx="6619981" cy="642684"/>
          </a:xfrm>
        </p:grpSpPr>
        <p:grpSp>
          <p:nvGrpSpPr>
            <p:cNvPr id="53" name="Группа 52"/>
            <p:cNvGrpSpPr/>
            <p:nvPr/>
          </p:nvGrpSpPr>
          <p:grpSpPr>
            <a:xfrm>
              <a:off x="430524" y="1657479"/>
              <a:ext cx="6619981" cy="642684"/>
              <a:chOff x="285235" y="1147651"/>
              <a:chExt cx="3673567" cy="571174"/>
            </a:xfrm>
          </p:grpSpPr>
          <p:sp>
            <p:nvSpPr>
              <p:cNvPr id="55" name="Прямоугольник: скругленные углы 118">
                <a:extLst>
                  <a:ext uri="{FF2B5EF4-FFF2-40B4-BE49-F238E27FC236}">
                    <a16:creationId xmlns:a16="http://schemas.microsoft.com/office/drawing/2014/main" id="{79635FA1-070E-2B1F-64BB-00AA9892F49E}"/>
                  </a:ext>
                </a:extLst>
              </p:cNvPr>
              <p:cNvSpPr/>
              <p:nvPr/>
            </p:nvSpPr>
            <p:spPr>
              <a:xfrm>
                <a:off x="439226" y="1222624"/>
                <a:ext cx="3519576" cy="464946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85000"/>
                </a:schemeClr>
              </a:solidFill>
              <a:ln w="25400">
                <a:solidFill>
                  <a:srgbClr val="08509D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ru-RU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ru-RU" sz="1400" b="1" dirty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56" name="Шестиугольник 55">
                <a:extLst>
                  <a:ext uri="{FF2B5EF4-FFF2-40B4-BE49-F238E27FC236}">
                    <a16:creationId xmlns:a16="http://schemas.microsoft.com/office/drawing/2014/main" id="{509E7B9F-4A67-1DEF-7D9E-A2125CC24D22}"/>
                  </a:ext>
                </a:extLst>
              </p:cNvPr>
              <p:cNvSpPr/>
              <p:nvPr/>
            </p:nvSpPr>
            <p:spPr>
              <a:xfrm flipH="1">
                <a:off x="285235" y="1147651"/>
                <a:ext cx="408721" cy="571174"/>
              </a:xfrm>
              <a:prstGeom prst="hexagon">
                <a:avLst/>
              </a:prstGeom>
              <a:gradFill flip="none" rotWithShape="1">
                <a:gsLst>
                  <a:gs pos="0">
                    <a:srgbClr val="004A95">
                      <a:shade val="30000"/>
                      <a:satMod val="115000"/>
                    </a:srgbClr>
                  </a:gs>
                  <a:gs pos="50000">
                    <a:srgbClr val="004A95">
                      <a:shade val="67500"/>
                      <a:satMod val="115000"/>
                    </a:srgbClr>
                  </a:gs>
                  <a:gs pos="100000">
                    <a:srgbClr val="004A95">
                      <a:shade val="100000"/>
                      <a:satMod val="115000"/>
                    </a:srgbClr>
                  </a:gs>
                </a:gsLst>
                <a:path path="circle">
                  <a:fillToRect t="100000" r="100000"/>
                </a:path>
                <a:tileRect l="-100000" b="-100000"/>
              </a:gradFill>
              <a:ln w="28575" cap="flat" cmpd="sng" algn="ctr">
                <a:solidFill>
                  <a:srgbClr val="08417A"/>
                </a:solidFill>
                <a:prstDash val="solid"/>
                <a:miter lim="800000"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txBody>
              <a:bodyPr rtlCol="0" anchor="ctr"/>
              <a:lstStyle>
                <a:defPPr>
                  <a:defRPr lang="ru-RU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3687" b="0" i="0" u="none" strike="noStrike" kern="120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pic>
          <p:nvPicPr>
            <p:cNvPr id="54" name="Рисунок 53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4803" y="1734610"/>
              <a:ext cx="607976" cy="471848"/>
            </a:xfrm>
            <a:prstGeom prst="rect">
              <a:avLst/>
            </a:prstGeom>
          </p:spPr>
        </p:pic>
      </p:grpSp>
      <p:sp>
        <p:nvSpPr>
          <p:cNvPr id="2" name="Прямоугольник 1"/>
          <p:cNvSpPr/>
          <p:nvPr/>
        </p:nvSpPr>
        <p:spPr>
          <a:xfrm>
            <a:off x="1401652" y="3342129"/>
            <a:ext cx="10363390" cy="10926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>
              <a:spcAft>
                <a:spcPts val="0"/>
              </a:spcAft>
            </a:pPr>
            <a:r>
              <a:rPr lang="ru-RU" sz="1300" dirty="0"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ru-RU" sz="1300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При </a:t>
            </a:r>
            <a:r>
              <a:rPr lang="ru-RU" sz="1300" dirty="0">
                <a:ea typeface="Calibri" panose="020F0502020204030204" pitchFamily="34" charset="0"/>
                <a:cs typeface="Times New Roman" panose="02020603050405020304" pitchFamily="18" charset="0"/>
              </a:rPr>
              <a:t>разработке организационно-технологической документации необходимо обратить особое внимание на следующее требование: Организационно-технологическая документация (ПОС, ППР и др.) должна содержать </a:t>
            </a:r>
            <a:r>
              <a:rPr lang="ru-RU" sz="1300" u="sng" dirty="0">
                <a:ea typeface="Calibri" panose="020F0502020204030204" pitchFamily="34" charset="0"/>
                <a:cs typeface="Times New Roman" panose="02020603050405020304" pitchFamily="18" charset="0"/>
              </a:rPr>
              <a:t>конкретные проектные решения</a:t>
            </a:r>
            <a:r>
              <a:rPr lang="ru-RU" sz="1300" dirty="0">
                <a:ea typeface="Calibri" panose="020F0502020204030204" pitchFamily="34" charset="0"/>
                <a:cs typeface="Times New Roman" panose="02020603050405020304" pitchFamily="18" charset="0"/>
              </a:rPr>
              <a:t> по безопасности труда, определяющие технические средства и методы работ, обеспечивающие выполнение нормативных требований безопасности труда. Не допускается заменять проектные решения извлечениями из норм и правил безопасности труда, которые рекомендуется приводить только в качестве обоснования для разработки соответствующих решений.   </a:t>
            </a:r>
          </a:p>
        </p:txBody>
      </p:sp>
      <p:sp>
        <p:nvSpPr>
          <p:cNvPr id="28" name="Прямоугольник 27"/>
          <p:cNvSpPr/>
          <p:nvPr/>
        </p:nvSpPr>
        <p:spPr>
          <a:xfrm>
            <a:off x="1167058" y="1282224"/>
            <a:ext cx="562206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Разработка и согласование </a:t>
            </a:r>
            <a:r>
              <a:rPr lang="ru-RU" sz="1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документации, необходимой </a:t>
            </a:r>
            <a:r>
              <a:rPr lang="ru-RU" sz="1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производства работ </a:t>
            </a:r>
          </a:p>
        </p:txBody>
      </p:sp>
      <p:sp>
        <p:nvSpPr>
          <p:cNvPr id="29" name="Пятиугольник 28">
            <a:extLst>
              <a:ext uri="{FF2B5EF4-FFF2-40B4-BE49-F238E27FC236}">
                <a16:creationId xmlns:a16="http://schemas.microsoft.com/office/drawing/2014/main" id="{40D2D98D-967D-411A-B52D-F05CE097B6BC}"/>
              </a:ext>
            </a:extLst>
          </p:cNvPr>
          <p:cNvSpPr/>
          <p:nvPr/>
        </p:nvSpPr>
        <p:spPr>
          <a:xfrm flipH="1">
            <a:off x="4762196" y="1931408"/>
            <a:ext cx="7429804" cy="787613"/>
          </a:xfrm>
          <a:prstGeom prst="homePlate">
            <a:avLst/>
          </a:prstGeom>
          <a:solidFill>
            <a:srgbClr val="DEDEDE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pSp>
        <p:nvGrpSpPr>
          <p:cNvPr id="88" name="Группа 87"/>
          <p:cNvGrpSpPr/>
          <p:nvPr/>
        </p:nvGrpSpPr>
        <p:grpSpPr>
          <a:xfrm>
            <a:off x="5256293" y="1977487"/>
            <a:ext cx="6757907" cy="701536"/>
            <a:chOff x="4770452" y="2632493"/>
            <a:chExt cx="6964057" cy="701536"/>
          </a:xfrm>
        </p:grpSpPr>
        <p:sp>
          <p:nvSpPr>
            <p:cNvPr id="89" name="TextBox 88">
              <a:extLst>
                <a:ext uri="{FF2B5EF4-FFF2-40B4-BE49-F238E27FC236}">
                  <a16:creationId xmlns:a16="http://schemas.microsoft.com/office/drawing/2014/main" id="{F5FD90E6-D771-4AF1-936F-D1D3D9B3204E}"/>
                </a:ext>
              </a:extLst>
            </p:cNvPr>
            <p:cNvSpPr txBox="1"/>
            <p:nvPr/>
          </p:nvSpPr>
          <p:spPr>
            <a:xfrm>
              <a:off x="5330177" y="2641532"/>
              <a:ext cx="3559883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300" dirty="0" smtClean="0"/>
                <a:t>Подрядная организация обязана начать </a:t>
              </a:r>
              <a:r>
                <a:rPr lang="ru-RU" sz="1300" dirty="0"/>
                <a:t>процесс подготовки документации,  необходимой для начала производства работ</a:t>
              </a:r>
            </a:p>
          </p:txBody>
        </p:sp>
        <p:pic>
          <p:nvPicPr>
            <p:cNvPr id="90" name="Рисунок 89" descr="Часы">
              <a:extLst>
                <a:ext uri="{FF2B5EF4-FFF2-40B4-BE49-F238E27FC236}">
                  <a16:creationId xmlns:a16="http://schemas.microsoft.com/office/drawing/2014/main" id="{FD8FFA09-BC57-4564-8515-E6D3F3A8238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8"/>
                </a:ext>
              </a:extLst>
            </a:blip>
            <a:stretch>
              <a:fillRect/>
            </a:stretch>
          </p:blipFill>
          <p:spPr>
            <a:xfrm>
              <a:off x="9711811" y="2686758"/>
              <a:ext cx="470706" cy="470706"/>
            </a:xfrm>
            <a:prstGeom prst="rect">
              <a:avLst/>
            </a:prstGeom>
          </p:spPr>
        </p:pic>
        <p:sp>
          <p:nvSpPr>
            <p:cNvPr id="91" name="TextBox 90">
              <a:extLst>
                <a:ext uri="{FF2B5EF4-FFF2-40B4-BE49-F238E27FC236}">
                  <a16:creationId xmlns:a16="http://schemas.microsoft.com/office/drawing/2014/main" id="{E6B42A8D-F793-4B9C-B28B-3D47E920A315}"/>
                </a:ext>
              </a:extLst>
            </p:cNvPr>
            <p:cNvSpPr txBox="1"/>
            <p:nvPr/>
          </p:nvSpPr>
          <p:spPr>
            <a:xfrm>
              <a:off x="10127739" y="2717643"/>
              <a:ext cx="1606770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300" b="1" dirty="0"/>
                <a:t>до планируемой</a:t>
              </a:r>
            </a:p>
            <a:p>
              <a:pPr algn="ctr"/>
              <a:r>
                <a:rPr lang="ru-RU" sz="1300" b="1" dirty="0"/>
                <a:t>даты начала работ</a:t>
              </a:r>
            </a:p>
          </p:txBody>
        </p:sp>
        <p:grpSp>
          <p:nvGrpSpPr>
            <p:cNvPr id="92" name="Группа 91">
              <a:extLst>
                <a:ext uri="{FF2B5EF4-FFF2-40B4-BE49-F238E27FC236}">
                  <a16:creationId xmlns:a16="http://schemas.microsoft.com/office/drawing/2014/main" id="{F56A3812-4A58-4275-A2FD-4FD563924A81}"/>
                </a:ext>
              </a:extLst>
            </p:cNvPr>
            <p:cNvGrpSpPr/>
            <p:nvPr/>
          </p:nvGrpSpPr>
          <p:grpSpPr>
            <a:xfrm>
              <a:off x="8982529" y="2632493"/>
              <a:ext cx="553007" cy="550121"/>
              <a:chOff x="4379913" y="3071812"/>
              <a:chExt cx="608012" cy="604838"/>
            </a:xfrm>
            <a:solidFill>
              <a:srgbClr val="577C14"/>
            </a:solidFill>
          </p:grpSpPr>
          <p:sp>
            <p:nvSpPr>
              <p:cNvPr id="94" name="Freeform 15">
                <a:extLst>
                  <a:ext uri="{FF2B5EF4-FFF2-40B4-BE49-F238E27FC236}">
                    <a16:creationId xmlns:a16="http://schemas.microsoft.com/office/drawing/2014/main" id="{47AC30E0-5835-4D20-A997-C602BBC22B3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379913" y="3071812"/>
                <a:ext cx="471487" cy="604838"/>
              </a:xfrm>
              <a:custGeom>
                <a:avLst/>
                <a:gdLst>
                  <a:gd name="T0" fmla="*/ 979 w 1291"/>
                  <a:gd name="T1" fmla="*/ 97 h 1660"/>
                  <a:gd name="T2" fmla="*/ 1197 w 1291"/>
                  <a:gd name="T3" fmla="*/ 315 h 1660"/>
                  <a:gd name="T4" fmla="*/ 980 w 1291"/>
                  <a:gd name="T5" fmla="*/ 315 h 1660"/>
                  <a:gd name="T6" fmla="*/ 979 w 1291"/>
                  <a:gd name="T7" fmla="*/ 139 h 1660"/>
                  <a:gd name="T8" fmla="*/ 979 w 1291"/>
                  <a:gd name="T9" fmla="*/ 97 h 1660"/>
                  <a:gd name="T10" fmla="*/ 52 w 1291"/>
                  <a:gd name="T11" fmla="*/ 111 h 1660"/>
                  <a:gd name="T12" fmla="*/ 105 w 1291"/>
                  <a:gd name="T13" fmla="*/ 58 h 1660"/>
                  <a:gd name="T14" fmla="*/ 619 w 1291"/>
                  <a:gd name="T15" fmla="*/ 58 h 1660"/>
                  <a:gd name="T16" fmla="*/ 927 w 1291"/>
                  <a:gd name="T17" fmla="*/ 58 h 1660"/>
                  <a:gd name="T18" fmla="*/ 927 w 1291"/>
                  <a:gd name="T19" fmla="*/ 287 h 1660"/>
                  <a:gd name="T20" fmla="*/ 984 w 1291"/>
                  <a:gd name="T21" fmla="*/ 367 h 1660"/>
                  <a:gd name="T22" fmla="*/ 1236 w 1291"/>
                  <a:gd name="T23" fmla="*/ 367 h 1660"/>
                  <a:gd name="T24" fmla="*/ 1236 w 1291"/>
                  <a:gd name="T25" fmla="*/ 731 h 1660"/>
                  <a:gd name="T26" fmla="*/ 1242 w 1291"/>
                  <a:gd name="T27" fmla="*/ 725 h 1660"/>
                  <a:gd name="T28" fmla="*/ 1266 w 1291"/>
                  <a:gd name="T29" fmla="*/ 681 h 1660"/>
                  <a:gd name="T30" fmla="*/ 1288 w 1291"/>
                  <a:gd name="T31" fmla="*/ 625 h 1660"/>
                  <a:gd name="T32" fmla="*/ 1288 w 1291"/>
                  <a:gd name="T33" fmla="*/ 340 h 1660"/>
                  <a:gd name="T34" fmla="*/ 1287 w 1291"/>
                  <a:gd name="T35" fmla="*/ 332 h 1660"/>
                  <a:gd name="T36" fmla="*/ 1037 w 1291"/>
                  <a:gd name="T37" fmla="*/ 78 h 1660"/>
                  <a:gd name="T38" fmla="*/ 990 w 1291"/>
                  <a:gd name="T39" fmla="*/ 32 h 1660"/>
                  <a:gd name="T40" fmla="*/ 927 w 1291"/>
                  <a:gd name="T41" fmla="*/ 6 h 1660"/>
                  <a:gd name="T42" fmla="*/ 676 w 1291"/>
                  <a:gd name="T43" fmla="*/ 6 h 1660"/>
                  <a:gd name="T44" fmla="*/ 149 w 1291"/>
                  <a:gd name="T45" fmla="*/ 6 h 1660"/>
                  <a:gd name="T46" fmla="*/ 27 w 1291"/>
                  <a:gd name="T47" fmla="*/ 24 h 1660"/>
                  <a:gd name="T48" fmla="*/ 0 w 1291"/>
                  <a:gd name="T49" fmla="*/ 93 h 1660"/>
                  <a:gd name="T50" fmla="*/ 0 w 1291"/>
                  <a:gd name="T51" fmla="*/ 845 h 1660"/>
                  <a:gd name="T52" fmla="*/ 0 w 1291"/>
                  <a:gd name="T53" fmla="*/ 1548 h 1660"/>
                  <a:gd name="T54" fmla="*/ 105 w 1291"/>
                  <a:gd name="T55" fmla="*/ 1654 h 1660"/>
                  <a:gd name="T56" fmla="*/ 268 w 1291"/>
                  <a:gd name="T57" fmla="*/ 1654 h 1660"/>
                  <a:gd name="T58" fmla="*/ 1147 w 1291"/>
                  <a:gd name="T59" fmla="*/ 1654 h 1660"/>
                  <a:gd name="T60" fmla="*/ 1268 w 1291"/>
                  <a:gd name="T61" fmla="*/ 1629 h 1660"/>
                  <a:gd name="T62" fmla="*/ 1288 w 1291"/>
                  <a:gd name="T63" fmla="*/ 1548 h 1660"/>
                  <a:gd name="T64" fmla="*/ 1288 w 1291"/>
                  <a:gd name="T65" fmla="*/ 1160 h 1660"/>
                  <a:gd name="T66" fmla="*/ 1236 w 1291"/>
                  <a:gd name="T67" fmla="*/ 1258 h 1660"/>
                  <a:gd name="T68" fmla="*/ 1236 w 1291"/>
                  <a:gd name="T69" fmla="*/ 1517 h 1660"/>
                  <a:gd name="T70" fmla="*/ 1191 w 1291"/>
                  <a:gd name="T71" fmla="*/ 1602 h 1660"/>
                  <a:gd name="T72" fmla="*/ 940 w 1291"/>
                  <a:gd name="T73" fmla="*/ 1602 h 1660"/>
                  <a:gd name="T74" fmla="*/ 149 w 1291"/>
                  <a:gd name="T75" fmla="*/ 1602 h 1660"/>
                  <a:gd name="T76" fmla="*/ 52 w 1291"/>
                  <a:gd name="T77" fmla="*/ 1546 h 1660"/>
                  <a:gd name="T78" fmla="*/ 52 w 1291"/>
                  <a:gd name="T79" fmla="*/ 111 h 16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291" h="1660">
                    <a:moveTo>
                      <a:pt x="979" y="97"/>
                    </a:moveTo>
                    <a:cubicBezTo>
                      <a:pt x="990" y="103"/>
                      <a:pt x="1196" y="311"/>
                      <a:pt x="1197" y="315"/>
                    </a:cubicBezTo>
                    <a:lnTo>
                      <a:pt x="980" y="315"/>
                    </a:lnTo>
                    <a:cubicBezTo>
                      <a:pt x="978" y="260"/>
                      <a:pt x="980" y="195"/>
                      <a:pt x="979" y="139"/>
                    </a:cubicBezTo>
                    <a:lnTo>
                      <a:pt x="979" y="97"/>
                    </a:lnTo>
                    <a:close/>
                    <a:moveTo>
                      <a:pt x="52" y="111"/>
                    </a:moveTo>
                    <a:cubicBezTo>
                      <a:pt x="52" y="60"/>
                      <a:pt x="54" y="58"/>
                      <a:pt x="105" y="58"/>
                    </a:cubicBezTo>
                    <a:lnTo>
                      <a:pt x="619" y="58"/>
                    </a:lnTo>
                    <a:cubicBezTo>
                      <a:pt x="675" y="57"/>
                      <a:pt x="886" y="55"/>
                      <a:pt x="927" y="58"/>
                    </a:cubicBezTo>
                    <a:lnTo>
                      <a:pt x="927" y="287"/>
                    </a:lnTo>
                    <a:cubicBezTo>
                      <a:pt x="927" y="358"/>
                      <a:pt x="917" y="367"/>
                      <a:pt x="984" y="367"/>
                    </a:cubicBezTo>
                    <a:cubicBezTo>
                      <a:pt x="1045" y="367"/>
                      <a:pt x="1183" y="364"/>
                      <a:pt x="1236" y="367"/>
                    </a:cubicBezTo>
                    <a:lnTo>
                      <a:pt x="1236" y="731"/>
                    </a:lnTo>
                    <a:cubicBezTo>
                      <a:pt x="1243" y="727"/>
                      <a:pt x="1238" y="731"/>
                      <a:pt x="1242" y="725"/>
                    </a:cubicBezTo>
                    <a:lnTo>
                      <a:pt x="1266" y="681"/>
                    </a:lnTo>
                    <a:cubicBezTo>
                      <a:pt x="1277" y="661"/>
                      <a:pt x="1288" y="649"/>
                      <a:pt x="1288" y="625"/>
                    </a:cubicBezTo>
                    <a:cubicBezTo>
                      <a:pt x="1288" y="577"/>
                      <a:pt x="1291" y="369"/>
                      <a:pt x="1288" y="340"/>
                    </a:cubicBezTo>
                    <a:lnTo>
                      <a:pt x="1287" y="332"/>
                    </a:lnTo>
                    <a:cubicBezTo>
                      <a:pt x="1282" y="318"/>
                      <a:pt x="1060" y="101"/>
                      <a:pt x="1037" y="78"/>
                    </a:cubicBezTo>
                    <a:cubicBezTo>
                      <a:pt x="1021" y="63"/>
                      <a:pt x="1006" y="48"/>
                      <a:pt x="990" y="32"/>
                    </a:cubicBezTo>
                    <a:cubicBezTo>
                      <a:pt x="967" y="8"/>
                      <a:pt x="973" y="6"/>
                      <a:pt x="927" y="6"/>
                    </a:cubicBezTo>
                    <a:lnTo>
                      <a:pt x="676" y="6"/>
                    </a:lnTo>
                    <a:cubicBezTo>
                      <a:pt x="501" y="5"/>
                      <a:pt x="325" y="7"/>
                      <a:pt x="149" y="6"/>
                    </a:cubicBezTo>
                    <a:cubicBezTo>
                      <a:pt x="109" y="6"/>
                      <a:pt x="57" y="0"/>
                      <a:pt x="27" y="24"/>
                    </a:cubicBezTo>
                    <a:cubicBezTo>
                      <a:pt x="8" y="40"/>
                      <a:pt x="0" y="61"/>
                      <a:pt x="0" y="93"/>
                    </a:cubicBezTo>
                    <a:lnTo>
                      <a:pt x="0" y="845"/>
                    </a:lnTo>
                    <a:cubicBezTo>
                      <a:pt x="2" y="1079"/>
                      <a:pt x="0" y="1313"/>
                      <a:pt x="0" y="1548"/>
                    </a:cubicBezTo>
                    <a:cubicBezTo>
                      <a:pt x="0" y="1630"/>
                      <a:pt x="23" y="1654"/>
                      <a:pt x="105" y="1654"/>
                    </a:cubicBezTo>
                    <a:lnTo>
                      <a:pt x="268" y="1654"/>
                    </a:lnTo>
                    <a:cubicBezTo>
                      <a:pt x="561" y="1655"/>
                      <a:pt x="854" y="1652"/>
                      <a:pt x="1147" y="1654"/>
                    </a:cubicBezTo>
                    <a:cubicBezTo>
                      <a:pt x="1189" y="1654"/>
                      <a:pt x="1239" y="1660"/>
                      <a:pt x="1268" y="1629"/>
                    </a:cubicBezTo>
                    <a:cubicBezTo>
                      <a:pt x="1288" y="1606"/>
                      <a:pt x="1288" y="1586"/>
                      <a:pt x="1288" y="1548"/>
                    </a:cubicBezTo>
                    <a:cubicBezTo>
                      <a:pt x="1288" y="1419"/>
                      <a:pt x="1290" y="1289"/>
                      <a:pt x="1288" y="1160"/>
                    </a:cubicBezTo>
                    <a:cubicBezTo>
                      <a:pt x="1280" y="1167"/>
                      <a:pt x="1236" y="1248"/>
                      <a:pt x="1236" y="1258"/>
                    </a:cubicBezTo>
                    <a:lnTo>
                      <a:pt x="1236" y="1517"/>
                    </a:lnTo>
                    <a:cubicBezTo>
                      <a:pt x="1236" y="1584"/>
                      <a:pt x="1246" y="1602"/>
                      <a:pt x="1191" y="1602"/>
                    </a:cubicBezTo>
                    <a:lnTo>
                      <a:pt x="940" y="1602"/>
                    </a:lnTo>
                    <a:cubicBezTo>
                      <a:pt x="676" y="1603"/>
                      <a:pt x="413" y="1601"/>
                      <a:pt x="149" y="1602"/>
                    </a:cubicBezTo>
                    <a:cubicBezTo>
                      <a:pt x="62" y="1602"/>
                      <a:pt x="52" y="1614"/>
                      <a:pt x="52" y="1546"/>
                    </a:cubicBezTo>
                    <a:lnTo>
                      <a:pt x="52" y="11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300"/>
              </a:p>
            </p:txBody>
          </p:sp>
          <p:sp>
            <p:nvSpPr>
              <p:cNvPr id="140" name="Freeform 16">
                <a:extLst>
                  <a:ext uri="{FF2B5EF4-FFF2-40B4-BE49-F238E27FC236}">
                    <a16:creationId xmlns:a16="http://schemas.microsoft.com/office/drawing/2014/main" id="{956D3959-B1D7-4B61-A308-3AEA8EA436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35475" y="3363913"/>
                <a:ext cx="450850" cy="244475"/>
              </a:xfrm>
              <a:custGeom>
                <a:avLst/>
                <a:gdLst>
                  <a:gd name="T0" fmla="*/ 601 w 1235"/>
                  <a:gd name="T1" fmla="*/ 520 h 672"/>
                  <a:gd name="T2" fmla="*/ 596 w 1235"/>
                  <a:gd name="T3" fmla="*/ 591 h 672"/>
                  <a:gd name="T4" fmla="*/ 787 w 1235"/>
                  <a:gd name="T5" fmla="*/ 621 h 672"/>
                  <a:gd name="T6" fmla="*/ 851 w 1235"/>
                  <a:gd name="T7" fmla="*/ 601 h 672"/>
                  <a:gd name="T8" fmla="*/ 988 w 1235"/>
                  <a:gd name="T9" fmla="*/ 487 h 672"/>
                  <a:gd name="T10" fmla="*/ 1059 w 1235"/>
                  <a:gd name="T11" fmla="*/ 392 h 672"/>
                  <a:gd name="T12" fmla="*/ 1235 w 1235"/>
                  <a:gd name="T13" fmla="*/ 67 h 672"/>
                  <a:gd name="T14" fmla="*/ 1110 w 1235"/>
                  <a:gd name="T15" fmla="*/ 0 h 672"/>
                  <a:gd name="T16" fmla="*/ 1072 w 1235"/>
                  <a:gd name="T17" fmla="*/ 67 h 672"/>
                  <a:gd name="T18" fmla="*/ 966 w 1235"/>
                  <a:gd name="T19" fmla="*/ 263 h 672"/>
                  <a:gd name="T20" fmla="*/ 865 w 1235"/>
                  <a:gd name="T21" fmla="*/ 566 h 672"/>
                  <a:gd name="T22" fmla="*/ 637 w 1235"/>
                  <a:gd name="T23" fmla="*/ 561 h 672"/>
                  <a:gd name="T24" fmla="*/ 640 w 1235"/>
                  <a:gd name="T25" fmla="*/ 484 h 672"/>
                  <a:gd name="T26" fmla="*/ 511 w 1235"/>
                  <a:gd name="T27" fmla="*/ 540 h 672"/>
                  <a:gd name="T28" fmla="*/ 461 w 1235"/>
                  <a:gd name="T29" fmla="*/ 586 h 672"/>
                  <a:gd name="T30" fmla="*/ 401 w 1235"/>
                  <a:gd name="T31" fmla="*/ 568 h 672"/>
                  <a:gd name="T32" fmla="*/ 467 w 1235"/>
                  <a:gd name="T33" fmla="*/ 457 h 672"/>
                  <a:gd name="T34" fmla="*/ 462 w 1235"/>
                  <a:gd name="T35" fmla="*/ 384 h 672"/>
                  <a:gd name="T36" fmla="*/ 167 w 1235"/>
                  <a:gd name="T37" fmla="*/ 565 h 672"/>
                  <a:gd name="T38" fmla="*/ 86 w 1235"/>
                  <a:gd name="T39" fmla="*/ 600 h 672"/>
                  <a:gd name="T40" fmla="*/ 124 w 1235"/>
                  <a:gd name="T41" fmla="*/ 507 h 672"/>
                  <a:gd name="T42" fmla="*/ 172 w 1235"/>
                  <a:gd name="T43" fmla="*/ 483 h 672"/>
                  <a:gd name="T44" fmla="*/ 208 w 1235"/>
                  <a:gd name="T45" fmla="*/ 448 h 672"/>
                  <a:gd name="T46" fmla="*/ 117 w 1235"/>
                  <a:gd name="T47" fmla="*/ 478 h 672"/>
                  <a:gd name="T48" fmla="*/ 51 w 1235"/>
                  <a:gd name="T49" fmla="*/ 627 h 672"/>
                  <a:gd name="T50" fmla="*/ 360 w 1235"/>
                  <a:gd name="T51" fmla="*/ 461 h 672"/>
                  <a:gd name="T52" fmla="*/ 443 w 1235"/>
                  <a:gd name="T53" fmla="*/ 423 h 672"/>
                  <a:gd name="T54" fmla="*/ 375 w 1235"/>
                  <a:gd name="T55" fmla="*/ 536 h 672"/>
                  <a:gd name="T56" fmla="*/ 347 w 1235"/>
                  <a:gd name="T57" fmla="*/ 598 h 672"/>
                  <a:gd name="T58" fmla="*/ 376 w 1235"/>
                  <a:gd name="T59" fmla="*/ 655 h 672"/>
                  <a:gd name="T60" fmla="*/ 601 w 1235"/>
                  <a:gd name="T61" fmla="*/ 520 h 6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235" h="672">
                    <a:moveTo>
                      <a:pt x="601" y="520"/>
                    </a:moveTo>
                    <a:cubicBezTo>
                      <a:pt x="601" y="544"/>
                      <a:pt x="586" y="568"/>
                      <a:pt x="596" y="591"/>
                    </a:cubicBezTo>
                    <a:cubicBezTo>
                      <a:pt x="624" y="653"/>
                      <a:pt x="735" y="635"/>
                      <a:pt x="787" y="621"/>
                    </a:cubicBezTo>
                    <a:cubicBezTo>
                      <a:pt x="808" y="615"/>
                      <a:pt x="830" y="608"/>
                      <a:pt x="851" y="601"/>
                    </a:cubicBezTo>
                    <a:cubicBezTo>
                      <a:pt x="882" y="589"/>
                      <a:pt x="965" y="511"/>
                      <a:pt x="988" y="487"/>
                    </a:cubicBezTo>
                    <a:cubicBezTo>
                      <a:pt x="1014" y="460"/>
                      <a:pt x="1038" y="431"/>
                      <a:pt x="1059" y="392"/>
                    </a:cubicBezTo>
                    <a:cubicBezTo>
                      <a:pt x="1073" y="368"/>
                      <a:pt x="1232" y="78"/>
                      <a:pt x="1235" y="67"/>
                    </a:cubicBezTo>
                    <a:cubicBezTo>
                      <a:pt x="1205" y="53"/>
                      <a:pt x="1129" y="6"/>
                      <a:pt x="1110" y="0"/>
                    </a:cubicBezTo>
                    <a:cubicBezTo>
                      <a:pt x="1103" y="7"/>
                      <a:pt x="1078" y="57"/>
                      <a:pt x="1072" y="67"/>
                    </a:cubicBezTo>
                    <a:cubicBezTo>
                      <a:pt x="1037" y="129"/>
                      <a:pt x="1002" y="199"/>
                      <a:pt x="966" y="263"/>
                    </a:cubicBezTo>
                    <a:cubicBezTo>
                      <a:pt x="896" y="388"/>
                      <a:pt x="888" y="419"/>
                      <a:pt x="865" y="566"/>
                    </a:cubicBezTo>
                    <a:cubicBezTo>
                      <a:pt x="828" y="580"/>
                      <a:pt x="655" y="628"/>
                      <a:pt x="637" y="561"/>
                    </a:cubicBezTo>
                    <a:cubicBezTo>
                      <a:pt x="630" y="536"/>
                      <a:pt x="660" y="502"/>
                      <a:pt x="640" y="484"/>
                    </a:cubicBezTo>
                    <a:cubicBezTo>
                      <a:pt x="610" y="458"/>
                      <a:pt x="527" y="528"/>
                      <a:pt x="511" y="540"/>
                    </a:cubicBezTo>
                    <a:lnTo>
                      <a:pt x="461" y="586"/>
                    </a:lnTo>
                    <a:cubicBezTo>
                      <a:pt x="412" y="626"/>
                      <a:pt x="374" y="634"/>
                      <a:pt x="401" y="568"/>
                    </a:cubicBezTo>
                    <a:cubicBezTo>
                      <a:pt x="417" y="529"/>
                      <a:pt x="445" y="491"/>
                      <a:pt x="467" y="457"/>
                    </a:cubicBezTo>
                    <a:cubicBezTo>
                      <a:pt x="482" y="434"/>
                      <a:pt x="510" y="384"/>
                      <a:pt x="462" y="384"/>
                    </a:cubicBezTo>
                    <a:cubicBezTo>
                      <a:pt x="401" y="384"/>
                      <a:pt x="226" y="522"/>
                      <a:pt x="167" y="565"/>
                    </a:cubicBezTo>
                    <a:cubicBezTo>
                      <a:pt x="151" y="577"/>
                      <a:pt x="114" y="606"/>
                      <a:pt x="86" y="600"/>
                    </a:cubicBezTo>
                    <a:cubicBezTo>
                      <a:pt x="59" y="569"/>
                      <a:pt x="108" y="519"/>
                      <a:pt x="124" y="507"/>
                    </a:cubicBezTo>
                    <a:cubicBezTo>
                      <a:pt x="139" y="496"/>
                      <a:pt x="152" y="487"/>
                      <a:pt x="172" y="483"/>
                    </a:cubicBezTo>
                    <a:cubicBezTo>
                      <a:pt x="190" y="480"/>
                      <a:pt x="212" y="467"/>
                      <a:pt x="208" y="448"/>
                    </a:cubicBezTo>
                    <a:cubicBezTo>
                      <a:pt x="178" y="441"/>
                      <a:pt x="135" y="465"/>
                      <a:pt x="117" y="478"/>
                    </a:cubicBezTo>
                    <a:cubicBezTo>
                      <a:pt x="80" y="504"/>
                      <a:pt x="0" y="595"/>
                      <a:pt x="51" y="627"/>
                    </a:cubicBezTo>
                    <a:cubicBezTo>
                      <a:pt x="120" y="672"/>
                      <a:pt x="266" y="515"/>
                      <a:pt x="360" y="461"/>
                    </a:cubicBezTo>
                    <a:cubicBezTo>
                      <a:pt x="376" y="452"/>
                      <a:pt x="426" y="424"/>
                      <a:pt x="443" y="423"/>
                    </a:cubicBezTo>
                    <a:cubicBezTo>
                      <a:pt x="442" y="444"/>
                      <a:pt x="389" y="514"/>
                      <a:pt x="375" y="536"/>
                    </a:cubicBezTo>
                    <a:cubicBezTo>
                      <a:pt x="364" y="554"/>
                      <a:pt x="352" y="574"/>
                      <a:pt x="347" y="598"/>
                    </a:cubicBezTo>
                    <a:cubicBezTo>
                      <a:pt x="342" y="626"/>
                      <a:pt x="350" y="653"/>
                      <a:pt x="376" y="655"/>
                    </a:cubicBezTo>
                    <a:cubicBezTo>
                      <a:pt x="438" y="658"/>
                      <a:pt x="560" y="519"/>
                      <a:pt x="601" y="52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300"/>
              </a:p>
            </p:txBody>
          </p:sp>
          <p:sp>
            <p:nvSpPr>
              <p:cNvPr id="141" name="Freeform 17">
                <a:extLst>
                  <a:ext uri="{FF2B5EF4-FFF2-40B4-BE49-F238E27FC236}">
                    <a16:creationId xmlns:a16="http://schemas.microsoft.com/office/drawing/2014/main" id="{87809E84-3D0A-4FDC-9803-5C4B74B566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49813" y="3163888"/>
                <a:ext cx="138112" cy="252413"/>
              </a:xfrm>
              <a:custGeom>
                <a:avLst/>
                <a:gdLst>
                  <a:gd name="T0" fmla="*/ 269 w 375"/>
                  <a:gd name="T1" fmla="*/ 79 h 692"/>
                  <a:gd name="T2" fmla="*/ 215 w 375"/>
                  <a:gd name="T3" fmla="*/ 97 h 692"/>
                  <a:gd name="T4" fmla="*/ 0 w 375"/>
                  <a:gd name="T5" fmla="*/ 496 h 692"/>
                  <a:gd name="T6" fmla="*/ 123 w 375"/>
                  <a:gd name="T7" fmla="*/ 563 h 692"/>
                  <a:gd name="T8" fmla="*/ 127 w 375"/>
                  <a:gd name="T9" fmla="*/ 559 h 692"/>
                  <a:gd name="T10" fmla="*/ 165 w 375"/>
                  <a:gd name="T11" fmla="*/ 489 h 692"/>
                  <a:gd name="T12" fmla="*/ 286 w 375"/>
                  <a:gd name="T13" fmla="*/ 269 h 692"/>
                  <a:gd name="T14" fmla="*/ 301 w 375"/>
                  <a:gd name="T15" fmla="*/ 342 h 692"/>
                  <a:gd name="T16" fmla="*/ 276 w 375"/>
                  <a:gd name="T17" fmla="*/ 410 h 692"/>
                  <a:gd name="T18" fmla="*/ 149 w 375"/>
                  <a:gd name="T19" fmla="*/ 648 h 692"/>
                  <a:gd name="T20" fmla="*/ 199 w 375"/>
                  <a:gd name="T21" fmla="*/ 671 h 692"/>
                  <a:gd name="T22" fmla="*/ 353 w 375"/>
                  <a:gd name="T23" fmla="*/ 381 h 692"/>
                  <a:gd name="T24" fmla="*/ 328 w 375"/>
                  <a:gd name="T25" fmla="*/ 221 h 692"/>
                  <a:gd name="T26" fmla="*/ 327 w 375"/>
                  <a:gd name="T27" fmla="*/ 192 h 692"/>
                  <a:gd name="T28" fmla="*/ 345 w 375"/>
                  <a:gd name="T29" fmla="*/ 127 h 692"/>
                  <a:gd name="T30" fmla="*/ 320 w 375"/>
                  <a:gd name="T31" fmla="*/ 107 h 692"/>
                  <a:gd name="T32" fmla="*/ 339 w 375"/>
                  <a:gd name="T33" fmla="*/ 13 h 692"/>
                  <a:gd name="T34" fmla="*/ 293 w 375"/>
                  <a:gd name="T35" fmla="*/ 33 h 692"/>
                  <a:gd name="T36" fmla="*/ 269 w 375"/>
                  <a:gd name="T37" fmla="*/ 79 h 6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75" h="692">
                    <a:moveTo>
                      <a:pt x="269" y="79"/>
                    </a:moveTo>
                    <a:cubicBezTo>
                      <a:pt x="245" y="73"/>
                      <a:pt x="235" y="59"/>
                      <a:pt x="215" y="97"/>
                    </a:cubicBezTo>
                    <a:cubicBezTo>
                      <a:pt x="180" y="161"/>
                      <a:pt x="1" y="484"/>
                      <a:pt x="0" y="496"/>
                    </a:cubicBezTo>
                    <a:lnTo>
                      <a:pt x="123" y="563"/>
                    </a:lnTo>
                    <a:cubicBezTo>
                      <a:pt x="126" y="561"/>
                      <a:pt x="125" y="562"/>
                      <a:pt x="127" y="559"/>
                    </a:cubicBezTo>
                    <a:lnTo>
                      <a:pt x="165" y="489"/>
                    </a:lnTo>
                    <a:cubicBezTo>
                      <a:pt x="174" y="473"/>
                      <a:pt x="281" y="274"/>
                      <a:pt x="286" y="269"/>
                    </a:cubicBezTo>
                    <a:cubicBezTo>
                      <a:pt x="296" y="282"/>
                      <a:pt x="302" y="323"/>
                      <a:pt x="301" y="342"/>
                    </a:cubicBezTo>
                    <a:cubicBezTo>
                      <a:pt x="300" y="370"/>
                      <a:pt x="287" y="390"/>
                      <a:pt x="276" y="410"/>
                    </a:cubicBezTo>
                    <a:cubicBezTo>
                      <a:pt x="262" y="435"/>
                      <a:pt x="150" y="638"/>
                      <a:pt x="149" y="648"/>
                    </a:cubicBezTo>
                    <a:cubicBezTo>
                      <a:pt x="146" y="677"/>
                      <a:pt x="181" y="692"/>
                      <a:pt x="199" y="671"/>
                    </a:cubicBezTo>
                    <a:cubicBezTo>
                      <a:pt x="206" y="663"/>
                      <a:pt x="344" y="414"/>
                      <a:pt x="353" y="381"/>
                    </a:cubicBezTo>
                    <a:cubicBezTo>
                      <a:pt x="369" y="327"/>
                      <a:pt x="351" y="262"/>
                      <a:pt x="328" y="221"/>
                    </a:cubicBezTo>
                    <a:cubicBezTo>
                      <a:pt x="319" y="205"/>
                      <a:pt x="318" y="209"/>
                      <a:pt x="327" y="192"/>
                    </a:cubicBezTo>
                    <a:cubicBezTo>
                      <a:pt x="340" y="167"/>
                      <a:pt x="357" y="146"/>
                      <a:pt x="345" y="127"/>
                    </a:cubicBezTo>
                    <a:cubicBezTo>
                      <a:pt x="338" y="115"/>
                      <a:pt x="329" y="116"/>
                      <a:pt x="320" y="107"/>
                    </a:cubicBezTo>
                    <a:cubicBezTo>
                      <a:pt x="328" y="81"/>
                      <a:pt x="375" y="34"/>
                      <a:pt x="339" y="13"/>
                    </a:cubicBezTo>
                    <a:cubicBezTo>
                      <a:pt x="317" y="0"/>
                      <a:pt x="303" y="15"/>
                      <a:pt x="293" y="33"/>
                    </a:cubicBezTo>
                    <a:cubicBezTo>
                      <a:pt x="287" y="45"/>
                      <a:pt x="273" y="68"/>
                      <a:pt x="269" y="7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300"/>
              </a:p>
            </p:txBody>
          </p:sp>
          <p:sp>
            <p:nvSpPr>
              <p:cNvPr id="142" name="Freeform 18">
                <a:extLst>
                  <a:ext uri="{FF2B5EF4-FFF2-40B4-BE49-F238E27FC236}">
                    <a16:creationId xmlns:a16="http://schemas.microsoft.com/office/drawing/2014/main" id="{86190B34-6A81-4C57-9AF2-A3F0795A790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43413" y="3368675"/>
                <a:ext cx="323850" cy="22225"/>
              </a:xfrm>
              <a:custGeom>
                <a:avLst/>
                <a:gdLst>
                  <a:gd name="T0" fmla="*/ 26 w 888"/>
                  <a:gd name="T1" fmla="*/ 3 h 57"/>
                  <a:gd name="T2" fmla="*/ 8 w 888"/>
                  <a:gd name="T3" fmla="*/ 39 h 57"/>
                  <a:gd name="T4" fmla="*/ 50 w 888"/>
                  <a:gd name="T5" fmla="*/ 55 h 57"/>
                  <a:gd name="T6" fmla="*/ 746 w 888"/>
                  <a:gd name="T7" fmla="*/ 55 h 57"/>
                  <a:gd name="T8" fmla="*/ 862 w 888"/>
                  <a:gd name="T9" fmla="*/ 54 h 57"/>
                  <a:gd name="T10" fmla="*/ 879 w 888"/>
                  <a:gd name="T11" fmla="*/ 17 h 57"/>
                  <a:gd name="T12" fmla="*/ 837 w 888"/>
                  <a:gd name="T13" fmla="*/ 3 h 57"/>
                  <a:gd name="T14" fmla="*/ 26 w 888"/>
                  <a:gd name="T15" fmla="*/ 3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88" h="57">
                    <a:moveTo>
                      <a:pt x="26" y="3"/>
                    </a:moveTo>
                    <a:cubicBezTo>
                      <a:pt x="11" y="7"/>
                      <a:pt x="0" y="21"/>
                      <a:pt x="8" y="39"/>
                    </a:cubicBezTo>
                    <a:cubicBezTo>
                      <a:pt x="15" y="55"/>
                      <a:pt x="29" y="55"/>
                      <a:pt x="50" y="55"/>
                    </a:cubicBezTo>
                    <a:lnTo>
                      <a:pt x="746" y="55"/>
                    </a:lnTo>
                    <a:cubicBezTo>
                      <a:pt x="767" y="55"/>
                      <a:pt x="849" y="57"/>
                      <a:pt x="862" y="54"/>
                    </a:cubicBezTo>
                    <a:cubicBezTo>
                      <a:pt x="872" y="51"/>
                      <a:pt x="888" y="36"/>
                      <a:pt x="879" y="17"/>
                    </a:cubicBezTo>
                    <a:cubicBezTo>
                      <a:pt x="872" y="1"/>
                      <a:pt x="858" y="3"/>
                      <a:pt x="837" y="3"/>
                    </a:cubicBezTo>
                    <a:cubicBezTo>
                      <a:pt x="764" y="3"/>
                      <a:pt x="38" y="0"/>
                      <a:pt x="26" y="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300"/>
              </a:p>
            </p:txBody>
          </p:sp>
          <p:sp>
            <p:nvSpPr>
              <p:cNvPr id="143" name="Freeform 19">
                <a:extLst>
                  <a:ext uri="{FF2B5EF4-FFF2-40B4-BE49-F238E27FC236}">
                    <a16:creationId xmlns:a16="http://schemas.microsoft.com/office/drawing/2014/main" id="{C8F91354-DC57-4489-B2EF-050840D7654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43413" y="3313113"/>
                <a:ext cx="323850" cy="20638"/>
              </a:xfrm>
              <a:custGeom>
                <a:avLst/>
                <a:gdLst>
                  <a:gd name="T0" fmla="*/ 24 w 886"/>
                  <a:gd name="T1" fmla="*/ 4 h 57"/>
                  <a:gd name="T2" fmla="*/ 7 w 886"/>
                  <a:gd name="T3" fmla="*/ 40 h 57"/>
                  <a:gd name="T4" fmla="*/ 51 w 886"/>
                  <a:gd name="T5" fmla="*/ 55 h 57"/>
                  <a:gd name="T6" fmla="*/ 629 w 886"/>
                  <a:gd name="T7" fmla="*/ 55 h 57"/>
                  <a:gd name="T8" fmla="*/ 862 w 886"/>
                  <a:gd name="T9" fmla="*/ 54 h 57"/>
                  <a:gd name="T10" fmla="*/ 878 w 886"/>
                  <a:gd name="T11" fmla="*/ 16 h 57"/>
                  <a:gd name="T12" fmla="*/ 833 w 886"/>
                  <a:gd name="T13" fmla="*/ 3 h 57"/>
                  <a:gd name="T14" fmla="*/ 24 w 886"/>
                  <a:gd name="T15" fmla="*/ 4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86" h="57">
                    <a:moveTo>
                      <a:pt x="24" y="4"/>
                    </a:moveTo>
                    <a:cubicBezTo>
                      <a:pt x="10" y="8"/>
                      <a:pt x="0" y="24"/>
                      <a:pt x="7" y="40"/>
                    </a:cubicBezTo>
                    <a:cubicBezTo>
                      <a:pt x="15" y="56"/>
                      <a:pt x="30" y="55"/>
                      <a:pt x="51" y="55"/>
                    </a:cubicBezTo>
                    <a:lnTo>
                      <a:pt x="629" y="55"/>
                    </a:lnTo>
                    <a:cubicBezTo>
                      <a:pt x="660" y="55"/>
                      <a:pt x="848" y="57"/>
                      <a:pt x="862" y="54"/>
                    </a:cubicBezTo>
                    <a:cubicBezTo>
                      <a:pt x="876" y="51"/>
                      <a:pt x="886" y="33"/>
                      <a:pt x="878" y="16"/>
                    </a:cubicBezTo>
                    <a:cubicBezTo>
                      <a:pt x="870" y="1"/>
                      <a:pt x="855" y="3"/>
                      <a:pt x="833" y="3"/>
                    </a:cubicBezTo>
                    <a:cubicBezTo>
                      <a:pt x="759" y="3"/>
                      <a:pt x="38" y="0"/>
                      <a:pt x="24" y="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300"/>
              </a:p>
            </p:txBody>
          </p:sp>
          <p:sp>
            <p:nvSpPr>
              <p:cNvPr id="144" name="Freeform 20">
                <a:extLst>
                  <a:ext uri="{FF2B5EF4-FFF2-40B4-BE49-F238E27FC236}">
                    <a16:creationId xmlns:a16="http://schemas.microsoft.com/office/drawing/2014/main" id="{52344C9B-99A1-49AF-8E12-A11F837C25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43413" y="3425825"/>
                <a:ext cx="215900" cy="20638"/>
              </a:xfrm>
              <a:custGeom>
                <a:avLst/>
                <a:gdLst>
                  <a:gd name="T0" fmla="*/ 25 w 593"/>
                  <a:gd name="T1" fmla="*/ 6 h 58"/>
                  <a:gd name="T2" fmla="*/ 26 w 593"/>
                  <a:gd name="T3" fmla="*/ 55 h 58"/>
                  <a:gd name="T4" fmla="*/ 55 w 593"/>
                  <a:gd name="T5" fmla="*/ 56 h 58"/>
                  <a:gd name="T6" fmla="*/ 569 w 593"/>
                  <a:gd name="T7" fmla="*/ 55 h 58"/>
                  <a:gd name="T8" fmla="*/ 575 w 593"/>
                  <a:gd name="T9" fmla="*/ 8 h 58"/>
                  <a:gd name="T10" fmla="*/ 341 w 593"/>
                  <a:gd name="T11" fmla="*/ 4 h 58"/>
                  <a:gd name="T12" fmla="*/ 25 w 593"/>
                  <a:gd name="T13" fmla="*/ 6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3" h="58">
                    <a:moveTo>
                      <a:pt x="25" y="6"/>
                    </a:moveTo>
                    <a:cubicBezTo>
                      <a:pt x="0" y="14"/>
                      <a:pt x="1" y="49"/>
                      <a:pt x="26" y="55"/>
                    </a:cubicBezTo>
                    <a:lnTo>
                      <a:pt x="55" y="56"/>
                    </a:lnTo>
                    <a:cubicBezTo>
                      <a:pt x="116" y="56"/>
                      <a:pt x="556" y="58"/>
                      <a:pt x="569" y="55"/>
                    </a:cubicBezTo>
                    <a:cubicBezTo>
                      <a:pt x="589" y="49"/>
                      <a:pt x="593" y="20"/>
                      <a:pt x="575" y="8"/>
                    </a:cubicBezTo>
                    <a:cubicBezTo>
                      <a:pt x="562" y="0"/>
                      <a:pt x="365" y="4"/>
                      <a:pt x="341" y="4"/>
                    </a:cubicBezTo>
                    <a:cubicBezTo>
                      <a:pt x="300" y="4"/>
                      <a:pt x="42" y="0"/>
                      <a:pt x="25" y="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300"/>
              </a:p>
            </p:txBody>
          </p:sp>
        </p:grpSp>
        <p:pic>
          <p:nvPicPr>
            <p:cNvPr id="93" name="Рисунок 92" descr="Информация">
              <a:extLst>
                <a:ext uri="{FF2B5EF4-FFF2-40B4-BE49-F238E27FC236}">
                  <a16:creationId xmlns:a16="http://schemas.microsoft.com/office/drawing/2014/main" id="{275CB204-F2F4-4635-8279-1F11F929BCCA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hq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18"/>
                </a:ext>
              </a:extLst>
            </a:blip>
            <a:stretch>
              <a:fillRect/>
            </a:stretch>
          </p:blipFill>
          <p:spPr>
            <a:xfrm>
              <a:off x="4770452" y="2701791"/>
              <a:ext cx="530847" cy="530847"/>
            </a:xfrm>
            <a:prstGeom prst="rect">
              <a:avLst/>
            </a:prstGeom>
          </p:spPr>
        </p:pic>
      </p:grpSp>
      <p:sp>
        <p:nvSpPr>
          <p:cNvPr id="9" name="Прямоугольник 8"/>
          <p:cNvSpPr/>
          <p:nvPr/>
        </p:nvSpPr>
        <p:spPr>
          <a:xfrm>
            <a:off x="494803" y="1897354"/>
            <a:ext cx="4211174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/>
            <a:r>
              <a:rPr lang="ru-RU" sz="1300" dirty="0"/>
              <a:t>Порядок управления организационно-технологической документацией (ПОС, ППР и т.д.) устанавливается нормативно-правовыми актами РФ, в частности - строительными нормами и правилами. </a:t>
            </a:r>
          </a:p>
        </p:txBody>
      </p:sp>
      <p:grpSp>
        <p:nvGrpSpPr>
          <p:cNvPr id="32" name="Группа 31"/>
          <p:cNvGrpSpPr/>
          <p:nvPr/>
        </p:nvGrpSpPr>
        <p:grpSpPr>
          <a:xfrm>
            <a:off x="262005" y="4034626"/>
            <a:ext cx="4323994" cy="1851160"/>
            <a:chOff x="314019" y="3403553"/>
            <a:chExt cx="4307408" cy="1493743"/>
          </a:xfrm>
        </p:grpSpPr>
        <p:pic>
          <p:nvPicPr>
            <p:cNvPr id="33" name="Рисунок 32">
              <a:extLst>
                <a:ext uri="{FF2B5EF4-FFF2-40B4-BE49-F238E27FC236}">
                  <a16:creationId xmlns:a16="http://schemas.microsoft.com/office/drawing/2014/main" id="{539AA16E-7807-44D2-BDE3-668716E1BB78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019" y="3403553"/>
              <a:ext cx="4307408" cy="1493743"/>
            </a:xfrm>
            <a:prstGeom prst="rect">
              <a:avLst/>
            </a:prstGeom>
          </p:spPr>
        </p:pic>
        <p:sp>
          <p:nvSpPr>
            <p:cNvPr id="34" name="Прямоугольник 33"/>
            <p:cNvSpPr/>
            <p:nvPr/>
          </p:nvSpPr>
          <p:spPr>
            <a:xfrm>
              <a:off x="1394516" y="3806049"/>
              <a:ext cx="3172132" cy="98264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07000"/>
                </a:lnSpc>
                <a:spcAft>
                  <a:spcPts val="0"/>
                </a:spcAft>
              </a:pPr>
              <a:r>
                <a:rPr lang="ru-RU" sz="1200" b="1" dirty="0">
                  <a:solidFill>
                    <a:srgbClr val="C00000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Важно: </a:t>
              </a:r>
              <a:r>
                <a:rPr lang="ru-RU" sz="1200" dirty="0" smtClean="0">
                  <a:ea typeface="Calibri" panose="020F0502020204030204" pitchFamily="34" charset="0"/>
                  <a:cs typeface="Times New Roman" panose="02020603050405020304" pitchFamily="18" charset="0"/>
                </a:rPr>
                <a:t>Документацию, необходимую для производства работ, необходимо согласовать с АО «Апатит». Данное требование устанавливается нормативно-правовыми </a:t>
              </a:r>
              <a:r>
                <a:rPr lang="ru-RU" sz="1200" dirty="0">
                  <a:ea typeface="Calibri" panose="020F0502020204030204" pitchFamily="34" charset="0"/>
                  <a:cs typeface="Times New Roman" panose="02020603050405020304" pitchFamily="18" charset="0"/>
                </a:rPr>
                <a:t>актами РФ и условиями договора между заказчиком и подрядной организацией. </a:t>
              </a:r>
            </a:p>
          </p:txBody>
        </p:sp>
      </p:grpSp>
      <p:sp>
        <p:nvSpPr>
          <p:cNvPr id="11" name="Прямоугольник 10"/>
          <p:cNvSpPr/>
          <p:nvPr/>
        </p:nvSpPr>
        <p:spPr>
          <a:xfrm>
            <a:off x="494803" y="2733509"/>
            <a:ext cx="11270239" cy="6924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/>
            <a:r>
              <a:rPr lang="ru-RU" sz="1300" b="1" dirty="0">
                <a:ea typeface="Calibri" panose="020F0502020204030204" pitchFamily="34" charset="0"/>
                <a:cs typeface="Times New Roman" panose="02020603050405020304" pitchFamily="18" charset="0"/>
              </a:rPr>
              <a:t>Важно:</a:t>
            </a:r>
            <a:r>
              <a:rPr lang="ru-RU" sz="1300" dirty="0">
                <a:ea typeface="Calibri" panose="020F0502020204030204" pitchFamily="34" charset="0"/>
                <a:cs typeface="Times New Roman" panose="02020603050405020304" pitchFamily="18" charset="0"/>
              </a:rPr>
              <a:t> К разработке проектных решений по охране труда и промышленной безопасности в ПОС и ППР необходимо привлекать специалистов, имеющих опыт производственной работы и прошедших обучение и проверку знаний по охране труда и промышленной безопасности в установленном порядке. </a:t>
            </a:r>
            <a:r>
              <a:rPr lang="ru-RU" sz="1300" u="sng" dirty="0">
                <a:ea typeface="Calibri" panose="020F0502020204030204" pitchFamily="34" charset="0"/>
                <a:cs typeface="Times New Roman" panose="02020603050405020304" pitchFamily="18" charset="0"/>
              </a:rPr>
              <a:t>Указанные лица несут установленную законом ответственность за соответствие разрабатываемых решений требованиям охраны </a:t>
            </a:r>
            <a:r>
              <a:rPr lang="ru-RU" sz="1300" u="sng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труда.</a:t>
            </a:r>
            <a:r>
              <a:rPr lang="ru-RU" sz="1300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1300" dirty="0"/>
          </a:p>
        </p:txBody>
      </p:sp>
      <p:grpSp>
        <p:nvGrpSpPr>
          <p:cNvPr id="37" name="Группа 36"/>
          <p:cNvGrpSpPr/>
          <p:nvPr/>
        </p:nvGrpSpPr>
        <p:grpSpPr>
          <a:xfrm>
            <a:off x="5256293" y="4495321"/>
            <a:ext cx="5776792" cy="1293984"/>
            <a:chOff x="79169" y="3382862"/>
            <a:chExt cx="5776792" cy="1293984"/>
          </a:xfrm>
        </p:grpSpPr>
        <p:sp>
          <p:nvSpPr>
            <p:cNvPr id="38" name="Прямоугольник 37">
              <a:extLst>
                <a:ext uri="{FF2B5EF4-FFF2-40B4-BE49-F238E27FC236}">
                  <a16:creationId xmlns:a16="http://schemas.microsoft.com/office/drawing/2014/main" id="{63223098-0FDC-475F-8482-6D5F539902C5}"/>
                </a:ext>
              </a:extLst>
            </p:cNvPr>
            <p:cNvSpPr/>
            <p:nvPr/>
          </p:nvSpPr>
          <p:spPr>
            <a:xfrm>
              <a:off x="1257891" y="3558090"/>
              <a:ext cx="1565987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1400" b="1" dirty="0"/>
                <a:t>Подрядчик совместно с куратором по БП разрабатывает</a:t>
              </a:r>
            </a:p>
          </p:txBody>
        </p:sp>
        <p:sp>
          <p:nvSpPr>
            <p:cNvPr id="39" name="Выноска: стрелка влево 29">
              <a:extLst>
                <a:ext uri="{FF2B5EF4-FFF2-40B4-BE49-F238E27FC236}">
                  <a16:creationId xmlns:a16="http://schemas.microsoft.com/office/drawing/2014/main" id="{0C481A9F-A62A-4D17-BC00-BC9E0111059C}"/>
                </a:ext>
              </a:extLst>
            </p:cNvPr>
            <p:cNvSpPr/>
            <p:nvPr/>
          </p:nvSpPr>
          <p:spPr>
            <a:xfrm flipH="1">
              <a:off x="140254" y="3382862"/>
              <a:ext cx="360377" cy="1293984"/>
            </a:xfrm>
            <a:prstGeom prst="leftArrowCallout">
              <a:avLst/>
            </a:prstGeom>
            <a:solidFill>
              <a:srgbClr val="4472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40" name="Рисунок 39" descr="Офисный работник">
              <a:extLst>
                <a:ext uri="{FF2B5EF4-FFF2-40B4-BE49-F238E27FC236}">
                  <a16:creationId xmlns:a16="http://schemas.microsoft.com/office/drawing/2014/main" id="{23AD707F-C982-48CE-BC74-E5A1438E0085}"/>
                </a:ext>
              </a:extLst>
            </p:cNvPr>
            <p:cNvPicPr>
              <a:picLocks noChangeAspect="1"/>
            </p:cNvPicPr>
            <p:nvPr/>
          </p:nvPicPr>
          <p:blipFill>
            <a:blip r:embed="rId20" cstate="hqprint">
              <a:duotone>
                <a:prstClr val="black"/>
                <a:schemeClr val="accent6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14"/>
                </a:ext>
              </a:extLst>
            </a:blip>
            <a:stretch>
              <a:fillRect/>
            </a:stretch>
          </p:blipFill>
          <p:spPr>
            <a:xfrm>
              <a:off x="598735" y="3748745"/>
              <a:ext cx="619807" cy="619808"/>
            </a:xfrm>
            <a:prstGeom prst="rect">
              <a:avLst/>
            </a:prstGeom>
          </p:spPr>
        </p:pic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DD04793F-CB46-4BF4-9070-B1B1BDF84597}"/>
                </a:ext>
              </a:extLst>
            </p:cNvPr>
            <p:cNvSpPr txBox="1"/>
            <p:nvPr/>
          </p:nvSpPr>
          <p:spPr>
            <a:xfrm rot="16200000">
              <a:off x="-365472" y="3859665"/>
              <a:ext cx="119705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400" b="1" dirty="0">
                  <a:solidFill>
                    <a:schemeClr val="bg1"/>
                  </a:solidFill>
                </a:rPr>
                <a:t>Исполнитель</a:t>
              </a:r>
              <a:endParaRPr lang="ru-RU" sz="1400" dirty="0">
                <a:solidFill>
                  <a:schemeClr val="bg1"/>
                </a:solidFill>
              </a:endParaRPr>
            </a:p>
          </p:txBody>
        </p:sp>
        <p:sp>
          <p:nvSpPr>
            <p:cNvPr id="44" name="Прямоугольник 43">
              <a:hlinkClick r:id="rId21" action="ppaction://hlinksldjump"/>
              <a:extLst>
                <a:ext uri="{FF2B5EF4-FFF2-40B4-BE49-F238E27FC236}">
                  <a16:creationId xmlns:a16="http://schemas.microsoft.com/office/drawing/2014/main" id="{4D90B991-E9EA-D354-E080-D3E01FA19046}"/>
                </a:ext>
              </a:extLst>
            </p:cNvPr>
            <p:cNvSpPr/>
            <p:nvPr/>
          </p:nvSpPr>
          <p:spPr>
            <a:xfrm>
              <a:off x="2744074" y="3484914"/>
              <a:ext cx="3111887" cy="490577"/>
            </a:xfrm>
            <a:prstGeom prst="rect">
              <a:avLst/>
            </a:prstGeom>
            <a:solidFill>
              <a:srgbClr val="577C14"/>
            </a:solidFill>
            <a:ln>
              <a:noFill/>
            </a:ln>
            <a:effectLst>
              <a:outerShdw blurRad="63500" dist="12700" dir="5400000" algn="ctr">
                <a:srgbClr val="000000">
                  <a:alpha val="52000"/>
                </a:srgbClr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12700" prstMaterial="matte">
              <a:bevelT w="50800" h="50800" prst="artDeco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200" b="1" dirty="0">
                  <a:solidFill>
                    <a:schemeClr val="bg1"/>
                  </a:solidFill>
                </a:rPr>
                <a:t>План мероприятий по эвакуации и спасению работников Подрядчика </a:t>
              </a:r>
              <a:endParaRPr lang="ru-RU" sz="1200" dirty="0"/>
            </a:p>
          </p:txBody>
        </p:sp>
        <p:sp>
          <p:nvSpPr>
            <p:cNvPr id="43" name="Прямоугольник 42">
              <a:hlinkClick r:id="rId22" action="ppaction://hlinksldjump"/>
              <a:extLst>
                <a:ext uri="{FF2B5EF4-FFF2-40B4-BE49-F238E27FC236}">
                  <a16:creationId xmlns:a16="http://schemas.microsoft.com/office/drawing/2014/main" id="{D06DE466-246A-90C4-20FD-A6A5DCA20F12}"/>
                </a:ext>
              </a:extLst>
            </p:cNvPr>
            <p:cNvSpPr/>
            <p:nvPr/>
          </p:nvSpPr>
          <p:spPr>
            <a:xfrm>
              <a:off x="2744075" y="4081141"/>
              <a:ext cx="3096765" cy="490577"/>
            </a:xfrm>
            <a:prstGeom prst="rect">
              <a:avLst/>
            </a:prstGeom>
            <a:solidFill>
              <a:srgbClr val="577C14"/>
            </a:solidFill>
            <a:ln>
              <a:noFill/>
            </a:ln>
            <a:effectLst>
              <a:outerShdw blurRad="63500" dist="12700" dir="5400000" algn="ctr">
                <a:srgbClr val="000000">
                  <a:alpha val="52000"/>
                </a:srgbClr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12700" prstMaterial="matte">
              <a:bevelT w="50800" h="50800" prst="artDeco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200" b="1" dirty="0">
                  <a:solidFill>
                    <a:schemeClr val="bg1"/>
                  </a:solidFill>
                </a:rPr>
                <a:t>Программу проведения целевого противопожарного инструктажа</a:t>
              </a:r>
              <a:endParaRPr lang="ru-RU" sz="1200" dirty="0"/>
            </a:p>
          </p:txBody>
        </p:sp>
      </p:grpSp>
    </p:spTree>
    <p:extLst>
      <p:ext uri="{BB962C8B-B14F-4D97-AF65-F5344CB8AC3E}">
        <p14:creationId xmlns:p14="http://schemas.microsoft.com/office/powerpoint/2010/main" val="171372214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TextBox 49">
            <a:extLst>
              <a:ext uri="{FF2B5EF4-FFF2-40B4-BE49-F238E27FC236}">
                <a16:creationId xmlns:a16="http://schemas.microsoft.com/office/drawing/2014/main" id="{30348C3D-9213-46B6-B0B3-584843228FA5}"/>
              </a:ext>
            </a:extLst>
          </p:cNvPr>
          <p:cNvSpPr txBox="1"/>
          <p:nvPr/>
        </p:nvSpPr>
        <p:spPr>
          <a:xfrm>
            <a:off x="430524" y="1851486"/>
            <a:ext cx="11334518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7200" algn="just"/>
            <a:r>
              <a:rPr lang="ru-RU" sz="1300" dirty="0"/>
              <a:t>Подрядная организация регистрируется на корпоративном сайте в личном кабинете, получая доступ к электронной системе Oracle, заносит данные работников для согласования и получения пропуска на территорию АО «Апатит</a:t>
            </a:r>
            <a:r>
              <a:rPr lang="ru-RU" sz="1300" dirty="0" smtClean="0"/>
              <a:t>»</a:t>
            </a:r>
            <a:r>
              <a:rPr lang="ru-RU" sz="1300" dirty="0"/>
              <a:t>.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CC40293-687C-AE47-90A9-940E86A086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dirty="0" smtClean="0"/>
              <a:t>Июль 2022</a:t>
            </a:r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478154-65EE-1149-ACE9-12FA6044DE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/>
              <a:t>ФосАгро | Чистые минералы для здоровой жизни</a:t>
            </a:r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A5805FB-E02E-7E41-A66E-A1E19143FF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55804-D118-2B4A-AD41-9C544F0DF4A9}" type="slidenum">
              <a:rPr lang="en-GB" smtClean="0"/>
              <a:pPr/>
              <a:t>12</a:t>
            </a:fld>
            <a:endParaRPr lang="en-GB" dirty="0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DD24350A-D725-5241-879E-98A9DC979D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just"/>
            <a:r>
              <a:rPr lang="ru-RU" dirty="0" smtClean="0"/>
              <a:t>2</a:t>
            </a:r>
            <a:r>
              <a:rPr lang="ru-RU" dirty="0"/>
              <a:t>. </a:t>
            </a:r>
            <a:r>
              <a:rPr lang="ru-RU" dirty="0" smtClean="0"/>
              <a:t>Основные </a:t>
            </a:r>
            <a:r>
              <a:rPr lang="ru-RU" dirty="0"/>
              <a:t>требования после победы в тендере и до начала выполнения работ</a:t>
            </a:r>
          </a:p>
        </p:txBody>
      </p:sp>
      <p:sp>
        <p:nvSpPr>
          <p:cNvPr id="55" name="Прямоугольник: скругленные углы 118">
            <a:extLst>
              <a:ext uri="{FF2B5EF4-FFF2-40B4-BE49-F238E27FC236}">
                <a16:creationId xmlns:a16="http://schemas.microsoft.com/office/drawing/2014/main" id="{79635FA1-070E-2B1F-64BB-00AA9892F49E}"/>
              </a:ext>
            </a:extLst>
          </p:cNvPr>
          <p:cNvSpPr/>
          <p:nvPr/>
        </p:nvSpPr>
        <p:spPr>
          <a:xfrm>
            <a:off x="713091" y="1264843"/>
            <a:ext cx="8082951" cy="523156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 w="25400">
            <a:solidFill>
              <a:srgbClr val="08509D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6" name="Шестиугольник 55">
            <a:extLst>
              <a:ext uri="{FF2B5EF4-FFF2-40B4-BE49-F238E27FC236}">
                <a16:creationId xmlns:a16="http://schemas.microsoft.com/office/drawing/2014/main" id="{509E7B9F-4A67-1DEF-7D9E-A2125CC24D22}"/>
              </a:ext>
            </a:extLst>
          </p:cNvPr>
          <p:cNvSpPr/>
          <p:nvPr/>
        </p:nvSpPr>
        <p:spPr>
          <a:xfrm flipH="1">
            <a:off x="430524" y="1180484"/>
            <a:ext cx="749986" cy="642684"/>
          </a:xfrm>
          <a:prstGeom prst="hexagon">
            <a:avLst/>
          </a:prstGeom>
          <a:gradFill flip="none" rotWithShape="1">
            <a:gsLst>
              <a:gs pos="0">
                <a:srgbClr val="004A95">
                  <a:shade val="30000"/>
                  <a:satMod val="115000"/>
                </a:srgbClr>
              </a:gs>
              <a:gs pos="50000">
                <a:srgbClr val="004A95">
                  <a:shade val="67500"/>
                  <a:satMod val="115000"/>
                </a:srgbClr>
              </a:gs>
              <a:gs pos="100000">
                <a:srgbClr val="004A95">
                  <a:shade val="100000"/>
                  <a:satMod val="115000"/>
                </a:srgbClr>
              </a:gs>
            </a:gsLst>
            <a:path path="circle">
              <a:fillToRect t="100000" r="100000"/>
            </a:path>
            <a:tileRect l="-100000" b="-100000"/>
          </a:gradFill>
          <a:ln w="28575" cap="flat" cmpd="sng" algn="ctr">
            <a:solidFill>
              <a:srgbClr val="08417A"/>
            </a:solidFill>
            <a:prstDash val="solid"/>
            <a:miter lim="800000"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687" b="0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4" name="Рисунок 53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977" y="1257615"/>
            <a:ext cx="619075" cy="471848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1204819" y="1258660"/>
            <a:ext cx="742938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Предоставление информации о персонале, который </a:t>
            </a:r>
            <a:r>
              <a:rPr lang="ru-RU" sz="1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будет задействован в </a:t>
            </a:r>
            <a:r>
              <a:rPr lang="ru-RU" sz="1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выполнении работ</a:t>
            </a:r>
            <a:r>
              <a:rPr lang="ru-RU" sz="1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Оформление акта (наряда) – допуска. Прохождение </a:t>
            </a:r>
            <a:r>
              <a:rPr lang="ru-RU" sz="1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вводного инструктажа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436021" y="2642249"/>
            <a:ext cx="11334518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2" indent="457200" algn="just">
              <a:spcAft>
                <a:spcPts val="0"/>
              </a:spcAft>
            </a:pPr>
            <a:r>
              <a:rPr lang="ru-RU" sz="1300" dirty="0">
                <a:ea typeface="Times New Roman" panose="02020603050405020304" pitchFamily="18" charset="0"/>
              </a:rPr>
              <a:t>Для прохождения вводного инструктажа и получения пропуска, разрешающего персоналу выбранной </a:t>
            </a:r>
            <a:r>
              <a:rPr lang="ru-RU" sz="1300" dirty="0" smtClean="0">
                <a:ea typeface="Times New Roman" panose="02020603050405020304" pitchFamily="18" charset="0"/>
              </a:rPr>
              <a:t>подрядной организации </a:t>
            </a:r>
            <a:r>
              <a:rPr lang="ru-RU" sz="1300" dirty="0">
                <a:ea typeface="Times New Roman" panose="02020603050405020304" pitchFamily="18" charset="0"/>
              </a:rPr>
              <a:t>прибыть на территорию </a:t>
            </a:r>
            <a:r>
              <a:rPr lang="ru-RU" sz="1300" dirty="0" smtClean="0">
                <a:ea typeface="Times New Roman" panose="02020603050405020304" pitchFamily="18" charset="0"/>
              </a:rPr>
              <a:t>АО «Апатит», Подрядной организации необходимо предоставить:</a:t>
            </a:r>
            <a:endParaRPr lang="ru-RU" sz="1300" dirty="0">
              <a:effectLst/>
              <a:ea typeface="Times New Roman" panose="02020603050405020304" pitchFamily="18" charset="0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F3088294-9EBE-4834-971D-38DEFB8C95EA}"/>
              </a:ext>
            </a:extLst>
          </p:cNvPr>
          <p:cNvSpPr txBox="1"/>
          <p:nvPr/>
        </p:nvSpPr>
        <p:spPr>
          <a:xfrm>
            <a:off x="3983915" y="3062456"/>
            <a:ext cx="7772282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>
              <a:buFont typeface="Wingdings" panose="05000000000000000000" pitchFamily="2" charset="2"/>
              <a:buChar char="Ø"/>
            </a:pPr>
            <a:r>
              <a:rPr lang="ru-RU" sz="1300" dirty="0"/>
              <a:t>Сведения о подрядной организации  </a:t>
            </a:r>
            <a:r>
              <a:rPr lang="ru-RU" sz="1300" dirty="0" smtClean="0"/>
              <a:t>в </a:t>
            </a:r>
            <a:r>
              <a:rPr lang="ru-RU" sz="1300" dirty="0"/>
              <a:t>формате </a:t>
            </a:r>
            <a:r>
              <a:rPr lang="ru-RU" sz="1300" dirty="0" err="1"/>
              <a:t>Excel</a:t>
            </a:r>
            <a:r>
              <a:rPr lang="ru-RU" sz="1300" dirty="0"/>
              <a:t> со всеми  необходимыми подтверждающими </a:t>
            </a:r>
            <a:r>
              <a:rPr lang="ru-RU" sz="1300" dirty="0" smtClean="0"/>
              <a:t>документами;</a:t>
            </a:r>
          </a:p>
          <a:p>
            <a:pPr indent="457200" algn="just">
              <a:buFont typeface="Wingdings" panose="05000000000000000000" pitchFamily="2" charset="2"/>
              <a:buChar char="Ø"/>
            </a:pPr>
            <a:r>
              <a:rPr lang="ru-RU" sz="1300" dirty="0" smtClean="0"/>
              <a:t>Приказ/распоряжение </a:t>
            </a:r>
            <a:r>
              <a:rPr lang="ru-RU" sz="1300" dirty="0"/>
              <a:t>о направлении работников для выполнения работ по договору с </a:t>
            </a:r>
            <a:r>
              <a:rPr lang="ru-RU" sz="1300" dirty="0" smtClean="0"/>
              <a:t>указанием:</a:t>
            </a:r>
            <a:endParaRPr lang="ru-RU" sz="1300" dirty="0"/>
          </a:p>
        </p:txBody>
      </p:sp>
      <p:grpSp>
        <p:nvGrpSpPr>
          <p:cNvPr id="16" name="Группа 15"/>
          <p:cNvGrpSpPr/>
          <p:nvPr/>
        </p:nvGrpSpPr>
        <p:grpSpPr>
          <a:xfrm>
            <a:off x="558932" y="3173780"/>
            <a:ext cx="3101931" cy="656272"/>
            <a:chOff x="498460" y="2788072"/>
            <a:chExt cx="3101931" cy="656272"/>
          </a:xfrm>
        </p:grpSpPr>
        <p:grpSp>
          <p:nvGrpSpPr>
            <p:cNvPr id="58" name="Группа 57"/>
            <p:cNvGrpSpPr/>
            <p:nvPr/>
          </p:nvGrpSpPr>
          <p:grpSpPr>
            <a:xfrm>
              <a:off x="662628" y="2933435"/>
              <a:ext cx="2937763" cy="510909"/>
              <a:chOff x="7729710" y="3010830"/>
              <a:chExt cx="2534936" cy="513021"/>
            </a:xfrm>
          </p:grpSpPr>
          <p:sp>
            <p:nvSpPr>
              <p:cNvPr id="59" name="Прямоугольник 58"/>
              <p:cNvSpPr/>
              <p:nvPr/>
            </p:nvSpPr>
            <p:spPr>
              <a:xfrm>
                <a:off x="7729710" y="3010830"/>
                <a:ext cx="2534936" cy="513021"/>
              </a:xfrm>
              <a:prstGeom prst="rect">
                <a:avLst/>
              </a:prstGeom>
              <a:ln w="6350">
                <a:solidFill>
                  <a:srgbClr val="004A93"/>
                </a:solidFill>
                <a:prstDash val="dash"/>
              </a:ln>
            </p:spPr>
            <p:txBody>
              <a:bodyPr wrap="square">
                <a:spAutoFit/>
              </a:bodyPr>
              <a:lstStyle/>
              <a:p>
                <a:pPr algn="r">
                  <a:lnSpc>
                    <a:spcPct val="107000"/>
                  </a:lnSpc>
                  <a:spcAft>
                    <a:spcPts val="0"/>
                  </a:spcAft>
                </a:pPr>
                <a:r>
                  <a:rPr lang="ru-RU" sz="1300" dirty="0" smtClean="0">
                    <a:ea typeface="Calibri" panose="020F0502020204030204" pitchFamily="34" charset="0"/>
                    <a:cs typeface="Times New Roman" panose="02020603050405020304" pitchFamily="18" charset="0"/>
                  </a:rPr>
                  <a:t>Не </a:t>
                </a:r>
                <a:r>
                  <a:rPr lang="ru-RU" sz="1300" dirty="0">
                    <a:ea typeface="Calibri" panose="020F0502020204030204" pitchFamily="34" charset="0"/>
                    <a:cs typeface="Times New Roman" panose="02020603050405020304" pitchFamily="18" charset="0"/>
                  </a:rPr>
                  <a:t>менее чем за </a:t>
                </a:r>
                <a:r>
                  <a:rPr lang="ru-RU" sz="1300" b="1" dirty="0">
                    <a:solidFill>
                      <a:srgbClr val="C00000"/>
                    </a:solidFill>
                    <a:ea typeface="Calibri" panose="020F0502020204030204" pitchFamily="34" charset="0"/>
                    <a:cs typeface="Times New Roman" panose="02020603050405020304" pitchFamily="18" charset="0"/>
                  </a:rPr>
                  <a:t>5 </a:t>
                </a:r>
                <a:r>
                  <a:rPr lang="ru-RU" sz="1300" b="1" dirty="0" smtClean="0">
                    <a:solidFill>
                      <a:srgbClr val="C00000"/>
                    </a:solidFill>
                    <a:ea typeface="Calibri" panose="020F0502020204030204" pitchFamily="34" charset="0"/>
                    <a:cs typeface="Times New Roman" panose="02020603050405020304" pitchFamily="18" charset="0"/>
                  </a:rPr>
                  <a:t>рабочих дней</a:t>
                </a:r>
                <a:r>
                  <a:rPr lang="ru-RU" sz="1300" dirty="0" smtClean="0">
                    <a:ea typeface="Calibri" panose="020F0502020204030204" pitchFamily="34" charset="0"/>
                    <a:cs typeface="Times New Roman" panose="02020603050405020304" pitchFamily="18" charset="0"/>
                  </a:rPr>
                  <a:t> до планируемого начала </a:t>
                </a:r>
                <a:r>
                  <a:rPr lang="ru-RU" sz="1300" dirty="0">
                    <a:ea typeface="Calibri" panose="020F0502020204030204" pitchFamily="34" charset="0"/>
                    <a:cs typeface="Times New Roman" panose="02020603050405020304" pitchFamily="18" charset="0"/>
                  </a:rPr>
                  <a:t>работ</a:t>
                </a:r>
              </a:p>
            </p:txBody>
          </p:sp>
          <p:sp>
            <p:nvSpPr>
              <p:cNvPr id="81" name="Freeform 22">
                <a:extLst>
                  <a:ext uri="{FF2B5EF4-FFF2-40B4-BE49-F238E27FC236}">
                    <a16:creationId xmlns:a16="http://schemas.microsoft.com/office/drawing/2014/main" id="{AFEC9F47-98B1-43B8-B3F1-BB9D0A00B8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85998" y="3153527"/>
                <a:ext cx="44981" cy="37448"/>
              </a:xfrm>
              <a:custGeom>
                <a:avLst/>
                <a:gdLst>
                  <a:gd name="T0" fmla="*/ 1169 w 1179"/>
                  <a:gd name="T1" fmla="*/ 748 h 1175"/>
                  <a:gd name="T2" fmla="*/ 1162 w 1179"/>
                  <a:gd name="T3" fmla="*/ 1167 h 1175"/>
                  <a:gd name="T4" fmla="*/ 15 w 1179"/>
                  <a:gd name="T5" fmla="*/ 1167 h 1175"/>
                  <a:gd name="T6" fmla="*/ 23 w 1179"/>
                  <a:gd name="T7" fmla="*/ 18 h 1175"/>
                  <a:gd name="T8" fmla="*/ 7 w 1179"/>
                  <a:gd name="T9" fmla="*/ 49 h 1175"/>
                  <a:gd name="T10" fmla="*/ 8 w 1179"/>
                  <a:gd name="T11" fmla="*/ 83 h 1175"/>
                  <a:gd name="T12" fmla="*/ 11 w 1179"/>
                  <a:gd name="T13" fmla="*/ 1175 h 1175"/>
                  <a:gd name="T14" fmla="*/ 1164 w 1179"/>
                  <a:gd name="T15" fmla="*/ 1173 h 1175"/>
                  <a:gd name="T16" fmla="*/ 1169 w 1179"/>
                  <a:gd name="T17" fmla="*/ 748 h 1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79" h="1175">
                    <a:moveTo>
                      <a:pt x="1169" y="748"/>
                    </a:moveTo>
                    <a:cubicBezTo>
                      <a:pt x="1149" y="776"/>
                      <a:pt x="1162" y="1102"/>
                      <a:pt x="1162" y="1167"/>
                    </a:cubicBezTo>
                    <a:lnTo>
                      <a:pt x="15" y="1167"/>
                    </a:lnTo>
                    <a:cubicBezTo>
                      <a:pt x="16" y="1029"/>
                      <a:pt x="9" y="64"/>
                      <a:pt x="23" y="18"/>
                    </a:cubicBezTo>
                    <a:cubicBezTo>
                      <a:pt x="3" y="31"/>
                      <a:pt x="13" y="0"/>
                      <a:pt x="7" y="49"/>
                    </a:cubicBezTo>
                    <a:cubicBezTo>
                      <a:pt x="7" y="50"/>
                      <a:pt x="8" y="79"/>
                      <a:pt x="8" y="83"/>
                    </a:cubicBezTo>
                    <a:cubicBezTo>
                      <a:pt x="11" y="270"/>
                      <a:pt x="0" y="1106"/>
                      <a:pt x="11" y="1175"/>
                    </a:cubicBezTo>
                    <a:lnTo>
                      <a:pt x="1164" y="1173"/>
                    </a:lnTo>
                    <a:cubicBezTo>
                      <a:pt x="1179" y="1114"/>
                      <a:pt x="1171" y="827"/>
                      <a:pt x="1169" y="748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13" name="Группа 12"/>
            <p:cNvGrpSpPr/>
            <p:nvPr/>
          </p:nvGrpSpPr>
          <p:grpSpPr>
            <a:xfrm>
              <a:off x="498460" y="2788072"/>
              <a:ext cx="328339" cy="304812"/>
              <a:chOff x="7652628" y="2552539"/>
              <a:chExt cx="637553" cy="458134"/>
            </a:xfrm>
          </p:grpSpPr>
          <p:sp>
            <p:nvSpPr>
              <p:cNvPr id="82" name="Овал 81"/>
              <p:cNvSpPr/>
              <p:nvPr/>
            </p:nvSpPr>
            <p:spPr>
              <a:xfrm>
                <a:off x="7652628" y="2552539"/>
                <a:ext cx="637553" cy="458134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pic>
            <p:nvPicPr>
              <p:cNvPr id="34" name="Рисунок 33" descr="Часы">
                <a:extLst>
                  <a:ext uri="{FF2B5EF4-FFF2-40B4-BE49-F238E27FC236}">
                    <a16:creationId xmlns:a16="http://schemas.microsoft.com/office/drawing/2014/main" id="{98F1C40D-635C-43B3-B1EF-FD543935DAD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hqprint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xmlns="" r:embed="rId12"/>
                  </a:ext>
                </a:extLst>
              </a:blip>
              <a:stretch>
                <a:fillRect/>
              </a:stretch>
            </p:blipFill>
            <p:spPr>
              <a:xfrm>
                <a:off x="7696493" y="2563848"/>
                <a:ext cx="549820" cy="429796"/>
              </a:xfrm>
              <a:prstGeom prst="rect">
                <a:avLst/>
              </a:prstGeom>
            </p:spPr>
          </p:pic>
        </p:grpSp>
      </p:grpSp>
      <p:grpSp>
        <p:nvGrpSpPr>
          <p:cNvPr id="7" name="Группа 6"/>
          <p:cNvGrpSpPr/>
          <p:nvPr/>
        </p:nvGrpSpPr>
        <p:grpSpPr>
          <a:xfrm>
            <a:off x="3953096" y="4417040"/>
            <a:ext cx="7721203" cy="827496"/>
            <a:chOff x="4025013" y="3884140"/>
            <a:chExt cx="7545431" cy="847689"/>
          </a:xfrm>
        </p:grpSpPr>
        <p:sp>
          <p:nvSpPr>
            <p:cNvPr id="115" name="Прямоугольник 114"/>
            <p:cNvSpPr/>
            <p:nvPr/>
          </p:nvSpPr>
          <p:spPr>
            <a:xfrm>
              <a:off x="4273006" y="4038198"/>
              <a:ext cx="7297438" cy="693631"/>
            </a:xfrm>
            <a:prstGeom prst="rect">
              <a:avLst/>
            </a:prstGeom>
            <a:ln w="6350">
              <a:solidFill>
                <a:srgbClr val="004A93"/>
              </a:solidFill>
              <a:prstDash val="dash"/>
            </a:ln>
          </p:spPr>
          <p:txBody>
            <a:bodyPr wrap="square">
              <a:spAutoFit/>
            </a:bodyPr>
            <a:lstStyle/>
            <a:p>
              <a:pPr algn="r">
                <a:spcAft>
                  <a:spcPts val="0"/>
                </a:spcAft>
              </a:pPr>
              <a:endParaRPr lang="ru-RU" sz="100" b="1" dirty="0" smtClean="0">
                <a:solidFill>
                  <a:srgbClr val="C00000"/>
                </a:solidFill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algn="r">
                <a:spcAft>
                  <a:spcPts val="0"/>
                </a:spcAft>
              </a:pPr>
              <a:r>
                <a:rPr lang="ru-RU" sz="1200" b="1" dirty="0" smtClean="0">
                  <a:solidFill>
                    <a:srgbClr val="C00000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Важно</a:t>
              </a:r>
              <a:r>
                <a:rPr lang="ru-RU" sz="1200" b="1" dirty="0">
                  <a:solidFill>
                    <a:srgbClr val="C00000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: </a:t>
              </a:r>
              <a:r>
                <a:rPr lang="ru-RU" sz="1200" dirty="0">
                  <a:ea typeface="Calibri" panose="020F0502020204030204" pitchFamily="34" charset="0"/>
                  <a:cs typeface="Times New Roman" panose="02020603050405020304" pitchFamily="18" charset="0"/>
                </a:rPr>
                <a:t>Если подрядная организация привлекает к выполнению работ одну или </a:t>
              </a:r>
              <a:r>
                <a:rPr lang="ru-RU" sz="1200" dirty="0" smtClean="0">
                  <a:ea typeface="Calibri" panose="020F0502020204030204" pitchFamily="34" charset="0"/>
                  <a:cs typeface="Times New Roman" panose="02020603050405020304" pitchFamily="18" charset="0"/>
                </a:rPr>
                <a:t>несколько</a:t>
              </a:r>
            </a:p>
            <a:p>
              <a:pPr algn="r">
                <a:spcAft>
                  <a:spcPts val="0"/>
                </a:spcAft>
              </a:pPr>
              <a:r>
                <a:rPr lang="ru-RU" sz="1200" dirty="0" smtClean="0">
                  <a:ea typeface="Calibri" panose="020F0502020204030204" pitchFamily="34" charset="0"/>
                  <a:cs typeface="Times New Roman" panose="02020603050405020304" pitchFamily="18" charset="0"/>
                </a:rPr>
                <a:t>субподрядных </a:t>
              </a:r>
              <a:r>
                <a:rPr lang="ru-RU" sz="1200" dirty="0">
                  <a:ea typeface="Calibri" panose="020F0502020204030204" pitchFamily="34" charset="0"/>
                  <a:cs typeface="Times New Roman" panose="02020603050405020304" pitchFamily="18" charset="0"/>
                </a:rPr>
                <a:t>организаций, то подрядная организация </a:t>
              </a:r>
              <a:r>
                <a:rPr lang="ru-RU" sz="1200" b="1" dirty="0">
                  <a:solidFill>
                    <a:srgbClr val="C00000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обязана предоставить информацию не только о собственном персонале, но и о персонале субподрядных организаций</a:t>
              </a:r>
              <a:r>
                <a:rPr lang="ru-RU" sz="1200" dirty="0" smtClean="0">
                  <a:ea typeface="Calibri" panose="020F0502020204030204" pitchFamily="34" charset="0"/>
                  <a:cs typeface="Times New Roman" panose="02020603050405020304" pitchFamily="18" charset="0"/>
                </a:rPr>
                <a:t>.</a:t>
              </a:r>
            </a:p>
            <a:p>
              <a:pPr algn="r">
                <a:spcAft>
                  <a:spcPts val="0"/>
                </a:spcAft>
              </a:pPr>
              <a:endParaRPr lang="ru-RU" sz="100" dirty="0"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116" name="Группа 115"/>
            <p:cNvGrpSpPr/>
            <p:nvPr/>
          </p:nvGrpSpPr>
          <p:grpSpPr>
            <a:xfrm>
              <a:off x="4025013" y="3884140"/>
              <a:ext cx="578441" cy="571731"/>
              <a:chOff x="6413157" y="4957317"/>
              <a:chExt cx="549187" cy="495816"/>
            </a:xfrm>
          </p:grpSpPr>
          <p:sp>
            <p:nvSpPr>
              <p:cNvPr id="117" name="Овал 116"/>
              <p:cNvSpPr/>
              <p:nvPr/>
            </p:nvSpPr>
            <p:spPr>
              <a:xfrm>
                <a:off x="6413157" y="4957317"/>
                <a:ext cx="549187" cy="492013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1200"/>
              </a:p>
            </p:txBody>
          </p:sp>
          <p:pic>
            <p:nvPicPr>
              <p:cNvPr id="118" name="Рисунок 117" descr="Цикл с людьми">
                <a:extLst>
                  <a:ext uri="{FF2B5EF4-FFF2-40B4-BE49-F238E27FC236}">
                    <a16:creationId xmlns:a16="http://schemas.microsoft.com/office/drawing/2014/main" id="{EB80E819-EF20-448A-BA28-D654674957F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3" cstate="hqprint">
                <a:duotone>
                  <a:prstClr val="black"/>
                  <a:srgbClr val="FF0000">
                    <a:tint val="45000"/>
                    <a:satMod val="400000"/>
                  </a:srgbClr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xmlns="" r:embed="rId11"/>
                  </a:ext>
                </a:extLst>
              </a:blip>
              <a:stretch>
                <a:fillRect/>
              </a:stretch>
            </p:blipFill>
            <p:spPr>
              <a:xfrm>
                <a:off x="6442846" y="4963286"/>
                <a:ext cx="489847" cy="489847"/>
              </a:xfrm>
              <a:prstGeom prst="rect">
                <a:avLst/>
              </a:prstGeom>
            </p:spPr>
          </p:pic>
        </p:grpSp>
      </p:grpSp>
      <p:sp>
        <p:nvSpPr>
          <p:cNvPr id="121" name="Прямоугольник 120">
            <a:extLst>
              <a:ext uri="{FF2B5EF4-FFF2-40B4-BE49-F238E27FC236}">
                <a16:creationId xmlns:a16="http://schemas.microsoft.com/office/drawing/2014/main" id="{22176660-4D19-E405-A2AC-EDB535B92192}"/>
              </a:ext>
            </a:extLst>
          </p:cNvPr>
          <p:cNvSpPr/>
          <p:nvPr/>
        </p:nvSpPr>
        <p:spPr>
          <a:xfrm>
            <a:off x="398313" y="5233470"/>
            <a:ext cx="11383696" cy="87375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200" dirty="0"/>
          </a:p>
        </p:txBody>
      </p:sp>
      <p:sp>
        <p:nvSpPr>
          <p:cNvPr id="28" name="Прямоугольник 27"/>
          <p:cNvSpPr/>
          <p:nvPr/>
        </p:nvSpPr>
        <p:spPr>
          <a:xfrm>
            <a:off x="422248" y="5291972"/>
            <a:ext cx="11147471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100" dirty="0"/>
              <a:t>В случае привлечения Подрядной организацией работников, являющихся гражданами стран не входящих в ЕАЭС, трудовые отношения с которыми заключены (оформлены) вне территории стран ЕАЭС (далее иностранных граждан), Подрядная организация направляется соответствующее письмо в адрес Куратора по БП и представляются в соответствии со Статьей 107 ФЗ №273, документы об иностранном образовании и (или) иностранной </a:t>
            </a:r>
            <a:r>
              <a:rPr lang="ru-RU" sz="1100" dirty="0" smtClean="0"/>
              <a:t>квалификации, </a:t>
            </a:r>
            <a:r>
              <a:rPr lang="ru-RU" sz="1100" dirty="0"/>
              <a:t>признаваемых в РФ, установленном законодательством РФ порядке легализованы и переведены на русский язык, если иное не предусмотрено международным договором РФ.</a:t>
            </a:r>
          </a:p>
        </p:txBody>
      </p:sp>
      <p:grpSp>
        <p:nvGrpSpPr>
          <p:cNvPr id="14" name="Группа 13"/>
          <p:cNvGrpSpPr/>
          <p:nvPr/>
        </p:nvGrpSpPr>
        <p:grpSpPr>
          <a:xfrm>
            <a:off x="344090" y="4036656"/>
            <a:ext cx="3521308" cy="1112081"/>
            <a:chOff x="272016" y="3711467"/>
            <a:chExt cx="3521308" cy="1112081"/>
          </a:xfrm>
        </p:grpSpPr>
        <p:grpSp>
          <p:nvGrpSpPr>
            <p:cNvPr id="12" name="Группа 11"/>
            <p:cNvGrpSpPr/>
            <p:nvPr/>
          </p:nvGrpSpPr>
          <p:grpSpPr>
            <a:xfrm>
              <a:off x="272016" y="3711467"/>
              <a:ext cx="2420375" cy="1112081"/>
              <a:chOff x="207767" y="2365459"/>
              <a:chExt cx="3059646" cy="1207667"/>
            </a:xfrm>
          </p:grpSpPr>
          <p:pic>
            <p:nvPicPr>
              <p:cNvPr id="35" name="Рисунок 34">
                <a:extLst>
                  <a:ext uri="{FF2B5EF4-FFF2-40B4-BE49-F238E27FC236}">
                    <a16:creationId xmlns:a16="http://schemas.microsoft.com/office/drawing/2014/main" id="{51D7D322-5C3F-4673-AD91-D3CDC9DFA87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4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39567" y="2365459"/>
                <a:ext cx="610940" cy="666139"/>
              </a:xfrm>
              <a:prstGeom prst="rect">
                <a:avLst/>
              </a:prstGeom>
            </p:spPr>
          </p:pic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23A9E7A2-3B77-4AAA-9A2C-1734F0B7555C}"/>
                  </a:ext>
                </a:extLst>
              </p:cNvPr>
              <p:cNvSpPr txBox="1"/>
              <p:nvPr/>
            </p:nvSpPr>
            <p:spPr>
              <a:xfrm>
                <a:off x="1217626" y="3069184"/>
                <a:ext cx="1395429" cy="4010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900" dirty="0"/>
                  <a:t>подтверждающие документы </a:t>
                </a:r>
                <a:endParaRPr lang="ru-RU" sz="900" b="1" dirty="0"/>
              </a:p>
            </p:txBody>
          </p:sp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id="{5248622C-41CF-4FDE-A39C-81ABB76301DC}"/>
                  </a:ext>
                </a:extLst>
              </p:cNvPr>
              <p:cNvSpPr txBox="1"/>
              <p:nvPr/>
            </p:nvSpPr>
            <p:spPr>
              <a:xfrm>
                <a:off x="1175817" y="2552974"/>
                <a:ext cx="37810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b="1" dirty="0">
                    <a:solidFill>
                      <a:srgbClr val="4472C4"/>
                    </a:solidFill>
                  </a:rPr>
                  <a:t>+</a:t>
                </a:r>
              </a:p>
            </p:txBody>
          </p:sp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FBD71BAD-5BDF-4C95-BC69-0008D6B51380}"/>
                  </a:ext>
                </a:extLst>
              </p:cNvPr>
              <p:cNvSpPr txBox="1"/>
              <p:nvPr/>
            </p:nvSpPr>
            <p:spPr>
              <a:xfrm>
                <a:off x="207767" y="3066767"/>
                <a:ext cx="1282697" cy="50635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90000"/>
                  </a:lnSpc>
                </a:pPr>
                <a:r>
                  <a:rPr lang="ru-RU" sz="900" dirty="0" smtClean="0"/>
                  <a:t>сведения </a:t>
                </a:r>
                <a:r>
                  <a:rPr lang="ru-RU" sz="900" dirty="0"/>
                  <a:t>о</a:t>
                </a:r>
              </a:p>
              <a:p>
                <a:pPr algn="ctr">
                  <a:lnSpc>
                    <a:spcPct val="90000"/>
                  </a:lnSpc>
                </a:pPr>
                <a:r>
                  <a:rPr lang="ru-RU" sz="900" dirty="0"/>
                  <a:t> подрядной </a:t>
                </a:r>
              </a:p>
              <a:p>
                <a:pPr algn="ctr">
                  <a:lnSpc>
                    <a:spcPct val="90000"/>
                  </a:lnSpc>
                </a:pPr>
                <a:r>
                  <a:rPr lang="ru-RU" sz="900" dirty="0"/>
                  <a:t>организации</a:t>
                </a:r>
              </a:p>
            </p:txBody>
          </p:sp>
          <p:grpSp>
            <p:nvGrpSpPr>
              <p:cNvPr id="40" name="Группа 39">
                <a:extLst>
                  <a:ext uri="{FF2B5EF4-FFF2-40B4-BE49-F238E27FC236}">
                    <a16:creationId xmlns:a16="http://schemas.microsoft.com/office/drawing/2014/main" id="{7CAE52D3-6AC7-45D5-AB67-77C07003D011}"/>
                  </a:ext>
                </a:extLst>
              </p:cNvPr>
              <p:cNvGrpSpPr/>
              <p:nvPr/>
            </p:nvGrpSpPr>
            <p:grpSpPr>
              <a:xfrm>
                <a:off x="2570594" y="2392641"/>
                <a:ext cx="696819" cy="659312"/>
                <a:chOff x="3936022" y="2483774"/>
                <a:chExt cx="830283" cy="775616"/>
              </a:xfrm>
            </p:grpSpPr>
            <p:grpSp>
              <p:nvGrpSpPr>
                <p:cNvPr id="41" name="Группа 40">
                  <a:extLst>
                    <a:ext uri="{FF2B5EF4-FFF2-40B4-BE49-F238E27FC236}">
                      <a16:creationId xmlns:a16="http://schemas.microsoft.com/office/drawing/2014/main" id="{A87E2317-4E16-4EA7-B4AA-787E0036D931}"/>
                    </a:ext>
                  </a:extLst>
                </p:cNvPr>
                <p:cNvGrpSpPr/>
                <p:nvPr/>
              </p:nvGrpSpPr>
              <p:grpSpPr>
                <a:xfrm>
                  <a:off x="3986619" y="2483774"/>
                  <a:ext cx="779686" cy="775616"/>
                  <a:chOff x="4379913" y="3071812"/>
                  <a:chExt cx="608012" cy="604838"/>
                </a:xfrm>
              </p:grpSpPr>
              <p:sp>
                <p:nvSpPr>
                  <p:cNvPr id="43" name="Freeform 15">
                    <a:extLst>
                      <a:ext uri="{FF2B5EF4-FFF2-40B4-BE49-F238E27FC236}">
                        <a16:creationId xmlns:a16="http://schemas.microsoft.com/office/drawing/2014/main" id="{9AC10521-6DDD-45AF-BB40-80C59EE00F58}"/>
                      </a:ext>
                    </a:extLst>
                  </p:cNvPr>
                  <p:cNvSpPr>
                    <a:spLocks noEditPoints="1"/>
                  </p:cNvSpPr>
                  <p:nvPr/>
                </p:nvSpPr>
                <p:spPr bwMode="auto">
                  <a:xfrm>
                    <a:off x="4379913" y="3071812"/>
                    <a:ext cx="471487" cy="604838"/>
                  </a:xfrm>
                  <a:custGeom>
                    <a:avLst/>
                    <a:gdLst>
                      <a:gd name="T0" fmla="*/ 979 w 1291"/>
                      <a:gd name="T1" fmla="*/ 97 h 1660"/>
                      <a:gd name="T2" fmla="*/ 1197 w 1291"/>
                      <a:gd name="T3" fmla="*/ 315 h 1660"/>
                      <a:gd name="T4" fmla="*/ 980 w 1291"/>
                      <a:gd name="T5" fmla="*/ 315 h 1660"/>
                      <a:gd name="T6" fmla="*/ 979 w 1291"/>
                      <a:gd name="T7" fmla="*/ 139 h 1660"/>
                      <a:gd name="T8" fmla="*/ 979 w 1291"/>
                      <a:gd name="T9" fmla="*/ 97 h 1660"/>
                      <a:gd name="T10" fmla="*/ 52 w 1291"/>
                      <a:gd name="T11" fmla="*/ 111 h 1660"/>
                      <a:gd name="T12" fmla="*/ 105 w 1291"/>
                      <a:gd name="T13" fmla="*/ 58 h 1660"/>
                      <a:gd name="T14" fmla="*/ 619 w 1291"/>
                      <a:gd name="T15" fmla="*/ 58 h 1660"/>
                      <a:gd name="T16" fmla="*/ 927 w 1291"/>
                      <a:gd name="T17" fmla="*/ 58 h 1660"/>
                      <a:gd name="T18" fmla="*/ 927 w 1291"/>
                      <a:gd name="T19" fmla="*/ 287 h 1660"/>
                      <a:gd name="T20" fmla="*/ 984 w 1291"/>
                      <a:gd name="T21" fmla="*/ 367 h 1660"/>
                      <a:gd name="T22" fmla="*/ 1236 w 1291"/>
                      <a:gd name="T23" fmla="*/ 367 h 1660"/>
                      <a:gd name="T24" fmla="*/ 1236 w 1291"/>
                      <a:gd name="T25" fmla="*/ 731 h 1660"/>
                      <a:gd name="T26" fmla="*/ 1242 w 1291"/>
                      <a:gd name="T27" fmla="*/ 725 h 1660"/>
                      <a:gd name="T28" fmla="*/ 1266 w 1291"/>
                      <a:gd name="T29" fmla="*/ 681 h 1660"/>
                      <a:gd name="T30" fmla="*/ 1288 w 1291"/>
                      <a:gd name="T31" fmla="*/ 625 h 1660"/>
                      <a:gd name="T32" fmla="*/ 1288 w 1291"/>
                      <a:gd name="T33" fmla="*/ 340 h 1660"/>
                      <a:gd name="T34" fmla="*/ 1287 w 1291"/>
                      <a:gd name="T35" fmla="*/ 332 h 1660"/>
                      <a:gd name="T36" fmla="*/ 1037 w 1291"/>
                      <a:gd name="T37" fmla="*/ 78 h 1660"/>
                      <a:gd name="T38" fmla="*/ 990 w 1291"/>
                      <a:gd name="T39" fmla="*/ 32 h 1660"/>
                      <a:gd name="T40" fmla="*/ 927 w 1291"/>
                      <a:gd name="T41" fmla="*/ 6 h 1660"/>
                      <a:gd name="T42" fmla="*/ 676 w 1291"/>
                      <a:gd name="T43" fmla="*/ 6 h 1660"/>
                      <a:gd name="T44" fmla="*/ 149 w 1291"/>
                      <a:gd name="T45" fmla="*/ 6 h 1660"/>
                      <a:gd name="T46" fmla="*/ 27 w 1291"/>
                      <a:gd name="T47" fmla="*/ 24 h 1660"/>
                      <a:gd name="T48" fmla="*/ 0 w 1291"/>
                      <a:gd name="T49" fmla="*/ 93 h 1660"/>
                      <a:gd name="T50" fmla="*/ 0 w 1291"/>
                      <a:gd name="T51" fmla="*/ 845 h 1660"/>
                      <a:gd name="T52" fmla="*/ 0 w 1291"/>
                      <a:gd name="T53" fmla="*/ 1548 h 1660"/>
                      <a:gd name="T54" fmla="*/ 105 w 1291"/>
                      <a:gd name="T55" fmla="*/ 1654 h 1660"/>
                      <a:gd name="T56" fmla="*/ 268 w 1291"/>
                      <a:gd name="T57" fmla="*/ 1654 h 1660"/>
                      <a:gd name="T58" fmla="*/ 1147 w 1291"/>
                      <a:gd name="T59" fmla="*/ 1654 h 1660"/>
                      <a:gd name="T60" fmla="*/ 1268 w 1291"/>
                      <a:gd name="T61" fmla="*/ 1629 h 1660"/>
                      <a:gd name="T62" fmla="*/ 1288 w 1291"/>
                      <a:gd name="T63" fmla="*/ 1548 h 1660"/>
                      <a:gd name="T64" fmla="*/ 1288 w 1291"/>
                      <a:gd name="T65" fmla="*/ 1160 h 1660"/>
                      <a:gd name="T66" fmla="*/ 1236 w 1291"/>
                      <a:gd name="T67" fmla="*/ 1258 h 1660"/>
                      <a:gd name="T68" fmla="*/ 1236 w 1291"/>
                      <a:gd name="T69" fmla="*/ 1517 h 1660"/>
                      <a:gd name="T70" fmla="*/ 1191 w 1291"/>
                      <a:gd name="T71" fmla="*/ 1602 h 1660"/>
                      <a:gd name="T72" fmla="*/ 940 w 1291"/>
                      <a:gd name="T73" fmla="*/ 1602 h 1660"/>
                      <a:gd name="T74" fmla="*/ 149 w 1291"/>
                      <a:gd name="T75" fmla="*/ 1602 h 1660"/>
                      <a:gd name="T76" fmla="*/ 52 w 1291"/>
                      <a:gd name="T77" fmla="*/ 1546 h 1660"/>
                      <a:gd name="T78" fmla="*/ 52 w 1291"/>
                      <a:gd name="T79" fmla="*/ 111 h 166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</a:cxnLst>
                    <a:rect l="0" t="0" r="r" b="b"/>
                    <a:pathLst>
                      <a:path w="1291" h="1660">
                        <a:moveTo>
                          <a:pt x="979" y="97"/>
                        </a:moveTo>
                        <a:cubicBezTo>
                          <a:pt x="990" y="103"/>
                          <a:pt x="1196" y="311"/>
                          <a:pt x="1197" y="315"/>
                        </a:cubicBezTo>
                        <a:lnTo>
                          <a:pt x="980" y="315"/>
                        </a:lnTo>
                        <a:cubicBezTo>
                          <a:pt x="978" y="260"/>
                          <a:pt x="980" y="195"/>
                          <a:pt x="979" y="139"/>
                        </a:cubicBezTo>
                        <a:lnTo>
                          <a:pt x="979" y="97"/>
                        </a:lnTo>
                        <a:close/>
                        <a:moveTo>
                          <a:pt x="52" y="111"/>
                        </a:moveTo>
                        <a:cubicBezTo>
                          <a:pt x="52" y="60"/>
                          <a:pt x="54" y="58"/>
                          <a:pt x="105" y="58"/>
                        </a:cubicBezTo>
                        <a:lnTo>
                          <a:pt x="619" y="58"/>
                        </a:lnTo>
                        <a:cubicBezTo>
                          <a:pt x="675" y="57"/>
                          <a:pt x="886" y="55"/>
                          <a:pt x="927" y="58"/>
                        </a:cubicBezTo>
                        <a:lnTo>
                          <a:pt x="927" y="287"/>
                        </a:lnTo>
                        <a:cubicBezTo>
                          <a:pt x="927" y="358"/>
                          <a:pt x="917" y="367"/>
                          <a:pt x="984" y="367"/>
                        </a:cubicBezTo>
                        <a:cubicBezTo>
                          <a:pt x="1045" y="367"/>
                          <a:pt x="1183" y="364"/>
                          <a:pt x="1236" y="367"/>
                        </a:cubicBezTo>
                        <a:lnTo>
                          <a:pt x="1236" y="731"/>
                        </a:lnTo>
                        <a:cubicBezTo>
                          <a:pt x="1243" y="727"/>
                          <a:pt x="1238" y="731"/>
                          <a:pt x="1242" y="725"/>
                        </a:cubicBezTo>
                        <a:lnTo>
                          <a:pt x="1266" y="681"/>
                        </a:lnTo>
                        <a:cubicBezTo>
                          <a:pt x="1277" y="661"/>
                          <a:pt x="1288" y="649"/>
                          <a:pt x="1288" y="625"/>
                        </a:cubicBezTo>
                        <a:cubicBezTo>
                          <a:pt x="1288" y="577"/>
                          <a:pt x="1291" y="369"/>
                          <a:pt x="1288" y="340"/>
                        </a:cubicBezTo>
                        <a:lnTo>
                          <a:pt x="1287" y="332"/>
                        </a:lnTo>
                        <a:cubicBezTo>
                          <a:pt x="1282" y="318"/>
                          <a:pt x="1060" y="101"/>
                          <a:pt x="1037" y="78"/>
                        </a:cubicBezTo>
                        <a:cubicBezTo>
                          <a:pt x="1021" y="63"/>
                          <a:pt x="1006" y="48"/>
                          <a:pt x="990" y="32"/>
                        </a:cubicBezTo>
                        <a:cubicBezTo>
                          <a:pt x="967" y="8"/>
                          <a:pt x="973" y="6"/>
                          <a:pt x="927" y="6"/>
                        </a:cubicBezTo>
                        <a:lnTo>
                          <a:pt x="676" y="6"/>
                        </a:lnTo>
                        <a:cubicBezTo>
                          <a:pt x="501" y="5"/>
                          <a:pt x="325" y="7"/>
                          <a:pt x="149" y="6"/>
                        </a:cubicBezTo>
                        <a:cubicBezTo>
                          <a:pt x="109" y="6"/>
                          <a:pt x="57" y="0"/>
                          <a:pt x="27" y="24"/>
                        </a:cubicBezTo>
                        <a:cubicBezTo>
                          <a:pt x="8" y="40"/>
                          <a:pt x="0" y="61"/>
                          <a:pt x="0" y="93"/>
                        </a:cubicBezTo>
                        <a:lnTo>
                          <a:pt x="0" y="845"/>
                        </a:lnTo>
                        <a:cubicBezTo>
                          <a:pt x="2" y="1079"/>
                          <a:pt x="0" y="1313"/>
                          <a:pt x="0" y="1548"/>
                        </a:cubicBezTo>
                        <a:cubicBezTo>
                          <a:pt x="0" y="1630"/>
                          <a:pt x="23" y="1654"/>
                          <a:pt x="105" y="1654"/>
                        </a:cubicBezTo>
                        <a:lnTo>
                          <a:pt x="268" y="1654"/>
                        </a:lnTo>
                        <a:cubicBezTo>
                          <a:pt x="561" y="1655"/>
                          <a:pt x="854" y="1652"/>
                          <a:pt x="1147" y="1654"/>
                        </a:cubicBezTo>
                        <a:cubicBezTo>
                          <a:pt x="1189" y="1654"/>
                          <a:pt x="1239" y="1660"/>
                          <a:pt x="1268" y="1629"/>
                        </a:cubicBezTo>
                        <a:cubicBezTo>
                          <a:pt x="1288" y="1606"/>
                          <a:pt x="1288" y="1586"/>
                          <a:pt x="1288" y="1548"/>
                        </a:cubicBezTo>
                        <a:cubicBezTo>
                          <a:pt x="1288" y="1419"/>
                          <a:pt x="1290" y="1289"/>
                          <a:pt x="1288" y="1160"/>
                        </a:cubicBezTo>
                        <a:cubicBezTo>
                          <a:pt x="1280" y="1167"/>
                          <a:pt x="1236" y="1248"/>
                          <a:pt x="1236" y="1258"/>
                        </a:cubicBezTo>
                        <a:lnTo>
                          <a:pt x="1236" y="1517"/>
                        </a:lnTo>
                        <a:cubicBezTo>
                          <a:pt x="1236" y="1584"/>
                          <a:pt x="1246" y="1602"/>
                          <a:pt x="1191" y="1602"/>
                        </a:cubicBezTo>
                        <a:lnTo>
                          <a:pt x="940" y="1602"/>
                        </a:lnTo>
                        <a:cubicBezTo>
                          <a:pt x="676" y="1603"/>
                          <a:pt x="413" y="1601"/>
                          <a:pt x="149" y="1602"/>
                        </a:cubicBezTo>
                        <a:cubicBezTo>
                          <a:pt x="62" y="1602"/>
                          <a:pt x="52" y="1614"/>
                          <a:pt x="52" y="1546"/>
                        </a:cubicBezTo>
                        <a:lnTo>
                          <a:pt x="52" y="111"/>
                        </a:lnTo>
                        <a:close/>
                      </a:path>
                    </a:pathLst>
                  </a:custGeom>
                  <a:solidFill>
                    <a:srgbClr val="4472C4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ru-RU"/>
                  </a:p>
                </p:txBody>
              </p:sp>
              <p:sp>
                <p:nvSpPr>
                  <p:cNvPr id="44" name="Freeform 16">
                    <a:extLst>
                      <a:ext uri="{FF2B5EF4-FFF2-40B4-BE49-F238E27FC236}">
                        <a16:creationId xmlns:a16="http://schemas.microsoft.com/office/drawing/2014/main" id="{7059BDDA-6694-4009-916F-5FB4FBAFC40E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435475" y="3363913"/>
                    <a:ext cx="450850" cy="244475"/>
                  </a:xfrm>
                  <a:custGeom>
                    <a:avLst/>
                    <a:gdLst>
                      <a:gd name="T0" fmla="*/ 601 w 1235"/>
                      <a:gd name="T1" fmla="*/ 520 h 672"/>
                      <a:gd name="T2" fmla="*/ 596 w 1235"/>
                      <a:gd name="T3" fmla="*/ 591 h 672"/>
                      <a:gd name="T4" fmla="*/ 787 w 1235"/>
                      <a:gd name="T5" fmla="*/ 621 h 672"/>
                      <a:gd name="T6" fmla="*/ 851 w 1235"/>
                      <a:gd name="T7" fmla="*/ 601 h 672"/>
                      <a:gd name="T8" fmla="*/ 988 w 1235"/>
                      <a:gd name="T9" fmla="*/ 487 h 672"/>
                      <a:gd name="T10" fmla="*/ 1059 w 1235"/>
                      <a:gd name="T11" fmla="*/ 392 h 672"/>
                      <a:gd name="T12" fmla="*/ 1235 w 1235"/>
                      <a:gd name="T13" fmla="*/ 67 h 672"/>
                      <a:gd name="T14" fmla="*/ 1110 w 1235"/>
                      <a:gd name="T15" fmla="*/ 0 h 672"/>
                      <a:gd name="T16" fmla="*/ 1072 w 1235"/>
                      <a:gd name="T17" fmla="*/ 67 h 672"/>
                      <a:gd name="T18" fmla="*/ 966 w 1235"/>
                      <a:gd name="T19" fmla="*/ 263 h 672"/>
                      <a:gd name="T20" fmla="*/ 865 w 1235"/>
                      <a:gd name="T21" fmla="*/ 566 h 672"/>
                      <a:gd name="T22" fmla="*/ 637 w 1235"/>
                      <a:gd name="T23" fmla="*/ 561 h 672"/>
                      <a:gd name="T24" fmla="*/ 640 w 1235"/>
                      <a:gd name="T25" fmla="*/ 484 h 672"/>
                      <a:gd name="T26" fmla="*/ 511 w 1235"/>
                      <a:gd name="T27" fmla="*/ 540 h 672"/>
                      <a:gd name="T28" fmla="*/ 461 w 1235"/>
                      <a:gd name="T29" fmla="*/ 586 h 672"/>
                      <a:gd name="T30" fmla="*/ 401 w 1235"/>
                      <a:gd name="T31" fmla="*/ 568 h 672"/>
                      <a:gd name="T32" fmla="*/ 467 w 1235"/>
                      <a:gd name="T33" fmla="*/ 457 h 672"/>
                      <a:gd name="T34" fmla="*/ 462 w 1235"/>
                      <a:gd name="T35" fmla="*/ 384 h 672"/>
                      <a:gd name="T36" fmla="*/ 167 w 1235"/>
                      <a:gd name="T37" fmla="*/ 565 h 672"/>
                      <a:gd name="T38" fmla="*/ 86 w 1235"/>
                      <a:gd name="T39" fmla="*/ 600 h 672"/>
                      <a:gd name="T40" fmla="*/ 124 w 1235"/>
                      <a:gd name="T41" fmla="*/ 507 h 672"/>
                      <a:gd name="T42" fmla="*/ 172 w 1235"/>
                      <a:gd name="T43" fmla="*/ 483 h 672"/>
                      <a:gd name="T44" fmla="*/ 208 w 1235"/>
                      <a:gd name="T45" fmla="*/ 448 h 672"/>
                      <a:gd name="T46" fmla="*/ 117 w 1235"/>
                      <a:gd name="T47" fmla="*/ 478 h 672"/>
                      <a:gd name="T48" fmla="*/ 51 w 1235"/>
                      <a:gd name="T49" fmla="*/ 627 h 672"/>
                      <a:gd name="T50" fmla="*/ 360 w 1235"/>
                      <a:gd name="T51" fmla="*/ 461 h 672"/>
                      <a:gd name="T52" fmla="*/ 443 w 1235"/>
                      <a:gd name="T53" fmla="*/ 423 h 672"/>
                      <a:gd name="T54" fmla="*/ 375 w 1235"/>
                      <a:gd name="T55" fmla="*/ 536 h 672"/>
                      <a:gd name="T56" fmla="*/ 347 w 1235"/>
                      <a:gd name="T57" fmla="*/ 598 h 672"/>
                      <a:gd name="T58" fmla="*/ 376 w 1235"/>
                      <a:gd name="T59" fmla="*/ 655 h 672"/>
                      <a:gd name="T60" fmla="*/ 601 w 1235"/>
                      <a:gd name="T61" fmla="*/ 520 h 6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</a:cxnLst>
                    <a:rect l="0" t="0" r="r" b="b"/>
                    <a:pathLst>
                      <a:path w="1235" h="672">
                        <a:moveTo>
                          <a:pt x="601" y="520"/>
                        </a:moveTo>
                        <a:cubicBezTo>
                          <a:pt x="601" y="544"/>
                          <a:pt x="586" y="568"/>
                          <a:pt x="596" y="591"/>
                        </a:cubicBezTo>
                        <a:cubicBezTo>
                          <a:pt x="624" y="653"/>
                          <a:pt x="735" y="635"/>
                          <a:pt x="787" y="621"/>
                        </a:cubicBezTo>
                        <a:cubicBezTo>
                          <a:pt x="808" y="615"/>
                          <a:pt x="830" y="608"/>
                          <a:pt x="851" y="601"/>
                        </a:cubicBezTo>
                        <a:cubicBezTo>
                          <a:pt x="882" y="589"/>
                          <a:pt x="965" y="511"/>
                          <a:pt x="988" y="487"/>
                        </a:cubicBezTo>
                        <a:cubicBezTo>
                          <a:pt x="1014" y="460"/>
                          <a:pt x="1038" y="431"/>
                          <a:pt x="1059" y="392"/>
                        </a:cubicBezTo>
                        <a:cubicBezTo>
                          <a:pt x="1073" y="368"/>
                          <a:pt x="1232" y="78"/>
                          <a:pt x="1235" y="67"/>
                        </a:cubicBezTo>
                        <a:cubicBezTo>
                          <a:pt x="1205" y="53"/>
                          <a:pt x="1129" y="6"/>
                          <a:pt x="1110" y="0"/>
                        </a:cubicBezTo>
                        <a:cubicBezTo>
                          <a:pt x="1103" y="7"/>
                          <a:pt x="1078" y="57"/>
                          <a:pt x="1072" y="67"/>
                        </a:cubicBezTo>
                        <a:cubicBezTo>
                          <a:pt x="1037" y="129"/>
                          <a:pt x="1002" y="199"/>
                          <a:pt x="966" y="263"/>
                        </a:cubicBezTo>
                        <a:cubicBezTo>
                          <a:pt x="896" y="388"/>
                          <a:pt x="888" y="419"/>
                          <a:pt x="865" y="566"/>
                        </a:cubicBezTo>
                        <a:cubicBezTo>
                          <a:pt x="828" y="580"/>
                          <a:pt x="655" y="628"/>
                          <a:pt x="637" y="561"/>
                        </a:cubicBezTo>
                        <a:cubicBezTo>
                          <a:pt x="630" y="536"/>
                          <a:pt x="660" y="502"/>
                          <a:pt x="640" y="484"/>
                        </a:cubicBezTo>
                        <a:cubicBezTo>
                          <a:pt x="610" y="458"/>
                          <a:pt x="527" y="528"/>
                          <a:pt x="511" y="540"/>
                        </a:cubicBezTo>
                        <a:lnTo>
                          <a:pt x="461" y="586"/>
                        </a:lnTo>
                        <a:cubicBezTo>
                          <a:pt x="412" y="626"/>
                          <a:pt x="374" y="634"/>
                          <a:pt x="401" y="568"/>
                        </a:cubicBezTo>
                        <a:cubicBezTo>
                          <a:pt x="417" y="529"/>
                          <a:pt x="445" y="491"/>
                          <a:pt x="467" y="457"/>
                        </a:cubicBezTo>
                        <a:cubicBezTo>
                          <a:pt x="482" y="434"/>
                          <a:pt x="510" y="384"/>
                          <a:pt x="462" y="384"/>
                        </a:cubicBezTo>
                        <a:cubicBezTo>
                          <a:pt x="401" y="384"/>
                          <a:pt x="226" y="522"/>
                          <a:pt x="167" y="565"/>
                        </a:cubicBezTo>
                        <a:cubicBezTo>
                          <a:pt x="151" y="577"/>
                          <a:pt x="114" y="606"/>
                          <a:pt x="86" y="600"/>
                        </a:cubicBezTo>
                        <a:cubicBezTo>
                          <a:pt x="59" y="569"/>
                          <a:pt x="108" y="519"/>
                          <a:pt x="124" y="507"/>
                        </a:cubicBezTo>
                        <a:cubicBezTo>
                          <a:pt x="139" y="496"/>
                          <a:pt x="152" y="487"/>
                          <a:pt x="172" y="483"/>
                        </a:cubicBezTo>
                        <a:cubicBezTo>
                          <a:pt x="190" y="480"/>
                          <a:pt x="212" y="467"/>
                          <a:pt x="208" y="448"/>
                        </a:cubicBezTo>
                        <a:cubicBezTo>
                          <a:pt x="178" y="441"/>
                          <a:pt x="135" y="465"/>
                          <a:pt x="117" y="478"/>
                        </a:cubicBezTo>
                        <a:cubicBezTo>
                          <a:pt x="80" y="504"/>
                          <a:pt x="0" y="595"/>
                          <a:pt x="51" y="627"/>
                        </a:cubicBezTo>
                        <a:cubicBezTo>
                          <a:pt x="120" y="672"/>
                          <a:pt x="266" y="515"/>
                          <a:pt x="360" y="461"/>
                        </a:cubicBezTo>
                        <a:cubicBezTo>
                          <a:pt x="376" y="452"/>
                          <a:pt x="426" y="424"/>
                          <a:pt x="443" y="423"/>
                        </a:cubicBezTo>
                        <a:cubicBezTo>
                          <a:pt x="442" y="444"/>
                          <a:pt x="389" y="514"/>
                          <a:pt x="375" y="536"/>
                        </a:cubicBezTo>
                        <a:cubicBezTo>
                          <a:pt x="364" y="554"/>
                          <a:pt x="352" y="574"/>
                          <a:pt x="347" y="598"/>
                        </a:cubicBezTo>
                        <a:cubicBezTo>
                          <a:pt x="342" y="626"/>
                          <a:pt x="350" y="653"/>
                          <a:pt x="376" y="655"/>
                        </a:cubicBezTo>
                        <a:cubicBezTo>
                          <a:pt x="438" y="658"/>
                          <a:pt x="560" y="519"/>
                          <a:pt x="601" y="520"/>
                        </a:cubicBezTo>
                        <a:close/>
                      </a:path>
                    </a:pathLst>
                  </a:custGeom>
                  <a:solidFill>
                    <a:srgbClr val="4472C4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ru-RU"/>
                  </a:p>
                </p:txBody>
              </p:sp>
              <p:sp>
                <p:nvSpPr>
                  <p:cNvPr id="45" name="Freeform 17">
                    <a:extLst>
                      <a:ext uri="{FF2B5EF4-FFF2-40B4-BE49-F238E27FC236}">
                        <a16:creationId xmlns:a16="http://schemas.microsoft.com/office/drawing/2014/main" id="{E7CAC174-3693-44EF-8817-64CEBB01D936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849813" y="3163888"/>
                    <a:ext cx="138112" cy="252413"/>
                  </a:xfrm>
                  <a:custGeom>
                    <a:avLst/>
                    <a:gdLst>
                      <a:gd name="T0" fmla="*/ 269 w 375"/>
                      <a:gd name="T1" fmla="*/ 79 h 692"/>
                      <a:gd name="T2" fmla="*/ 215 w 375"/>
                      <a:gd name="T3" fmla="*/ 97 h 692"/>
                      <a:gd name="T4" fmla="*/ 0 w 375"/>
                      <a:gd name="T5" fmla="*/ 496 h 692"/>
                      <a:gd name="T6" fmla="*/ 123 w 375"/>
                      <a:gd name="T7" fmla="*/ 563 h 692"/>
                      <a:gd name="T8" fmla="*/ 127 w 375"/>
                      <a:gd name="T9" fmla="*/ 559 h 692"/>
                      <a:gd name="T10" fmla="*/ 165 w 375"/>
                      <a:gd name="T11" fmla="*/ 489 h 692"/>
                      <a:gd name="T12" fmla="*/ 286 w 375"/>
                      <a:gd name="T13" fmla="*/ 269 h 692"/>
                      <a:gd name="T14" fmla="*/ 301 w 375"/>
                      <a:gd name="T15" fmla="*/ 342 h 692"/>
                      <a:gd name="T16" fmla="*/ 276 w 375"/>
                      <a:gd name="T17" fmla="*/ 410 h 692"/>
                      <a:gd name="T18" fmla="*/ 149 w 375"/>
                      <a:gd name="T19" fmla="*/ 648 h 692"/>
                      <a:gd name="T20" fmla="*/ 199 w 375"/>
                      <a:gd name="T21" fmla="*/ 671 h 692"/>
                      <a:gd name="T22" fmla="*/ 353 w 375"/>
                      <a:gd name="T23" fmla="*/ 381 h 692"/>
                      <a:gd name="T24" fmla="*/ 328 w 375"/>
                      <a:gd name="T25" fmla="*/ 221 h 692"/>
                      <a:gd name="T26" fmla="*/ 327 w 375"/>
                      <a:gd name="T27" fmla="*/ 192 h 692"/>
                      <a:gd name="T28" fmla="*/ 345 w 375"/>
                      <a:gd name="T29" fmla="*/ 127 h 692"/>
                      <a:gd name="T30" fmla="*/ 320 w 375"/>
                      <a:gd name="T31" fmla="*/ 107 h 692"/>
                      <a:gd name="T32" fmla="*/ 339 w 375"/>
                      <a:gd name="T33" fmla="*/ 13 h 692"/>
                      <a:gd name="T34" fmla="*/ 293 w 375"/>
                      <a:gd name="T35" fmla="*/ 33 h 692"/>
                      <a:gd name="T36" fmla="*/ 269 w 375"/>
                      <a:gd name="T37" fmla="*/ 79 h 69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</a:cxnLst>
                    <a:rect l="0" t="0" r="r" b="b"/>
                    <a:pathLst>
                      <a:path w="375" h="692">
                        <a:moveTo>
                          <a:pt x="269" y="79"/>
                        </a:moveTo>
                        <a:cubicBezTo>
                          <a:pt x="245" y="73"/>
                          <a:pt x="235" y="59"/>
                          <a:pt x="215" y="97"/>
                        </a:cubicBezTo>
                        <a:cubicBezTo>
                          <a:pt x="180" y="161"/>
                          <a:pt x="1" y="484"/>
                          <a:pt x="0" y="496"/>
                        </a:cubicBezTo>
                        <a:lnTo>
                          <a:pt x="123" y="563"/>
                        </a:lnTo>
                        <a:cubicBezTo>
                          <a:pt x="126" y="561"/>
                          <a:pt x="125" y="562"/>
                          <a:pt x="127" y="559"/>
                        </a:cubicBezTo>
                        <a:lnTo>
                          <a:pt x="165" y="489"/>
                        </a:lnTo>
                        <a:cubicBezTo>
                          <a:pt x="174" y="473"/>
                          <a:pt x="281" y="274"/>
                          <a:pt x="286" y="269"/>
                        </a:cubicBezTo>
                        <a:cubicBezTo>
                          <a:pt x="296" y="282"/>
                          <a:pt x="302" y="323"/>
                          <a:pt x="301" y="342"/>
                        </a:cubicBezTo>
                        <a:cubicBezTo>
                          <a:pt x="300" y="370"/>
                          <a:pt x="287" y="390"/>
                          <a:pt x="276" y="410"/>
                        </a:cubicBezTo>
                        <a:cubicBezTo>
                          <a:pt x="262" y="435"/>
                          <a:pt x="150" y="638"/>
                          <a:pt x="149" y="648"/>
                        </a:cubicBezTo>
                        <a:cubicBezTo>
                          <a:pt x="146" y="677"/>
                          <a:pt x="181" y="692"/>
                          <a:pt x="199" y="671"/>
                        </a:cubicBezTo>
                        <a:cubicBezTo>
                          <a:pt x="206" y="663"/>
                          <a:pt x="344" y="414"/>
                          <a:pt x="353" y="381"/>
                        </a:cubicBezTo>
                        <a:cubicBezTo>
                          <a:pt x="369" y="327"/>
                          <a:pt x="351" y="262"/>
                          <a:pt x="328" y="221"/>
                        </a:cubicBezTo>
                        <a:cubicBezTo>
                          <a:pt x="319" y="205"/>
                          <a:pt x="318" y="209"/>
                          <a:pt x="327" y="192"/>
                        </a:cubicBezTo>
                        <a:cubicBezTo>
                          <a:pt x="340" y="167"/>
                          <a:pt x="357" y="146"/>
                          <a:pt x="345" y="127"/>
                        </a:cubicBezTo>
                        <a:cubicBezTo>
                          <a:pt x="338" y="115"/>
                          <a:pt x="329" y="116"/>
                          <a:pt x="320" y="107"/>
                        </a:cubicBezTo>
                        <a:cubicBezTo>
                          <a:pt x="328" y="81"/>
                          <a:pt x="375" y="34"/>
                          <a:pt x="339" y="13"/>
                        </a:cubicBezTo>
                        <a:cubicBezTo>
                          <a:pt x="317" y="0"/>
                          <a:pt x="303" y="15"/>
                          <a:pt x="293" y="33"/>
                        </a:cubicBezTo>
                        <a:cubicBezTo>
                          <a:pt x="287" y="45"/>
                          <a:pt x="273" y="68"/>
                          <a:pt x="269" y="79"/>
                        </a:cubicBezTo>
                        <a:close/>
                      </a:path>
                    </a:pathLst>
                  </a:custGeom>
                  <a:solidFill>
                    <a:srgbClr val="4472C4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ru-RU"/>
                  </a:p>
                </p:txBody>
              </p:sp>
              <p:sp>
                <p:nvSpPr>
                  <p:cNvPr id="46" name="Freeform 18">
                    <a:extLst>
                      <a:ext uri="{FF2B5EF4-FFF2-40B4-BE49-F238E27FC236}">
                        <a16:creationId xmlns:a16="http://schemas.microsoft.com/office/drawing/2014/main" id="{49D485FC-F380-4EBE-88B9-4210D5AC43E0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443413" y="3368675"/>
                    <a:ext cx="323850" cy="22225"/>
                  </a:xfrm>
                  <a:custGeom>
                    <a:avLst/>
                    <a:gdLst>
                      <a:gd name="T0" fmla="*/ 26 w 888"/>
                      <a:gd name="T1" fmla="*/ 3 h 57"/>
                      <a:gd name="T2" fmla="*/ 8 w 888"/>
                      <a:gd name="T3" fmla="*/ 39 h 57"/>
                      <a:gd name="T4" fmla="*/ 50 w 888"/>
                      <a:gd name="T5" fmla="*/ 55 h 57"/>
                      <a:gd name="T6" fmla="*/ 746 w 888"/>
                      <a:gd name="T7" fmla="*/ 55 h 57"/>
                      <a:gd name="T8" fmla="*/ 862 w 888"/>
                      <a:gd name="T9" fmla="*/ 54 h 57"/>
                      <a:gd name="T10" fmla="*/ 879 w 888"/>
                      <a:gd name="T11" fmla="*/ 17 h 57"/>
                      <a:gd name="T12" fmla="*/ 837 w 888"/>
                      <a:gd name="T13" fmla="*/ 3 h 57"/>
                      <a:gd name="T14" fmla="*/ 26 w 888"/>
                      <a:gd name="T15" fmla="*/ 3 h 5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888" h="57">
                        <a:moveTo>
                          <a:pt x="26" y="3"/>
                        </a:moveTo>
                        <a:cubicBezTo>
                          <a:pt x="11" y="7"/>
                          <a:pt x="0" y="21"/>
                          <a:pt x="8" y="39"/>
                        </a:cubicBezTo>
                        <a:cubicBezTo>
                          <a:pt x="15" y="55"/>
                          <a:pt x="29" y="55"/>
                          <a:pt x="50" y="55"/>
                        </a:cubicBezTo>
                        <a:lnTo>
                          <a:pt x="746" y="55"/>
                        </a:lnTo>
                        <a:cubicBezTo>
                          <a:pt x="767" y="55"/>
                          <a:pt x="849" y="57"/>
                          <a:pt x="862" y="54"/>
                        </a:cubicBezTo>
                        <a:cubicBezTo>
                          <a:pt x="872" y="51"/>
                          <a:pt x="888" y="36"/>
                          <a:pt x="879" y="17"/>
                        </a:cubicBezTo>
                        <a:cubicBezTo>
                          <a:pt x="872" y="1"/>
                          <a:pt x="858" y="3"/>
                          <a:pt x="837" y="3"/>
                        </a:cubicBezTo>
                        <a:cubicBezTo>
                          <a:pt x="764" y="3"/>
                          <a:pt x="38" y="0"/>
                          <a:pt x="26" y="3"/>
                        </a:cubicBezTo>
                        <a:close/>
                      </a:path>
                    </a:pathLst>
                  </a:custGeom>
                  <a:solidFill>
                    <a:srgbClr val="4472C4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ru-RU"/>
                  </a:p>
                </p:txBody>
              </p:sp>
              <p:sp>
                <p:nvSpPr>
                  <p:cNvPr id="47" name="Freeform 19">
                    <a:extLst>
                      <a:ext uri="{FF2B5EF4-FFF2-40B4-BE49-F238E27FC236}">
                        <a16:creationId xmlns:a16="http://schemas.microsoft.com/office/drawing/2014/main" id="{C0D3510F-BB4C-40CC-8B02-782E9B5956D6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443413" y="3313113"/>
                    <a:ext cx="323850" cy="20638"/>
                  </a:xfrm>
                  <a:custGeom>
                    <a:avLst/>
                    <a:gdLst>
                      <a:gd name="T0" fmla="*/ 24 w 886"/>
                      <a:gd name="T1" fmla="*/ 4 h 57"/>
                      <a:gd name="T2" fmla="*/ 7 w 886"/>
                      <a:gd name="T3" fmla="*/ 40 h 57"/>
                      <a:gd name="T4" fmla="*/ 51 w 886"/>
                      <a:gd name="T5" fmla="*/ 55 h 57"/>
                      <a:gd name="T6" fmla="*/ 629 w 886"/>
                      <a:gd name="T7" fmla="*/ 55 h 57"/>
                      <a:gd name="T8" fmla="*/ 862 w 886"/>
                      <a:gd name="T9" fmla="*/ 54 h 57"/>
                      <a:gd name="T10" fmla="*/ 878 w 886"/>
                      <a:gd name="T11" fmla="*/ 16 h 57"/>
                      <a:gd name="T12" fmla="*/ 833 w 886"/>
                      <a:gd name="T13" fmla="*/ 3 h 57"/>
                      <a:gd name="T14" fmla="*/ 24 w 886"/>
                      <a:gd name="T15" fmla="*/ 4 h 5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886" h="57">
                        <a:moveTo>
                          <a:pt x="24" y="4"/>
                        </a:moveTo>
                        <a:cubicBezTo>
                          <a:pt x="10" y="8"/>
                          <a:pt x="0" y="24"/>
                          <a:pt x="7" y="40"/>
                        </a:cubicBezTo>
                        <a:cubicBezTo>
                          <a:pt x="15" y="56"/>
                          <a:pt x="30" y="55"/>
                          <a:pt x="51" y="55"/>
                        </a:cubicBezTo>
                        <a:lnTo>
                          <a:pt x="629" y="55"/>
                        </a:lnTo>
                        <a:cubicBezTo>
                          <a:pt x="660" y="55"/>
                          <a:pt x="848" y="57"/>
                          <a:pt x="862" y="54"/>
                        </a:cubicBezTo>
                        <a:cubicBezTo>
                          <a:pt x="876" y="51"/>
                          <a:pt x="886" y="33"/>
                          <a:pt x="878" y="16"/>
                        </a:cubicBezTo>
                        <a:cubicBezTo>
                          <a:pt x="870" y="1"/>
                          <a:pt x="855" y="3"/>
                          <a:pt x="833" y="3"/>
                        </a:cubicBezTo>
                        <a:cubicBezTo>
                          <a:pt x="759" y="3"/>
                          <a:pt x="38" y="0"/>
                          <a:pt x="24" y="4"/>
                        </a:cubicBezTo>
                        <a:close/>
                      </a:path>
                    </a:pathLst>
                  </a:custGeom>
                  <a:solidFill>
                    <a:srgbClr val="4472C4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ru-RU"/>
                  </a:p>
                </p:txBody>
              </p:sp>
              <p:sp>
                <p:nvSpPr>
                  <p:cNvPr id="48" name="Freeform 20">
                    <a:extLst>
                      <a:ext uri="{FF2B5EF4-FFF2-40B4-BE49-F238E27FC236}">
                        <a16:creationId xmlns:a16="http://schemas.microsoft.com/office/drawing/2014/main" id="{A4FF0AE9-1820-4F70-91A6-C51EAE19E065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443413" y="3425825"/>
                    <a:ext cx="215900" cy="20638"/>
                  </a:xfrm>
                  <a:custGeom>
                    <a:avLst/>
                    <a:gdLst>
                      <a:gd name="T0" fmla="*/ 25 w 593"/>
                      <a:gd name="T1" fmla="*/ 6 h 58"/>
                      <a:gd name="T2" fmla="*/ 26 w 593"/>
                      <a:gd name="T3" fmla="*/ 55 h 58"/>
                      <a:gd name="T4" fmla="*/ 55 w 593"/>
                      <a:gd name="T5" fmla="*/ 56 h 58"/>
                      <a:gd name="T6" fmla="*/ 569 w 593"/>
                      <a:gd name="T7" fmla="*/ 55 h 58"/>
                      <a:gd name="T8" fmla="*/ 575 w 593"/>
                      <a:gd name="T9" fmla="*/ 8 h 58"/>
                      <a:gd name="T10" fmla="*/ 341 w 593"/>
                      <a:gd name="T11" fmla="*/ 4 h 58"/>
                      <a:gd name="T12" fmla="*/ 25 w 593"/>
                      <a:gd name="T13" fmla="*/ 6 h 5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593" h="58">
                        <a:moveTo>
                          <a:pt x="25" y="6"/>
                        </a:moveTo>
                        <a:cubicBezTo>
                          <a:pt x="0" y="14"/>
                          <a:pt x="1" y="49"/>
                          <a:pt x="26" y="55"/>
                        </a:cubicBezTo>
                        <a:lnTo>
                          <a:pt x="55" y="56"/>
                        </a:lnTo>
                        <a:cubicBezTo>
                          <a:pt x="116" y="56"/>
                          <a:pt x="556" y="58"/>
                          <a:pt x="569" y="55"/>
                        </a:cubicBezTo>
                        <a:cubicBezTo>
                          <a:pt x="589" y="49"/>
                          <a:pt x="593" y="20"/>
                          <a:pt x="575" y="8"/>
                        </a:cubicBezTo>
                        <a:cubicBezTo>
                          <a:pt x="562" y="0"/>
                          <a:pt x="365" y="4"/>
                          <a:pt x="341" y="4"/>
                        </a:cubicBezTo>
                        <a:cubicBezTo>
                          <a:pt x="300" y="4"/>
                          <a:pt x="42" y="0"/>
                          <a:pt x="25" y="6"/>
                        </a:cubicBezTo>
                        <a:close/>
                      </a:path>
                    </a:pathLst>
                  </a:custGeom>
                  <a:solidFill>
                    <a:srgbClr val="4472C4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ru-RU"/>
                  </a:p>
                </p:txBody>
              </p:sp>
            </p:grpSp>
            <p:sp>
              <p:nvSpPr>
                <p:cNvPr id="42" name="TextBox 41">
                  <a:extLst>
                    <a:ext uri="{FF2B5EF4-FFF2-40B4-BE49-F238E27FC236}">
                      <a16:creationId xmlns:a16="http://schemas.microsoft.com/office/drawing/2014/main" id="{9C92C7C2-558D-4D85-9D0B-430A8A6B4EAA}"/>
                    </a:ext>
                  </a:extLst>
                </p:cNvPr>
                <p:cNvSpPr txBox="1"/>
                <p:nvPr/>
              </p:nvSpPr>
              <p:spPr>
                <a:xfrm>
                  <a:off x="3936022" y="2612140"/>
                  <a:ext cx="678960" cy="23591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ru-RU" sz="600" b="1" dirty="0">
                      <a:solidFill>
                        <a:srgbClr val="4472C4"/>
                      </a:solidFill>
                    </a:rPr>
                    <a:t>ПРИКАЗ</a:t>
                  </a:r>
                </a:p>
              </p:txBody>
            </p:sp>
          </p:grpSp>
          <p:sp>
            <p:nvSpPr>
              <p:cNvPr id="49" name="Freeform 27">
                <a:extLst>
                  <a:ext uri="{FF2B5EF4-FFF2-40B4-BE49-F238E27FC236}">
                    <a16:creationId xmlns:a16="http://schemas.microsoft.com/office/drawing/2014/main" id="{AB2294FD-C93C-4D4C-8348-A3D14349785B}"/>
                  </a:ext>
                </a:extLst>
              </p:cNvPr>
              <p:cNvSpPr>
                <a:spLocks noChangeAspect="1" noEditPoints="1"/>
              </p:cNvSpPr>
              <p:nvPr>
                <p:custDataLst>
                  <p:tags r:id="rId1"/>
                </p:custDataLst>
              </p:nvPr>
            </p:nvSpPr>
            <p:spPr bwMode="auto">
              <a:xfrm>
                <a:off x="1586144" y="2379267"/>
                <a:ext cx="583214" cy="676396"/>
              </a:xfrm>
              <a:custGeom>
                <a:avLst/>
                <a:gdLst>
                  <a:gd name="T0" fmla="*/ 141 w 144"/>
                  <a:gd name="T1" fmla="*/ 46 h 184"/>
                  <a:gd name="T2" fmla="*/ 139 w 144"/>
                  <a:gd name="T3" fmla="*/ 43 h 184"/>
                  <a:gd name="T4" fmla="*/ 101 w 144"/>
                  <a:gd name="T5" fmla="*/ 4 h 184"/>
                  <a:gd name="T6" fmla="*/ 98 w 144"/>
                  <a:gd name="T7" fmla="*/ 2 h 184"/>
                  <a:gd name="T8" fmla="*/ 93 w 144"/>
                  <a:gd name="T9" fmla="*/ 0 h 184"/>
                  <a:gd name="T10" fmla="*/ 10 w 144"/>
                  <a:gd name="T11" fmla="*/ 0 h 184"/>
                  <a:gd name="T12" fmla="*/ 0 w 144"/>
                  <a:gd name="T13" fmla="*/ 9 h 184"/>
                  <a:gd name="T14" fmla="*/ 0 w 144"/>
                  <a:gd name="T15" fmla="*/ 173 h 184"/>
                  <a:gd name="T16" fmla="*/ 11 w 144"/>
                  <a:gd name="T17" fmla="*/ 184 h 184"/>
                  <a:gd name="T18" fmla="*/ 132 w 144"/>
                  <a:gd name="T19" fmla="*/ 184 h 184"/>
                  <a:gd name="T20" fmla="*/ 144 w 144"/>
                  <a:gd name="T21" fmla="*/ 172 h 184"/>
                  <a:gd name="T22" fmla="*/ 144 w 144"/>
                  <a:gd name="T23" fmla="*/ 51 h 184"/>
                  <a:gd name="T24" fmla="*/ 141 w 144"/>
                  <a:gd name="T25" fmla="*/ 46 h 184"/>
                  <a:gd name="T26" fmla="*/ 100 w 144"/>
                  <a:gd name="T27" fmla="*/ 17 h 184"/>
                  <a:gd name="T28" fmla="*/ 126 w 144"/>
                  <a:gd name="T29" fmla="*/ 44 h 184"/>
                  <a:gd name="T30" fmla="*/ 100 w 144"/>
                  <a:gd name="T31" fmla="*/ 44 h 184"/>
                  <a:gd name="T32" fmla="*/ 100 w 144"/>
                  <a:gd name="T33" fmla="*/ 17 h 184"/>
                  <a:gd name="T34" fmla="*/ 132 w 144"/>
                  <a:gd name="T35" fmla="*/ 172 h 184"/>
                  <a:gd name="T36" fmla="*/ 12 w 144"/>
                  <a:gd name="T37" fmla="*/ 172 h 184"/>
                  <a:gd name="T38" fmla="*/ 12 w 144"/>
                  <a:gd name="T39" fmla="*/ 12 h 184"/>
                  <a:gd name="T40" fmla="*/ 88 w 144"/>
                  <a:gd name="T41" fmla="*/ 12 h 184"/>
                  <a:gd name="T42" fmla="*/ 88 w 144"/>
                  <a:gd name="T43" fmla="*/ 45 h 184"/>
                  <a:gd name="T44" fmla="*/ 91 w 144"/>
                  <a:gd name="T45" fmla="*/ 53 h 184"/>
                  <a:gd name="T46" fmla="*/ 97 w 144"/>
                  <a:gd name="T47" fmla="*/ 56 h 184"/>
                  <a:gd name="T48" fmla="*/ 132 w 144"/>
                  <a:gd name="T49" fmla="*/ 56 h 184"/>
                  <a:gd name="T50" fmla="*/ 132 w 144"/>
                  <a:gd name="T51" fmla="*/ 172 h 184"/>
                  <a:gd name="T52" fmla="*/ 32 w 144"/>
                  <a:gd name="T53" fmla="*/ 106 h 184"/>
                  <a:gd name="T54" fmla="*/ 38 w 144"/>
                  <a:gd name="T55" fmla="*/ 112 h 184"/>
                  <a:gd name="T56" fmla="*/ 106 w 144"/>
                  <a:gd name="T57" fmla="*/ 112 h 184"/>
                  <a:gd name="T58" fmla="*/ 112 w 144"/>
                  <a:gd name="T59" fmla="*/ 106 h 184"/>
                  <a:gd name="T60" fmla="*/ 106 w 144"/>
                  <a:gd name="T61" fmla="*/ 100 h 184"/>
                  <a:gd name="T62" fmla="*/ 38 w 144"/>
                  <a:gd name="T63" fmla="*/ 100 h 184"/>
                  <a:gd name="T64" fmla="*/ 32 w 144"/>
                  <a:gd name="T65" fmla="*/ 106 h 184"/>
                  <a:gd name="T66" fmla="*/ 106 w 144"/>
                  <a:gd name="T67" fmla="*/ 124 h 184"/>
                  <a:gd name="T68" fmla="*/ 38 w 144"/>
                  <a:gd name="T69" fmla="*/ 124 h 184"/>
                  <a:gd name="T70" fmla="*/ 32 w 144"/>
                  <a:gd name="T71" fmla="*/ 130 h 184"/>
                  <a:gd name="T72" fmla="*/ 38 w 144"/>
                  <a:gd name="T73" fmla="*/ 136 h 184"/>
                  <a:gd name="T74" fmla="*/ 106 w 144"/>
                  <a:gd name="T75" fmla="*/ 136 h 184"/>
                  <a:gd name="T76" fmla="*/ 112 w 144"/>
                  <a:gd name="T77" fmla="*/ 130 h 184"/>
                  <a:gd name="T78" fmla="*/ 106 w 144"/>
                  <a:gd name="T79" fmla="*/ 124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44" h="184">
                    <a:moveTo>
                      <a:pt x="141" y="46"/>
                    </a:moveTo>
                    <a:cubicBezTo>
                      <a:pt x="141" y="45"/>
                      <a:pt x="140" y="44"/>
                      <a:pt x="139" y="43"/>
                    </a:cubicBezTo>
                    <a:cubicBezTo>
                      <a:pt x="101" y="4"/>
                      <a:pt x="101" y="4"/>
                      <a:pt x="101" y="4"/>
                    </a:cubicBezTo>
                    <a:cubicBezTo>
                      <a:pt x="100" y="3"/>
                      <a:pt x="99" y="3"/>
                      <a:pt x="98" y="2"/>
                    </a:cubicBezTo>
                    <a:cubicBezTo>
                      <a:pt x="97" y="1"/>
                      <a:pt x="95" y="0"/>
                      <a:pt x="93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173"/>
                      <a:pt x="0" y="173"/>
                      <a:pt x="0" y="173"/>
                    </a:cubicBezTo>
                    <a:cubicBezTo>
                      <a:pt x="0" y="179"/>
                      <a:pt x="5" y="184"/>
                      <a:pt x="11" y="184"/>
                    </a:cubicBezTo>
                    <a:cubicBezTo>
                      <a:pt x="132" y="184"/>
                      <a:pt x="132" y="184"/>
                      <a:pt x="132" y="184"/>
                    </a:cubicBezTo>
                    <a:cubicBezTo>
                      <a:pt x="139" y="184"/>
                      <a:pt x="144" y="179"/>
                      <a:pt x="144" y="172"/>
                    </a:cubicBezTo>
                    <a:cubicBezTo>
                      <a:pt x="144" y="51"/>
                      <a:pt x="144" y="51"/>
                      <a:pt x="144" y="51"/>
                    </a:cubicBezTo>
                    <a:cubicBezTo>
                      <a:pt x="144" y="49"/>
                      <a:pt x="143" y="47"/>
                      <a:pt x="141" y="46"/>
                    </a:cubicBezTo>
                    <a:close/>
                    <a:moveTo>
                      <a:pt x="100" y="17"/>
                    </a:moveTo>
                    <a:cubicBezTo>
                      <a:pt x="126" y="44"/>
                      <a:pt x="126" y="44"/>
                      <a:pt x="126" y="44"/>
                    </a:cubicBezTo>
                    <a:cubicBezTo>
                      <a:pt x="100" y="44"/>
                      <a:pt x="100" y="44"/>
                      <a:pt x="100" y="44"/>
                    </a:cubicBezTo>
                    <a:lnTo>
                      <a:pt x="100" y="17"/>
                    </a:lnTo>
                    <a:close/>
                    <a:moveTo>
                      <a:pt x="132" y="172"/>
                    </a:moveTo>
                    <a:cubicBezTo>
                      <a:pt x="12" y="172"/>
                      <a:pt x="12" y="172"/>
                      <a:pt x="12" y="172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88" y="12"/>
                      <a:pt x="88" y="12"/>
                      <a:pt x="88" y="12"/>
                    </a:cubicBezTo>
                    <a:cubicBezTo>
                      <a:pt x="88" y="45"/>
                      <a:pt x="88" y="45"/>
                      <a:pt x="88" y="45"/>
                    </a:cubicBezTo>
                    <a:cubicBezTo>
                      <a:pt x="88" y="48"/>
                      <a:pt x="89" y="51"/>
                      <a:pt x="91" y="53"/>
                    </a:cubicBezTo>
                    <a:cubicBezTo>
                      <a:pt x="92" y="55"/>
                      <a:pt x="95" y="56"/>
                      <a:pt x="97" y="56"/>
                    </a:cubicBezTo>
                    <a:cubicBezTo>
                      <a:pt x="132" y="56"/>
                      <a:pt x="132" y="56"/>
                      <a:pt x="132" y="56"/>
                    </a:cubicBezTo>
                    <a:lnTo>
                      <a:pt x="132" y="172"/>
                    </a:lnTo>
                    <a:close/>
                    <a:moveTo>
                      <a:pt x="32" y="106"/>
                    </a:moveTo>
                    <a:cubicBezTo>
                      <a:pt x="32" y="109"/>
                      <a:pt x="35" y="112"/>
                      <a:pt x="38" y="112"/>
                    </a:cubicBezTo>
                    <a:cubicBezTo>
                      <a:pt x="106" y="112"/>
                      <a:pt x="106" y="112"/>
                      <a:pt x="106" y="112"/>
                    </a:cubicBezTo>
                    <a:cubicBezTo>
                      <a:pt x="109" y="112"/>
                      <a:pt x="112" y="109"/>
                      <a:pt x="112" y="106"/>
                    </a:cubicBezTo>
                    <a:cubicBezTo>
                      <a:pt x="112" y="103"/>
                      <a:pt x="109" y="100"/>
                      <a:pt x="106" y="100"/>
                    </a:cubicBezTo>
                    <a:cubicBezTo>
                      <a:pt x="38" y="100"/>
                      <a:pt x="38" y="100"/>
                      <a:pt x="38" y="100"/>
                    </a:cubicBezTo>
                    <a:cubicBezTo>
                      <a:pt x="35" y="100"/>
                      <a:pt x="32" y="103"/>
                      <a:pt x="32" y="106"/>
                    </a:cubicBezTo>
                    <a:close/>
                    <a:moveTo>
                      <a:pt x="106" y="124"/>
                    </a:moveTo>
                    <a:cubicBezTo>
                      <a:pt x="38" y="124"/>
                      <a:pt x="38" y="124"/>
                      <a:pt x="38" y="124"/>
                    </a:cubicBezTo>
                    <a:cubicBezTo>
                      <a:pt x="35" y="124"/>
                      <a:pt x="32" y="127"/>
                      <a:pt x="32" y="130"/>
                    </a:cubicBezTo>
                    <a:cubicBezTo>
                      <a:pt x="32" y="133"/>
                      <a:pt x="35" y="136"/>
                      <a:pt x="38" y="136"/>
                    </a:cubicBezTo>
                    <a:cubicBezTo>
                      <a:pt x="106" y="136"/>
                      <a:pt x="106" y="136"/>
                      <a:pt x="106" y="136"/>
                    </a:cubicBezTo>
                    <a:cubicBezTo>
                      <a:pt x="109" y="136"/>
                      <a:pt x="112" y="133"/>
                      <a:pt x="112" y="130"/>
                    </a:cubicBezTo>
                    <a:cubicBezTo>
                      <a:pt x="112" y="127"/>
                      <a:pt x="109" y="124"/>
                      <a:pt x="106" y="124"/>
                    </a:cubicBezTo>
                    <a:close/>
                  </a:path>
                </a:pathLst>
              </a:custGeom>
              <a:solidFill>
                <a:srgbClr val="4472C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ru-RU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ru-RU"/>
              </a:p>
            </p:txBody>
          </p:sp>
          <p:sp>
            <p:nvSpPr>
              <p:cNvPr id="57" name="TextBox 56">
                <a:extLst>
                  <a:ext uri="{FF2B5EF4-FFF2-40B4-BE49-F238E27FC236}">
                    <a16:creationId xmlns:a16="http://schemas.microsoft.com/office/drawing/2014/main" id="{5248622C-41CF-4FDE-A39C-81ABB76301DC}"/>
                  </a:ext>
                </a:extLst>
              </p:cNvPr>
              <p:cNvSpPr txBox="1"/>
              <p:nvPr/>
            </p:nvSpPr>
            <p:spPr>
              <a:xfrm>
                <a:off x="2201583" y="2551444"/>
                <a:ext cx="37810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b="1" dirty="0">
                    <a:solidFill>
                      <a:srgbClr val="4472C4"/>
                    </a:solidFill>
                  </a:rPr>
                  <a:t>+</a:t>
                </a:r>
              </a:p>
            </p:txBody>
          </p:sp>
        </p:grpSp>
        <p:grpSp>
          <p:nvGrpSpPr>
            <p:cNvPr id="3" name="Группа 2"/>
            <p:cNvGrpSpPr/>
            <p:nvPr/>
          </p:nvGrpSpPr>
          <p:grpSpPr>
            <a:xfrm>
              <a:off x="2919367" y="3713695"/>
              <a:ext cx="873957" cy="916671"/>
              <a:chOff x="2919367" y="3821978"/>
              <a:chExt cx="873957" cy="916671"/>
            </a:xfrm>
          </p:grpSpPr>
          <p:grpSp>
            <p:nvGrpSpPr>
              <p:cNvPr id="70" name="Группа 69">
                <a:extLst>
                  <a:ext uri="{FF2B5EF4-FFF2-40B4-BE49-F238E27FC236}">
                    <a16:creationId xmlns:a16="http://schemas.microsoft.com/office/drawing/2014/main" id="{D5C2A630-EA65-ACA8-293E-D7DE2526A037}"/>
                  </a:ext>
                </a:extLst>
              </p:cNvPr>
              <p:cNvGrpSpPr/>
              <p:nvPr/>
            </p:nvGrpSpPr>
            <p:grpSpPr>
              <a:xfrm>
                <a:off x="3160618" y="3821978"/>
                <a:ext cx="428171" cy="562297"/>
                <a:chOff x="5876925" y="4665663"/>
                <a:chExt cx="790575" cy="1038226"/>
              </a:xfrm>
              <a:solidFill>
                <a:srgbClr val="577C14"/>
              </a:solidFill>
            </p:grpSpPr>
            <p:sp>
              <p:nvSpPr>
                <p:cNvPr id="72" name="Freeform 5">
                  <a:extLst>
                    <a:ext uri="{FF2B5EF4-FFF2-40B4-BE49-F238E27FC236}">
                      <a16:creationId xmlns:a16="http://schemas.microsoft.com/office/drawing/2014/main" id="{1CD84BDC-011E-2F46-7CA8-4BCADA49832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876925" y="5153026"/>
                  <a:ext cx="790575" cy="550863"/>
                </a:xfrm>
                <a:custGeom>
                  <a:avLst/>
                  <a:gdLst>
                    <a:gd name="T0" fmla="*/ 3070 w 6148"/>
                    <a:gd name="T1" fmla="*/ 117 h 4300"/>
                    <a:gd name="T2" fmla="*/ 2786 w 6148"/>
                    <a:gd name="T3" fmla="*/ 220 h 4300"/>
                    <a:gd name="T4" fmla="*/ 2832 w 6148"/>
                    <a:gd name="T5" fmla="*/ 600 h 4300"/>
                    <a:gd name="T6" fmla="*/ 2763 w 6148"/>
                    <a:gd name="T7" fmla="*/ 1381 h 4300"/>
                    <a:gd name="T8" fmla="*/ 2440 w 6148"/>
                    <a:gd name="T9" fmla="*/ 685 h 4300"/>
                    <a:gd name="T10" fmla="*/ 2281 w 6148"/>
                    <a:gd name="T11" fmla="*/ 337 h 4300"/>
                    <a:gd name="T12" fmla="*/ 2124 w 6148"/>
                    <a:gd name="T13" fmla="*/ 1 h 4300"/>
                    <a:gd name="T14" fmla="*/ 794 w 6148"/>
                    <a:gd name="T15" fmla="*/ 511 h 4300"/>
                    <a:gd name="T16" fmla="*/ 433 w 6148"/>
                    <a:gd name="T17" fmla="*/ 1074 h 4300"/>
                    <a:gd name="T18" fmla="*/ 287 w 6148"/>
                    <a:gd name="T19" fmla="*/ 1849 h 4300"/>
                    <a:gd name="T20" fmla="*/ 139 w 6148"/>
                    <a:gd name="T21" fmla="*/ 2625 h 4300"/>
                    <a:gd name="T22" fmla="*/ 33 w 6148"/>
                    <a:gd name="T23" fmla="*/ 3436 h 4300"/>
                    <a:gd name="T24" fmla="*/ 615 w 6148"/>
                    <a:gd name="T25" fmla="*/ 4131 h 4300"/>
                    <a:gd name="T26" fmla="*/ 1001 w 6148"/>
                    <a:gd name="T27" fmla="*/ 4300 h 4300"/>
                    <a:gd name="T28" fmla="*/ 1485 w 6148"/>
                    <a:gd name="T29" fmla="*/ 4300 h 4300"/>
                    <a:gd name="T30" fmla="*/ 1691 w 6148"/>
                    <a:gd name="T31" fmla="*/ 4111 h 4300"/>
                    <a:gd name="T32" fmla="*/ 1691 w 6148"/>
                    <a:gd name="T33" fmla="*/ 3567 h 4300"/>
                    <a:gd name="T34" fmla="*/ 1124 w 6148"/>
                    <a:gd name="T35" fmla="*/ 3160 h 4300"/>
                    <a:gd name="T36" fmla="*/ 1046 w 6148"/>
                    <a:gd name="T37" fmla="*/ 1840 h 4300"/>
                    <a:gd name="T38" fmla="*/ 1320 w 6148"/>
                    <a:gd name="T39" fmla="*/ 1647 h 4300"/>
                    <a:gd name="T40" fmla="*/ 4796 w 6148"/>
                    <a:gd name="T41" fmla="*/ 1647 h 4300"/>
                    <a:gd name="T42" fmla="*/ 5107 w 6148"/>
                    <a:gd name="T43" fmla="*/ 1848 h 4300"/>
                    <a:gd name="T44" fmla="*/ 5027 w 6148"/>
                    <a:gd name="T45" fmla="*/ 3160 h 4300"/>
                    <a:gd name="T46" fmla="*/ 4695 w 6148"/>
                    <a:gd name="T47" fmla="*/ 3313 h 4300"/>
                    <a:gd name="T48" fmla="*/ 4461 w 6148"/>
                    <a:gd name="T49" fmla="*/ 4111 h 4300"/>
                    <a:gd name="T50" fmla="*/ 4666 w 6148"/>
                    <a:gd name="T51" fmla="*/ 4300 h 4300"/>
                    <a:gd name="T52" fmla="*/ 5150 w 6148"/>
                    <a:gd name="T53" fmla="*/ 4300 h 4300"/>
                    <a:gd name="T54" fmla="*/ 5486 w 6148"/>
                    <a:gd name="T55" fmla="*/ 4175 h 4300"/>
                    <a:gd name="T56" fmla="*/ 6120 w 6148"/>
                    <a:gd name="T57" fmla="*/ 3425 h 4300"/>
                    <a:gd name="T58" fmla="*/ 6009 w 6148"/>
                    <a:gd name="T59" fmla="*/ 2614 h 4300"/>
                    <a:gd name="T60" fmla="*/ 5716 w 6148"/>
                    <a:gd name="T61" fmla="*/ 1064 h 4300"/>
                    <a:gd name="T62" fmla="*/ 5618 w 6148"/>
                    <a:gd name="T63" fmla="*/ 700 h 4300"/>
                    <a:gd name="T64" fmla="*/ 5349 w 6148"/>
                    <a:gd name="T65" fmla="*/ 507 h 4300"/>
                    <a:gd name="T66" fmla="*/ 4024 w 6148"/>
                    <a:gd name="T67" fmla="*/ 0 h 4300"/>
                    <a:gd name="T68" fmla="*/ 3707 w 6148"/>
                    <a:gd name="T69" fmla="*/ 694 h 4300"/>
                    <a:gd name="T70" fmla="*/ 3388 w 6148"/>
                    <a:gd name="T71" fmla="*/ 1381 h 4300"/>
                    <a:gd name="T72" fmla="*/ 3328 w 6148"/>
                    <a:gd name="T73" fmla="*/ 433 h 4300"/>
                    <a:gd name="T74" fmla="*/ 3368 w 6148"/>
                    <a:gd name="T75" fmla="*/ 122 h 4300"/>
                    <a:gd name="T76" fmla="*/ 3070 w 6148"/>
                    <a:gd name="T77" fmla="*/ 117 h 43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6148" h="4300">
                      <a:moveTo>
                        <a:pt x="3070" y="117"/>
                      </a:moveTo>
                      <a:cubicBezTo>
                        <a:pt x="2807" y="117"/>
                        <a:pt x="2762" y="62"/>
                        <a:pt x="2786" y="220"/>
                      </a:cubicBezTo>
                      <a:cubicBezTo>
                        <a:pt x="2805" y="344"/>
                        <a:pt x="2843" y="469"/>
                        <a:pt x="2832" y="600"/>
                      </a:cubicBezTo>
                      <a:cubicBezTo>
                        <a:pt x="2810" y="859"/>
                        <a:pt x="2792" y="1124"/>
                        <a:pt x="2763" y="1381"/>
                      </a:cubicBezTo>
                      <a:cubicBezTo>
                        <a:pt x="2716" y="1327"/>
                        <a:pt x="2489" y="797"/>
                        <a:pt x="2440" y="685"/>
                      </a:cubicBezTo>
                      <a:cubicBezTo>
                        <a:pt x="2388" y="566"/>
                        <a:pt x="2334" y="456"/>
                        <a:pt x="2281" y="337"/>
                      </a:cubicBezTo>
                      <a:cubicBezTo>
                        <a:pt x="2251" y="269"/>
                        <a:pt x="2158" y="44"/>
                        <a:pt x="2124" y="1"/>
                      </a:cubicBezTo>
                      <a:lnTo>
                        <a:pt x="794" y="511"/>
                      </a:lnTo>
                      <a:cubicBezTo>
                        <a:pt x="455" y="667"/>
                        <a:pt x="485" y="804"/>
                        <a:pt x="433" y="1074"/>
                      </a:cubicBezTo>
                      <a:cubicBezTo>
                        <a:pt x="384" y="1333"/>
                        <a:pt x="338" y="1585"/>
                        <a:pt x="287" y="1849"/>
                      </a:cubicBezTo>
                      <a:cubicBezTo>
                        <a:pt x="236" y="2113"/>
                        <a:pt x="190" y="2362"/>
                        <a:pt x="139" y="2625"/>
                      </a:cubicBezTo>
                      <a:cubicBezTo>
                        <a:pt x="95" y="2856"/>
                        <a:pt x="0" y="3200"/>
                        <a:pt x="33" y="3436"/>
                      </a:cubicBezTo>
                      <a:cubicBezTo>
                        <a:pt x="62" y="3647"/>
                        <a:pt x="441" y="3986"/>
                        <a:pt x="615" y="4131"/>
                      </a:cubicBezTo>
                      <a:cubicBezTo>
                        <a:pt x="702" y="4203"/>
                        <a:pt x="759" y="4300"/>
                        <a:pt x="1001" y="4300"/>
                      </a:cubicBezTo>
                      <a:lnTo>
                        <a:pt x="1485" y="4300"/>
                      </a:lnTo>
                      <a:cubicBezTo>
                        <a:pt x="1615" y="4300"/>
                        <a:pt x="1691" y="4242"/>
                        <a:pt x="1691" y="4111"/>
                      </a:cubicBezTo>
                      <a:lnTo>
                        <a:pt x="1691" y="3567"/>
                      </a:lnTo>
                      <a:cubicBezTo>
                        <a:pt x="1691" y="3324"/>
                        <a:pt x="1419" y="3330"/>
                        <a:pt x="1124" y="3160"/>
                      </a:cubicBezTo>
                      <a:cubicBezTo>
                        <a:pt x="1112" y="3038"/>
                        <a:pt x="1021" y="1926"/>
                        <a:pt x="1046" y="1840"/>
                      </a:cubicBezTo>
                      <a:cubicBezTo>
                        <a:pt x="1078" y="1731"/>
                        <a:pt x="1179" y="1647"/>
                        <a:pt x="1320" y="1647"/>
                      </a:cubicBezTo>
                      <a:cubicBezTo>
                        <a:pt x="2478" y="1647"/>
                        <a:pt x="3637" y="1647"/>
                        <a:pt x="4796" y="1647"/>
                      </a:cubicBezTo>
                      <a:cubicBezTo>
                        <a:pt x="4956" y="1647"/>
                        <a:pt x="5072" y="1707"/>
                        <a:pt x="5107" y="1848"/>
                      </a:cubicBezTo>
                      <a:cubicBezTo>
                        <a:pt x="5128" y="1938"/>
                        <a:pt x="5039" y="3038"/>
                        <a:pt x="5027" y="3160"/>
                      </a:cubicBezTo>
                      <a:cubicBezTo>
                        <a:pt x="4931" y="3217"/>
                        <a:pt x="4796" y="3265"/>
                        <a:pt x="4695" y="3313"/>
                      </a:cubicBezTo>
                      <a:cubicBezTo>
                        <a:pt x="4400" y="3453"/>
                        <a:pt x="4461" y="3403"/>
                        <a:pt x="4461" y="4111"/>
                      </a:cubicBezTo>
                      <a:cubicBezTo>
                        <a:pt x="4461" y="4242"/>
                        <a:pt x="4537" y="4300"/>
                        <a:pt x="4666" y="4300"/>
                      </a:cubicBezTo>
                      <a:lnTo>
                        <a:pt x="5150" y="4300"/>
                      </a:lnTo>
                      <a:cubicBezTo>
                        <a:pt x="5303" y="4300"/>
                        <a:pt x="5410" y="4255"/>
                        <a:pt x="5486" y="4175"/>
                      </a:cubicBezTo>
                      <a:cubicBezTo>
                        <a:pt x="5628" y="4027"/>
                        <a:pt x="6087" y="3708"/>
                        <a:pt x="6120" y="3425"/>
                      </a:cubicBezTo>
                      <a:cubicBezTo>
                        <a:pt x="6148" y="3181"/>
                        <a:pt x="6055" y="2850"/>
                        <a:pt x="6009" y="2614"/>
                      </a:cubicBezTo>
                      <a:lnTo>
                        <a:pt x="5716" y="1064"/>
                      </a:lnTo>
                      <a:cubicBezTo>
                        <a:pt x="5693" y="947"/>
                        <a:pt x="5683" y="777"/>
                        <a:pt x="5618" y="700"/>
                      </a:cubicBezTo>
                      <a:cubicBezTo>
                        <a:pt x="5553" y="622"/>
                        <a:pt x="5465" y="558"/>
                        <a:pt x="5349" y="507"/>
                      </a:cubicBezTo>
                      <a:lnTo>
                        <a:pt x="4024" y="0"/>
                      </a:lnTo>
                      <a:lnTo>
                        <a:pt x="3707" y="694"/>
                      </a:lnTo>
                      <a:cubicBezTo>
                        <a:pt x="3670" y="782"/>
                        <a:pt x="3419" y="1348"/>
                        <a:pt x="3388" y="1381"/>
                      </a:cubicBezTo>
                      <a:cubicBezTo>
                        <a:pt x="3372" y="1206"/>
                        <a:pt x="3300" y="588"/>
                        <a:pt x="3328" y="433"/>
                      </a:cubicBezTo>
                      <a:cubicBezTo>
                        <a:pt x="3344" y="347"/>
                        <a:pt x="3377" y="209"/>
                        <a:pt x="3368" y="122"/>
                      </a:cubicBezTo>
                      <a:cubicBezTo>
                        <a:pt x="3297" y="97"/>
                        <a:pt x="3167" y="117"/>
                        <a:pt x="3070" y="11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73" name="Freeform 6">
                  <a:extLst>
                    <a:ext uri="{FF2B5EF4-FFF2-40B4-BE49-F238E27FC236}">
                      <a16:creationId xmlns:a16="http://schemas.microsoft.com/office/drawing/2014/main" id="{14EF65CF-18C3-88EC-11F8-0F20489FE3B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038850" y="5397501"/>
                  <a:ext cx="468313" cy="306388"/>
                </a:xfrm>
                <a:custGeom>
                  <a:avLst/>
                  <a:gdLst>
                    <a:gd name="T0" fmla="*/ 3027 w 3643"/>
                    <a:gd name="T1" fmla="*/ 1564 h 2391"/>
                    <a:gd name="T2" fmla="*/ 3295 w 3643"/>
                    <a:gd name="T3" fmla="*/ 1283 h 2391"/>
                    <a:gd name="T4" fmla="*/ 3574 w 3643"/>
                    <a:gd name="T5" fmla="*/ 1032 h 2391"/>
                    <a:gd name="T6" fmla="*/ 3604 w 3643"/>
                    <a:gd name="T7" fmla="*/ 512 h 2391"/>
                    <a:gd name="T8" fmla="*/ 3624 w 3643"/>
                    <a:gd name="T9" fmla="*/ 0 h 2391"/>
                    <a:gd name="T10" fmla="*/ 17 w 3643"/>
                    <a:gd name="T11" fmla="*/ 3 h 2391"/>
                    <a:gd name="T12" fmla="*/ 75 w 3643"/>
                    <a:gd name="T13" fmla="*/ 1164 h 2391"/>
                    <a:gd name="T14" fmla="*/ 402 w 3643"/>
                    <a:gd name="T15" fmla="*/ 1309 h 2391"/>
                    <a:gd name="T16" fmla="*/ 614 w 3643"/>
                    <a:gd name="T17" fmla="*/ 1564 h 2391"/>
                    <a:gd name="T18" fmla="*/ 607 w 3643"/>
                    <a:gd name="T19" fmla="*/ 2391 h 2391"/>
                    <a:gd name="T20" fmla="*/ 3034 w 3643"/>
                    <a:gd name="T21" fmla="*/ 2391 h 2391"/>
                    <a:gd name="T22" fmla="*/ 3027 w 3643"/>
                    <a:gd name="T23" fmla="*/ 1564 h 23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3643" h="2391">
                      <a:moveTo>
                        <a:pt x="3027" y="1564"/>
                      </a:moveTo>
                      <a:cubicBezTo>
                        <a:pt x="3027" y="1379"/>
                        <a:pt x="3155" y="1345"/>
                        <a:pt x="3295" y="1283"/>
                      </a:cubicBezTo>
                      <a:cubicBezTo>
                        <a:pt x="3621" y="1140"/>
                        <a:pt x="3564" y="1187"/>
                        <a:pt x="3574" y="1032"/>
                      </a:cubicBezTo>
                      <a:cubicBezTo>
                        <a:pt x="3586" y="854"/>
                        <a:pt x="3595" y="690"/>
                        <a:pt x="3604" y="512"/>
                      </a:cubicBezTo>
                      <a:cubicBezTo>
                        <a:pt x="3610" y="398"/>
                        <a:pt x="3643" y="102"/>
                        <a:pt x="3624" y="0"/>
                      </a:cubicBezTo>
                      <a:lnTo>
                        <a:pt x="17" y="3"/>
                      </a:lnTo>
                      <a:cubicBezTo>
                        <a:pt x="0" y="89"/>
                        <a:pt x="63" y="1005"/>
                        <a:pt x="75" y="1164"/>
                      </a:cubicBezTo>
                      <a:cubicBezTo>
                        <a:pt x="157" y="1188"/>
                        <a:pt x="315" y="1268"/>
                        <a:pt x="402" y="1309"/>
                      </a:cubicBezTo>
                      <a:cubicBezTo>
                        <a:pt x="524" y="1367"/>
                        <a:pt x="614" y="1396"/>
                        <a:pt x="614" y="1564"/>
                      </a:cubicBezTo>
                      <a:cubicBezTo>
                        <a:pt x="615" y="1771"/>
                        <a:pt x="627" y="2210"/>
                        <a:pt x="607" y="2391"/>
                      </a:cubicBezTo>
                      <a:lnTo>
                        <a:pt x="3034" y="2391"/>
                      </a:lnTo>
                      <a:cubicBezTo>
                        <a:pt x="3017" y="2207"/>
                        <a:pt x="3027" y="1773"/>
                        <a:pt x="3027" y="156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74" name="Freeform 7">
                  <a:extLst>
                    <a:ext uri="{FF2B5EF4-FFF2-40B4-BE49-F238E27FC236}">
                      <a16:creationId xmlns:a16="http://schemas.microsoft.com/office/drawing/2014/main" id="{1EFB3005-C4C7-2901-8125-6025798FAEF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083300" y="4665663"/>
                  <a:ext cx="379413" cy="265113"/>
                </a:xfrm>
                <a:custGeom>
                  <a:avLst/>
                  <a:gdLst>
                    <a:gd name="T0" fmla="*/ 1021 w 2941"/>
                    <a:gd name="T1" fmla="*/ 1421 h 2073"/>
                    <a:gd name="T2" fmla="*/ 743 w 2941"/>
                    <a:gd name="T3" fmla="*/ 366 h 2073"/>
                    <a:gd name="T4" fmla="*/ 219 w 2941"/>
                    <a:gd name="T5" fmla="*/ 1018 h 2073"/>
                    <a:gd name="T6" fmla="*/ 92 w 2941"/>
                    <a:gd name="T7" fmla="*/ 1471 h 2073"/>
                    <a:gd name="T8" fmla="*/ 12 w 2941"/>
                    <a:gd name="T9" fmla="*/ 1691 h 2073"/>
                    <a:gd name="T10" fmla="*/ 16 w 2941"/>
                    <a:gd name="T11" fmla="*/ 1967 h 2073"/>
                    <a:gd name="T12" fmla="*/ 473 w 2941"/>
                    <a:gd name="T13" fmla="*/ 2057 h 2073"/>
                    <a:gd name="T14" fmla="*/ 1743 w 2941"/>
                    <a:gd name="T15" fmla="*/ 2060 h 2073"/>
                    <a:gd name="T16" fmla="*/ 2370 w 2941"/>
                    <a:gd name="T17" fmla="*/ 2061 h 2073"/>
                    <a:gd name="T18" fmla="*/ 2594 w 2941"/>
                    <a:gd name="T19" fmla="*/ 1967 h 2073"/>
                    <a:gd name="T20" fmla="*/ 2915 w 2941"/>
                    <a:gd name="T21" fmla="*/ 1967 h 2073"/>
                    <a:gd name="T22" fmla="*/ 2845 w 2941"/>
                    <a:gd name="T23" fmla="*/ 1476 h 2073"/>
                    <a:gd name="T24" fmla="*/ 2500 w 2941"/>
                    <a:gd name="T25" fmla="*/ 651 h 2073"/>
                    <a:gd name="T26" fmla="*/ 2188 w 2941"/>
                    <a:gd name="T27" fmla="*/ 366 h 2073"/>
                    <a:gd name="T28" fmla="*/ 1908 w 2941"/>
                    <a:gd name="T29" fmla="*/ 1422 h 2073"/>
                    <a:gd name="T30" fmla="*/ 2047 w 2941"/>
                    <a:gd name="T31" fmla="*/ 255 h 2073"/>
                    <a:gd name="T32" fmla="*/ 1925 w 2941"/>
                    <a:gd name="T33" fmla="*/ 114 h 2073"/>
                    <a:gd name="T34" fmla="*/ 1023 w 2941"/>
                    <a:gd name="T35" fmla="*/ 108 h 2073"/>
                    <a:gd name="T36" fmla="*/ 895 w 2941"/>
                    <a:gd name="T37" fmla="*/ 480 h 2073"/>
                    <a:gd name="T38" fmla="*/ 958 w 2941"/>
                    <a:gd name="T39" fmla="*/ 950 h 2073"/>
                    <a:gd name="T40" fmla="*/ 1021 w 2941"/>
                    <a:gd name="T41" fmla="*/ 1421 h 20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2941" h="2073">
                      <a:moveTo>
                        <a:pt x="1021" y="1421"/>
                      </a:moveTo>
                      <a:cubicBezTo>
                        <a:pt x="920" y="1261"/>
                        <a:pt x="785" y="580"/>
                        <a:pt x="743" y="366"/>
                      </a:cubicBezTo>
                      <a:cubicBezTo>
                        <a:pt x="558" y="445"/>
                        <a:pt x="305" y="790"/>
                        <a:pt x="219" y="1018"/>
                      </a:cubicBezTo>
                      <a:cubicBezTo>
                        <a:pt x="137" y="1231"/>
                        <a:pt x="142" y="1419"/>
                        <a:pt x="92" y="1471"/>
                      </a:cubicBezTo>
                      <a:cubicBezTo>
                        <a:pt x="25" y="1540"/>
                        <a:pt x="22" y="1566"/>
                        <a:pt x="12" y="1691"/>
                      </a:cubicBezTo>
                      <a:cubicBezTo>
                        <a:pt x="5" y="1790"/>
                        <a:pt x="0" y="1865"/>
                        <a:pt x="16" y="1967"/>
                      </a:cubicBezTo>
                      <a:cubicBezTo>
                        <a:pt x="313" y="1978"/>
                        <a:pt x="392" y="1921"/>
                        <a:pt x="473" y="2057"/>
                      </a:cubicBezTo>
                      <a:cubicBezTo>
                        <a:pt x="726" y="2073"/>
                        <a:pt x="1440" y="2060"/>
                        <a:pt x="1743" y="2060"/>
                      </a:cubicBezTo>
                      <a:cubicBezTo>
                        <a:pt x="1952" y="2060"/>
                        <a:pt x="2161" y="2060"/>
                        <a:pt x="2370" y="2061"/>
                      </a:cubicBezTo>
                      <a:cubicBezTo>
                        <a:pt x="2546" y="2061"/>
                        <a:pt x="2442" y="1968"/>
                        <a:pt x="2594" y="1967"/>
                      </a:cubicBezTo>
                      <a:cubicBezTo>
                        <a:pt x="2700" y="1967"/>
                        <a:pt x="2809" y="1970"/>
                        <a:pt x="2915" y="1967"/>
                      </a:cubicBezTo>
                      <a:cubicBezTo>
                        <a:pt x="2939" y="1833"/>
                        <a:pt x="2941" y="1567"/>
                        <a:pt x="2845" y="1476"/>
                      </a:cubicBezTo>
                      <a:cubicBezTo>
                        <a:pt x="2756" y="1389"/>
                        <a:pt x="2829" y="1043"/>
                        <a:pt x="2500" y="651"/>
                      </a:cubicBezTo>
                      <a:cubicBezTo>
                        <a:pt x="2436" y="575"/>
                        <a:pt x="2284" y="406"/>
                        <a:pt x="2188" y="366"/>
                      </a:cubicBezTo>
                      <a:cubicBezTo>
                        <a:pt x="2149" y="577"/>
                        <a:pt x="2004" y="1288"/>
                        <a:pt x="1908" y="1422"/>
                      </a:cubicBezTo>
                      <a:cubicBezTo>
                        <a:pt x="1919" y="1192"/>
                        <a:pt x="2072" y="437"/>
                        <a:pt x="2047" y="255"/>
                      </a:cubicBezTo>
                      <a:cubicBezTo>
                        <a:pt x="2035" y="165"/>
                        <a:pt x="2002" y="143"/>
                        <a:pt x="1925" y="114"/>
                      </a:cubicBezTo>
                      <a:cubicBezTo>
                        <a:pt x="1634" y="3"/>
                        <a:pt x="1315" y="0"/>
                        <a:pt x="1023" y="108"/>
                      </a:cubicBezTo>
                      <a:cubicBezTo>
                        <a:pt x="860" y="168"/>
                        <a:pt x="869" y="231"/>
                        <a:pt x="895" y="480"/>
                      </a:cubicBezTo>
                      <a:cubicBezTo>
                        <a:pt x="912" y="640"/>
                        <a:pt x="935" y="796"/>
                        <a:pt x="958" y="950"/>
                      </a:cubicBezTo>
                      <a:cubicBezTo>
                        <a:pt x="978" y="1086"/>
                        <a:pt x="1022" y="1291"/>
                        <a:pt x="1021" y="142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75" name="Freeform 8">
                  <a:extLst>
                    <a:ext uri="{FF2B5EF4-FFF2-40B4-BE49-F238E27FC236}">
                      <a16:creationId xmlns:a16="http://schemas.microsoft.com/office/drawing/2014/main" id="{98A57266-E102-65FA-F710-526B9FA7425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107113" y="4937126"/>
                  <a:ext cx="330200" cy="217488"/>
                </a:xfrm>
                <a:custGeom>
                  <a:avLst/>
                  <a:gdLst>
                    <a:gd name="T0" fmla="*/ 2568 w 2568"/>
                    <a:gd name="T1" fmla="*/ 0 h 1694"/>
                    <a:gd name="T2" fmla="*/ 2312 w 2568"/>
                    <a:gd name="T3" fmla="*/ 80 h 1694"/>
                    <a:gd name="T4" fmla="*/ 264 w 2568"/>
                    <a:gd name="T5" fmla="*/ 82 h 1694"/>
                    <a:gd name="T6" fmla="*/ 0 w 2568"/>
                    <a:gd name="T7" fmla="*/ 0 h 1694"/>
                    <a:gd name="T8" fmla="*/ 90 w 2568"/>
                    <a:gd name="T9" fmla="*/ 446 h 1694"/>
                    <a:gd name="T10" fmla="*/ 232 w 2568"/>
                    <a:gd name="T11" fmla="*/ 670 h 1694"/>
                    <a:gd name="T12" fmla="*/ 281 w 2568"/>
                    <a:gd name="T13" fmla="*/ 799 h 1694"/>
                    <a:gd name="T14" fmla="*/ 740 w 2568"/>
                    <a:gd name="T15" fmla="*/ 1428 h 1694"/>
                    <a:gd name="T16" fmla="*/ 1815 w 2568"/>
                    <a:gd name="T17" fmla="*/ 1440 h 1694"/>
                    <a:gd name="T18" fmla="*/ 2330 w 2568"/>
                    <a:gd name="T19" fmla="*/ 689 h 1694"/>
                    <a:gd name="T20" fmla="*/ 2397 w 2568"/>
                    <a:gd name="T21" fmla="*/ 567 h 1694"/>
                    <a:gd name="T22" fmla="*/ 2471 w 2568"/>
                    <a:gd name="T23" fmla="*/ 464 h 1694"/>
                    <a:gd name="T24" fmla="*/ 2568 w 2568"/>
                    <a:gd name="T25" fmla="*/ 0 h 16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568" h="1694">
                      <a:moveTo>
                        <a:pt x="2568" y="0"/>
                      </a:moveTo>
                      <a:cubicBezTo>
                        <a:pt x="2307" y="0"/>
                        <a:pt x="2443" y="46"/>
                        <a:pt x="2312" y="80"/>
                      </a:cubicBezTo>
                      <a:cubicBezTo>
                        <a:pt x="2272" y="90"/>
                        <a:pt x="333" y="96"/>
                        <a:pt x="264" y="82"/>
                      </a:cubicBezTo>
                      <a:cubicBezTo>
                        <a:pt x="128" y="55"/>
                        <a:pt x="264" y="0"/>
                        <a:pt x="0" y="0"/>
                      </a:cubicBezTo>
                      <a:cubicBezTo>
                        <a:pt x="17" y="129"/>
                        <a:pt x="52" y="321"/>
                        <a:pt x="90" y="446"/>
                      </a:cubicBezTo>
                      <a:cubicBezTo>
                        <a:pt x="160" y="677"/>
                        <a:pt x="162" y="451"/>
                        <a:pt x="232" y="670"/>
                      </a:cubicBezTo>
                      <a:cubicBezTo>
                        <a:pt x="247" y="717"/>
                        <a:pt x="262" y="754"/>
                        <a:pt x="281" y="799"/>
                      </a:cubicBezTo>
                      <a:cubicBezTo>
                        <a:pt x="393" y="1055"/>
                        <a:pt x="545" y="1253"/>
                        <a:pt x="740" y="1428"/>
                      </a:cubicBezTo>
                      <a:cubicBezTo>
                        <a:pt x="1027" y="1688"/>
                        <a:pt x="1523" y="1694"/>
                        <a:pt x="1815" y="1440"/>
                      </a:cubicBezTo>
                      <a:cubicBezTo>
                        <a:pt x="2046" y="1240"/>
                        <a:pt x="2225" y="986"/>
                        <a:pt x="2330" y="689"/>
                      </a:cubicBezTo>
                      <a:cubicBezTo>
                        <a:pt x="2355" y="618"/>
                        <a:pt x="2338" y="602"/>
                        <a:pt x="2397" y="567"/>
                      </a:cubicBezTo>
                      <a:cubicBezTo>
                        <a:pt x="2463" y="529"/>
                        <a:pt x="2445" y="550"/>
                        <a:pt x="2471" y="464"/>
                      </a:cubicBezTo>
                      <a:cubicBezTo>
                        <a:pt x="2513" y="328"/>
                        <a:pt x="2550" y="142"/>
                        <a:pt x="256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</p:grpSp>
          <p:sp>
            <p:nvSpPr>
              <p:cNvPr id="76" name="TextBox 75">
                <a:extLst>
                  <a:ext uri="{FF2B5EF4-FFF2-40B4-BE49-F238E27FC236}">
                    <a16:creationId xmlns:a16="http://schemas.microsoft.com/office/drawing/2014/main" id="{95F6036B-F6AF-E1F7-6F63-589E2F9A022E}"/>
                  </a:ext>
                </a:extLst>
              </p:cNvPr>
              <p:cNvSpPr txBox="1"/>
              <p:nvPr/>
            </p:nvSpPr>
            <p:spPr>
              <a:xfrm>
                <a:off x="2919367" y="4424717"/>
                <a:ext cx="873957" cy="3139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>
                  <a:lnSpc>
                    <a:spcPct val="80000"/>
                  </a:lnSpc>
                </a:pPr>
                <a:r>
                  <a:rPr lang="ru-RU" sz="900" dirty="0"/>
                  <a:t>направляются</a:t>
                </a:r>
              </a:p>
              <a:p>
                <a:pPr algn="ctr">
                  <a:lnSpc>
                    <a:spcPct val="80000"/>
                  </a:lnSpc>
                </a:pPr>
                <a:r>
                  <a:rPr lang="ru-RU" sz="900" dirty="0"/>
                  <a:t> в </a:t>
                </a:r>
                <a:r>
                  <a:rPr lang="ru-RU" sz="900" dirty="0" err="1"/>
                  <a:t>УПБиОТ</a:t>
                </a:r>
                <a:endParaRPr lang="ru-RU" sz="900" dirty="0"/>
              </a:p>
            </p:txBody>
          </p:sp>
        </p:grpSp>
        <p:sp>
          <p:nvSpPr>
            <p:cNvPr id="77" name="Стрелка: вниз 93">
              <a:extLst>
                <a:ext uri="{FF2B5EF4-FFF2-40B4-BE49-F238E27FC236}">
                  <a16:creationId xmlns:a16="http://schemas.microsoft.com/office/drawing/2014/main" id="{1384DFC7-F838-4F32-8CDF-A11019EEE78D}"/>
                </a:ext>
              </a:extLst>
            </p:cNvPr>
            <p:cNvSpPr/>
            <p:nvPr/>
          </p:nvSpPr>
          <p:spPr>
            <a:xfrm rot="16200000" flipH="1">
              <a:off x="2785342" y="4021726"/>
              <a:ext cx="233998" cy="181682"/>
            </a:xfrm>
            <a:prstGeom prst="downArrow">
              <a:avLst/>
            </a:prstGeom>
            <a:solidFill>
              <a:srgbClr val="577C1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sp>
        <p:nvSpPr>
          <p:cNvPr id="79" name="TextBox 78">
            <a:extLst>
              <a:ext uri="{FF2B5EF4-FFF2-40B4-BE49-F238E27FC236}">
                <a16:creationId xmlns:a16="http://schemas.microsoft.com/office/drawing/2014/main" id="{F3088294-9EBE-4834-971D-38DEFB8C95EA}"/>
              </a:ext>
            </a:extLst>
          </p:cNvPr>
          <p:cNvSpPr txBox="1"/>
          <p:nvPr/>
        </p:nvSpPr>
        <p:spPr>
          <a:xfrm>
            <a:off x="4441813" y="3676666"/>
            <a:ext cx="7201635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Font typeface="Arial" panose="020B0604020202020204" pitchFamily="34" charset="0"/>
              <a:buChar char="•"/>
            </a:pPr>
            <a:r>
              <a:rPr lang="ru-RU" sz="1300" dirty="0" smtClean="0"/>
              <a:t>  ФИО </a:t>
            </a:r>
            <a:r>
              <a:rPr lang="ru-RU" sz="1300" dirty="0"/>
              <a:t>должностных лиц </a:t>
            </a:r>
            <a:r>
              <a:rPr lang="ru-RU" sz="1300" b="1" dirty="0" smtClean="0"/>
              <a:t>уполномоченного представителя по вопросам ОТ и ПБ</a:t>
            </a:r>
            <a:r>
              <a:rPr lang="ru-RU" sz="1300" dirty="0" smtClean="0"/>
              <a:t>;</a:t>
            </a:r>
            <a:endParaRPr lang="ru-RU" sz="1300" dirty="0"/>
          </a:p>
          <a:p>
            <a:pPr algn="just">
              <a:buFont typeface="Arial" panose="020B0604020202020204" pitchFamily="34" charset="0"/>
              <a:buChar char="•"/>
            </a:pPr>
            <a:r>
              <a:rPr lang="ru-RU" sz="1300" dirty="0" smtClean="0"/>
              <a:t>  ответственных </a:t>
            </a:r>
            <a:r>
              <a:rPr lang="ru-RU" sz="1300" dirty="0"/>
              <a:t>за ОТ, ПБ, </a:t>
            </a:r>
            <a:r>
              <a:rPr lang="ru-RU" sz="1300" dirty="0" err="1"/>
              <a:t>ПожБ</a:t>
            </a:r>
            <a:r>
              <a:rPr lang="ru-RU" sz="1300" dirty="0"/>
              <a:t>, за проведение газоопасных, огневых, ремонтных работ, работ </a:t>
            </a:r>
            <a:r>
              <a:rPr lang="ru-RU" sz="1300" dirty="0" smtClean="0"/>
              <a:t> повышенной </a:t>
            </a:r>
            <a:r>
              <a:rPr lang="ru-RU" sz="1300" dirty="0"/>
              <a:t>опасности (при необходимости выполнения таких работ</a:t>
            </a:r>
            <a:r>
              <a:rPr lang="ru-RU" sz="1300" dirty="0" smtClean="0"/>
              <a:t>);</a:t>
            </a:r>
            <a:endParaRPr lang="ru-RU" sz="1300" dirty="0"/>
          </a:p>
          <a:p>
            <a:pPr algn="just">
              <a:buFont typeface="Arial" panose="020B0604020202020204" pitchFamily="34" charset="0"/>
              <a:buChar char="•"/>
            </a:pPr>
            <a:r>
              <a:rPr lang="ru-RU" sz="1300" dirty="0" smtClean="0"/>
              <a:t>  непосредственных </a:t>
            </a:r>
            <a:r>
              <a:rPr lang="ru-RU" sz="1300" dirty="0"/>
              <a:t>руководителей ремонтных работ с указанием контактных данных.</a:t>
            </a:r>
          </a:p>
        </p:txBody>
      </p:sp>
      <p:grpSp>
        <p:nvGrpSpPr>
          <p:cNvPr id="17" name="Группа 16"/>
          <p:cNvGrpSpPr/>
          <p:nvPr/>
        </p:nvGrpSpPr>
        <p:grpSpPr>
          <a:xfrm>
            <a:off x="0" y="2357978"/>
            <a:ext cx="12192000" cy="292671"/>
            <a:chOff x="0" y="2357978"/>
            <a:chExt cx="12192000" cy="292671"/>
          </a:xfrm>
        </p:grpSpPr>
        <p:sp>
          <p:nvSpPr>
            <p:cNvPr id="83" name="Прямоугольник: скругленные углы 63">
              <a:extLst>
                <a:ext uri="{FF2B5EF4-FFF2-40B4-BE49-F238E27FC236}">
                  <a16:creationId xmlns:a16="http://schemas.microsoft.com/office/drawing/2014/main" id="{2DC77D9B-BEAA-4CFB-9F2D-30F4BFD0E6ED}"/>
                </a:ext>
              </a:extLst>
            </p:cNvPr>
            <p:cNvSpPr/>
            <p:nvPr/>
          </p:nvSpPr>
          <p:spPr>
            <a:xfrm>
              <a:off x="0" y="2357978"/>
              <a:ext cx="12192000" cy="292671"/>
            </a:xfrm>
            <a:prstGeom prst="roundRect">
              <a:avLst>
                <a:gd name="adj" fmla="val 0"/>
              </a:avLst>
            </a:prstGeom>
            <a:solidFill>
              <a:srgbClr val="004A93"/>
            </a:solidFill>
            <a:ln w="19050">
              <a:noFill/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84" name="Прямоугольник 83"/>
            <p:cNvSpPr/>
            <p:nvPr/>
          </p:nvSpPr>
          <p:spPr>
            <a:xfrm>
              <a:off x="422248" y="2357978"/>
              <a:ext cx="9617258" cy="29238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lvl="2" indent="457200" algn="just">
                <a:spcAft>
                  <a:spcPts val="0"/>
                </a:spcAft>
              </a:pPr>
              <a:r>
                <a:rPr lang="ru-RU" sz="1300" b="1" dirty="0">
                  <a:solidFill>
                    <a:schemeClr val="bg1"/>
                  </a:solidFill>
                  <a:ea typeface="Times New Roman" panose="02020603050405020304" pitchFamily="18" charset="0"/>
                </a:rPr>
                <a:t>Предоставление информации о персонале, который будет задействован </a:t>
              </a:r>
              <a:r>
                <a:rPr lang="ru-RU" sz="1300" b="1" dirty="0" smtClean="0">
                  <a:solidFill>
                    <a:schemeClr val="bg1"/>
                  </a:solidFill>
                  <a:ea typeface="Times New Roman" panose="02020603050405020304" pitchFamily="18" charset="0"/>
                </a:rPr>
                <a:t>в </a:t>
              </a:r>
              <a:r>
                <a:rPr lang="ru-RU" sz="1300" b="1" dirty="0">
                  <a:solidFill>
                    <a:schemeClr val="bg1"/>
                  </a:solidFill>
                  <a:ea typeface="Times New Roman" panose="02020603050405020304" pitchFamily="18" charset="0"/>
                </a:rPr>
                <a:t>выполнении работ</a:t>
              </a:r>
              <a:endParaRPr lang="ru-RU" sz="1300" b="1" dirty="0">
                <a:solidFill>
                  <a:schemeClr val="bg1"/>
                </a:solidFill>
                <a:effectLst/>
                <a:ea typeface="Times New Roman" panose="02020603050405020304" pitchFamily="18" charset="0"/>
              </a:endParaRPr>
            </a:p>
          </p:txBody>
        </p:sp>
        <p:pic>
          <p:nvPicPr>
            <p:cNvPr id="85" name="Рисунок 84" descr="Контрольный список справа налево">
              <a:extLst>
                <a:ext uri="{FF2B5EF4-FFF2-40B4-BE49-F238E27FC236}">
                  <a16:creationId xmlns:a16="http://schemas.microsoft.com/office/drawing/2014/main" id="{475D2485-037D-4A0C-91D8-6EF3349CBF09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 cstate="hq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19"/>
                </a:ext>
              </a:extLst>
            </a:blip>
            <a:stretch>
              <a:fillRect/>
            </a:stretch>
          </p:blipFill>
          <p:spPr>
            <a:xfrm>
              <a:off x="558932" y="2398593"/>
              <a:ext cx="286624" cy="21795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64406585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CC40293-687C-AE47-90A9-940E86A086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dirty="0" smtClean="0"/>
              <a:t>Июль 2022</a:t>
            </a:r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478154-65EE-1149-ACE9-12FA6044DE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/>
              <a:t>ФосАгро | Чистые минералы для здоровой жизни</a:t>
            </a:r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A5805FB-E02E-7E41-A66E-A1E19143FF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55804-D118-2B4A-AD41-9C544F0DF4A9}" type="slidenum">
              <a:rPr lang="en-GB" smtClean="0"/>
              <a:pPr/>
              <a:t>13</a:t>
            </a:fld>
            <a:endParaRPr lang="en-GB" dirty="0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DD24350A-D725-5241-879E-98A9DC979D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just"/>
            <a:r>
              <a:rPr lang="ru-RU" dirty="0" smtClean="0"/>
              <a:t>2</a:t>
            </a:r>
            <a:r>
              <a:rPr lang="ru-RU" dirty="0"/>
              <a:t>. </a:t>
            </a:r>
            <a:r>
              <a:rPr lang="ru-RU" dirty="0" smtClean="0"/>
              <a:t>Основные </a:t>
            </a:r>
            <a:r>
              <a:rPr lang="ru-RU" dirty="0"/>
              <a:t>требования после победы в тендере и до начала выполнения работ</a:t>
            </a:r>
          </a:p>
        </p:txBody>
      </p:sp>
      <p:grpSp>
        <p:nvGrpSpPr>
          <p:cNvPr id="63" name="Группа 62"/>
          <p:cNvGrpSpPr/>
          <p:nvPr/>
        </p:nvGrpSpPr>
        <p:grpSpPr>
          <a:xfrm>
            <a:off x="0" y="1225093"/>
            <a:ext cx="12192000" cy="292671"/>
            <a:chOff x="0" y="2357978"/>
            <a:chExt cx="12192000" cy="292671"/>
          </a:xfrm>
        </p:grpSpPr>
        <p:sp>
          <p:nvSpPr>
            <p:cNvPr id="64" name="Прямоугольник: скругленные углы 63">
              <a:extLst>
                <a:ext uri="{FF2B5EF4-FFF2-40B4-BE49-F238E27FC236}">
                  <a16:creationId xmlns:a16="http://schemas.microsoft.com/office/drawing/2014/main" id="{2DC77D9B-BEAA-4CFB-9F2D-30F4BFD0E6ED}"/>
                </a:ext>
              </a:extLst>
            </p:cNvPr>
            <p:cNvSpPr/>
            <p:nvPr/>
          </p:nvSpPr>
          <p:spPr>
            <a:xfrm>
              <a:off x="0" y="2357978"/>
              <a:ext cx="12192000" cy="292671"/>
            </a:xfrm>
            <a:prstGeom prst="roundRect">
              <a:avLst>
                <a:gd name="adj" fmla="val 0"/>
              </a:avLst>
            </a:prstGeom>
            <a:solidFill>
              <a:srgbClr val="004A93"/>
            </a:solidFill>
            <a:ln w="19050">
              <a:noFill/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65" name="Прямоугольник 64"/>
            <p:cNvSpPr/>
            <p:nvPr/>
          </p:nvSpPr>
          <p:spPr>
            <a:xfrm>
              <a:off x="422248" y="2357978"/>
              <a:ext cx="9617258" cy="29238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lvl="2" indent="457200" algn="just">
                <a:spcAft>
                  <a:spcPts val="0"/>
                </a:spcAft>
              </a:pPr>
              <a:r>
                <a:rPr lang="ru-RU" sz="1300" b="1" dirty="0" smtClean="0">
                  <a:solidFill>
                    <a:schemeClr val="bg1"/>
                  </a:solidFill>
                  <a:ea typeface="Times New Roman" panose="02020603050405020304" pitchFamily="18" charset="0"/>
                </a:rPr>
                <a:t>Оформление Акта (наряда) – допуска (только для КФ АО «Апатит»)</a:t>
              </a:r>
              <a:endParaRPr lang="ru-RU" sz="1300" b="1" dirty="0">
                <a:solidFill>
                  <a:schemeClr val="bg1"/>
                </a:solidFill>
                <a:effectLst/>
                <a:ea typeface="Times New Roman" panose="02020603050405020304" pitchFamily="18" charset="0"/>
              </a:endParaRPr>
            </a:p>
          </p:txBody>
        </p:sp>
      </p:grpSp>
      <p:sp>
        <p:nvSpPr>
          <p:cNvPr id="67" name="Freeform 27">
            <a:extLst>
              <a:ext uri="{FF2B5EF4-FFF2-40B4-BE49-F238E27FC236}">
                <a16:creationId xmlns:a16="http://schemas.microsoft.com/office/drawing/2014/main" id="{072F8F95-6EB2-4C3B-BA26-F4290B6BD6B9}"/>
              </a:ext>
            </a:extLst>
          </p:cNvPr>
          <p:cNvSpPr>
            <a:spLocks noChangeAspect="1" noEditPoints="1"/>
          </p:cNvSpPr>
          <p:nvPr>
            <p:custDataLst>
              <p:tags r:id="rId1"/>
            </p:custDataLst>
          </p:nvPr>
        </p:nvSpPr>
        <p:spPr bwMode="auto">
          <a:xfrm>
            <a:off x="530063" y="1293551"/>
            <a:ext cx="149668" cy="145855"/>
          </a:xfrm>
          <a:custGeom>
            <a:avLst/>
            <a:gdLst>
              <a:gd name="T0" fmla="*/ 141 w 144"/>
              <a:gd name="T1" fmla="*/ 46 h 184"/>
              <a:gd name="T2" fmla="*/ 139 w 144"/>
              <a:gd name="T3" fmla="*/ 43 h 184"/>
              <a:gd name="T4" fmla="*/ 101 w 144"/>
              <a:gd name="T5" fmla="*/ 4 h 184"/>
              <a:gd name="T6" fmla="*/ 98 w 144"/>
              <a:gd name="T7" fmla="*/ 2 h 184"/>
              <a:gd name="T8" fmla="*/ 93 w 144"/>
              <a:gd name="T9" fmla="*/ 0 h 184"/>
              <a:gd name="T10" fmla="*/ 10 w 144"/>
              <a:gd name="T11" fmla="*/ 0 h 184"/>
              <a:gd name="T12" fmla="*/ 0 w 144"/>
              <a:gd name="T13" fmla="*/ 9 h 184"/>
              <a:gd name="T14" fmla="*/ 0 w 144"/>
              <a:gd name="T15" fmla="*/ 173 h 184"/>
              <a:gd name="T16" fmla="*/ 11 w 144"/>
              <a:gd name="T17" fmla="*/ 184 h 184"/>
              <a:gd name="T18" fmla="*/ 132 w 144"/>
              <a:gd name="T19" fmla="*/ 184 h 184"/>
              <a:gd name="T20" fmla="*/ 144 w 144"/>
              <a:gd name="T21" fmla="*/ 172 h 184"/>
              <a:gd name="T22" fmla="*/ 144 w 144"/>
              <a:gd name="T23" fmla="*/ 51 h 184"/>
              <a:gd name="T24" fmla="*/ 141 w 144"/>
              <a:gd name="T25" fmla="*/ 46 h 184"/>
              <a:gd name="T26" fmla="*/ 100 w 144"/>
              <a:gd name="T27" fmla="*/ 17 h 184"/>
              <a:gd name="T28" fmla="*/ 126 w 144"/>
              <a:gd name="T29" fmla="*/ 44 h 184"/>
              <a:gd name="T30" fmla="*/ 100 w 144"/>
              <a:gd name="T31" fmla="*/ 44 h 184"/>
              <a:gd name="T32" fmla="*/ 100 w 144"/>
              <a:gd name="T33" fmla="*/ 17 h 184"/>
              <a:gd name="T34" fmla="*/ 132 w 144"/>
              <a:gd name="T35" fmla="*/ 172 h 184"/>
              <a:gd name="T36" fmla="*/ 12 w 144"/>
              <a:gd name="T37" fmla="*/ 172 h 184"/>
              <a:gd name="T38" fmla="*/ 12 w 144"/>
              <a:gd name="T39" fmla="*/ 12 h 184"/>
              <a:gd name="T40" fmla="*/ 88 w 144"/>
              <a:gd name="T41" fmla="*/ 12 h 184"/>
              <a:gd name="T42" fmla="*/ 88 w 144"/>
              <a:gd name="T43" fmla="*/ 45 h 184"/>
              <a:gd name="T44" fmla="*/ 91 w 144"/>
              <a:gd name="T45" fmla="*/ 53 h 184"/>
              <a:gd name="T46" fmla="*/ 97 w 144"/>
              <a:gd name="T47" fmla="*/ 56 h 184"/>
              <a:gd name="T48" fmla="*/ 132 w 144"/>
              <a:gd name="T49" fmla="*/ 56 h 184"/>
              <a:gd name="T50" fmla="*/ 132 w 144"/>
              <a:gd name="T51" fmla="*/ 172 h 184"/>
              <a:gd name="T52" fmla="*/ 32 w 144"/>
              <a:gd name="T53" fmla="*/ 106 h 184"/>
              <a:gd name="T54" fmla="*/ 38 w 144"/>
              <a:gd name="T55" fmla="*/ 112 h 184"/>
              <a:gd name="T56" fmla="*/ 106 w 144"/>
              <a:gd name="T57" fmla="*/ 112 h 184"/>
              <a:gd name="T58" fmla="*/ 112 w 144"/>
              <a:gd name="T59" fmla="*/ 106 h 184"/>
              <a:gd name="T60" fmla="*/ 106 w 144"/>
              <a:gd name="T61" fmla="*/ 100 h 184"/>
              <a:gd name="T62" fmla="*/ 38 w 144"/>
              <a:gd name="T63" fmla="*/ 100 h 184"/>
              <a:gd name="T64" fmla="*/ 32 w 144"/>
              <a:gd name="T65" fmla="*/ 106 h 184"/>
              <a:gd name="T66" fmla="*/ 106 w 144"/>
              <a:gd name="T67" fmla="*/ 124 h 184"/>
              <a:gd name="T68" fmla="*/ 38 w 144"/>
              <a:gd name="T69" fmla="*/ 124 h 184"/>
              <a:gd name="T70" fmla="*/ 32 w 144"/>
              <a:gd name="T71" fmla="*/ 130 h 184"/>
              <a:gd name="T72" fmla="*/ 38 w 144"/>
              <a:gd name="T73" fmla="*/ 136 h 184"/>
              <a:gd name="T74" fmla="*/ 106 w 144"/>
              <a:gd name="T75" fmla="*/ 136 h 184"/>
              <a:gd name="T76" fmla="*/ 112 w 144"/>
              <a:gd name="T77" fmla="*/ 130 h 184"/>
              <a:gd name="T78" fmla="*/ 106 w 144"/>
              <a:gd name="T79" fmla="*/ 124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44" h="184">
                <a:moveTo>
                  <a:pt x="141" y="46"/>
                </a:moveTo>
                <a:cubicBezTo>
                  <a:pt x="141" y="45"/>
                  <a:pt x="140" y="44"/>
                  <a:pt x="139" y="43"/>
                </a:cubicBezTo>
                <a:cubicBezTo>
                  <a:pt x="101" y="4"/>
                  <a:pt x="101" y="4"/>
                  <a:pt x="101" y="4"/>
                </a:cubicBezTo>
                <a:cubicBezTo>
                  <a:pt x="100" y="3"/>
                  <a:pt x="99" y="3"/>
                  <a:pt x="98" y="2"/>
                </a:cubicBezTo>
                <a:cubicBezTo>
                  <a:pt x="97" y="1"/>
                  <a:pt x="95" y="0"/>
                  <a:pt x="93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4" y="0"/>
                  <a:pt x="0" y="4"/>
                  <a:pt x="0" y="9"/>
                </a:cubicBezTo>
                <a:cubicBezTo>
                  <a:pt x="0" y="173"/>
                  <a:pt x="0" y="173"/>
                  <a:pt x="0" y="173"/>
                </a:cubicBezTo>
                <a:cubicBezTo>
                  <a:pt x="0" y="179"/>
                  <a:pt x="5" y="184"/>
                  <a:pt x="11" y="184"/>
                </a:cubicBezTo>
                <a:cubicBezTo>
                  <a:pt x="132" y="184"/>
                  <a:pt x="132" y="184"/>
                  <a:pt x="132" y="184"/>
                </a:cubicBezTo>
                <a:cubicBezTo>
                  <a:pt x="139" y="184"/>
                  <a:pt x="144" y="179"/>
                  <a:pt x="144" y="172"/>
                </a:cubicBezTo>
                <a:cubicBezTo>
                  <a:pt x="144" y="51"/>
                  <a:pt x="144" y="51"/>
                  <a:pt x="144" y="51"/>
                </a:cubicBezTo>
                <a:cubicBezTo>
                  <a:pt x="144" y="49"/>
                  <a:pt x="143" y="47"/>
                  <a:pt x="141" y="46"/>
                </a:cubicBezTo>
                <a:close/>
                <a:moveTo>
                  <a:pt x="100" y="17"/>
                </a:moveTo>
                <a:cubicBezTo>
                  <a:pt x="126" y="44"/>
                  <a:pt x="126" y="44"/>
                  <a:pt x="126" y="44"/>
                </a:cubicBezTo>
                <a:cubicBezTo>
                  <a:pt x="100" y="44"/>
                  <a:pt x="100" y="44"/>
                  <a:pt x="100" y="44"/>
                </a:cubicBezTo>
                <a:lnTo>
                  <a:pt x="100" y="17"/>
                </a:lnTo>
                <a:close/>
                <a:moveTo>
                  <a:pt x="132" y="172"/>
                </a:moveTo>
                <a:cubicBezTo>
                  <a:pt x="12" y="172"/>
                  <a:pt x="12" y="172"/>
                  <a:pt x="12" y="172"/>
                </a:cubicBezTo>
                <a:cubicBezTo>
                  <a:pt x="12" y="12"/>
                  <a:pt x="12" y="12"/>
                  <a:pt x="12" y="12"/>
                </a:cubicBezTo>
                <a:cubicBezTo>
                  <a:pt x="88" y="12"/>
                  <a:pt x="88" y="12"/>
                  <a:pt x="88" y="12"/>
                </a:cubicBezTo>
                <a:cubicBezTo>
                  <a:pt x="88" y="45"/>
                  <a:pt x="88" y="45"/>
                  <a:pt x="88" y="45"/>
                </a:cubicBezTo>
                <a:cubicBezTo>
                  <a:pt x="88" y="48"/>
                  <a:pt x="89" y="51"/>
                  <a:pt x="91" y="53"/>
                </a:cubicBezTo>
                <a:cubicBezTo>
                  <a:pt x="92" y="55"/>
                  <a:pt x="95" y="56"/>
                  <a:pt x="97" y="56"/>
                </a:cubicBezTo>
                <a:cubicBezTo>
                  <a:pt x="132" y="56"/>
                  <a:pt x="132" y="56"/>
                  <a:pt x="132" y="56"/>
                </a:cubicBezTo>
                <a:lnTo>
                  <a:pt x="132" y="172"/>
                </a:lnTo>
                <a:close/>
                <a:moveTo>
                  <a:pt x="32" y="106"/>
                </a:moveTo>
                <a:cubicBezTo>
                  <a:pt x="32" y="109"/>
                  <a:pt x="35" y="112"/>
                  <a:pt x="38" y="112"/>
                </a:cubicBezTo>
                <a:cubicBezTo>
                  <a:pt x="106" y="112"/>
                  <a:pt x="106" y="112"/>
                  <a:pt x="106" y="112"/>
                </a:cubicBezTo>
                <a:cubicBezTo>
                  <a:pt x="109" y="112"/>
                  <a:pt x="112" y="109"/>
                  <a:pt x="112" y="106"/>
                </a:cubicBezTo>
                <a:cubicBezTo>
                  <a:pt x="112" y="103"/>
                  <a:pt x="109" y="100"/>
                  <a:pt x="106" y="100"/>
                </a:cubicBezTo>
                <a:cubicBezTo>
                  <a:pt x="38" y="100"/>
                  <a:pt x="38" y="100"/>
                  <a:pt x="38" y="100"/>
                </a:cubicBezTo>
                <a:cubicBezTo>
                  <a:pt x="35" y="100"/>
                  <a:pt x="32" y="103"/>
                  <a:pt x="32" y="106"/>
                </a:cubicBezTo>
                <a:close/>
                <a:moveTo>
                  <a:pt x="106" y="124"/>
                </a:moveTo>
                <a:cubicBezTo>
                  <a:pt x="38" y="124"/>
                  <a:pt x="38" y="124"/>
                  <a:pt x="38" y="124"/>
                </a:cubicBezTo>
                <a:cubicBezTo>
                  <a:pt x="35" y="124"/>
                  <a:pt x="32" y="127"/>
                  <a:pt x="32" y="130"/>
                </a:cubicBezTo>
                <a:cubicBezTo>
                  <a:pt x="32" y="133"/>
                  <a:pt x="35" y="136"/>
                  <a:pt x="38" y="136"/>
                </a:cubicBezTo>
                <a:cubicBezTo>
                  <a:pt x="106" y="136"/>
                  <a:pt x="106" y="136"/>
                  <a:pt x="106" y="136"/>
                </a:cubicBezTo>
                <a:cubicBezTo>
                  <a:pt x="109" y="136"/>
                  <a:pt x="112" y="133"/>
                  <a:pt x="112" y="130"/>
                </a:cubicBezTo>
                <a:cubicBezTo>
                  <a:pt x="112" y="127"/>
                  <a:pt x="109" y="124"/>
                  <a:pt x="106" y="12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1000"/>
          </a:p>
        </p:txBody>
      </p:sp>
      <p:sp>
        <p:nvSpPr>
          <p:cNvPr id="2" name="Прямоугольник 1"/>
          <p:cNvSpPr/>
          <p:nvPr/>
        </p:nvSpPr>
        <p:spPr>
          <a:xfrm>
            <a:off x="422248" y="1549991"/>
            <a:ext cx="11342794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/>
            <a:r>
              <a:rPr lang="ru-RU" sz="1300" dirty="0">
                <a:ea typeface="Times New Roman" panose="02020603050405020304" pitchFamily="18" charset="0"/>
                <a:cs typeface="Times New Roman" panose="02020603050405020304" pitchFamily="18" charset="0"/>
              </a:rPr>
              <a:t>Основным документом, разрешающим персоналу выбранного Подрядчика прибыть на территорию КФ АО «Апатит» и дочерних зависимых обществ АО «Апатит», расположенных в </a:t>
            </a:r>
            <a:r>
              <a:rPr lang="ru-RU" sz="1300" dirty="0" err="1">
                <a:ea typeface="Times New Roman" panose="02020603050405020304" pitchFamily="18" charset="0"/>
                <a:cs typeface="Times New Roman" panose="02020603050405020304" pitchFamily="18" charset="0"/>
              </a:rPr>
              <a:t>Кировско-Апатитском</a:t>
            </a:r>
            <a:r>
              <a:rPr lang="ru-RU" sz="1300" dirty="0">
                <a:ea typeface="Times New Roman" panose="02020603050405020304" pitchFamily="18" charset="0"/>
                <a:cs typeface="Times New Roman" panose="02020603050405020304" pitchFamily="18" charset="0"/>
              </a:rPr>
              <a:t> районе, для подготовки к проведению и для проведения работ, является </a:t>
            </a:r>
            <a:r>
              <a:rPr lang="ru-RU" sz="1300" b="1" dirty="0">
                <a:ea typeface="Times New Roman" panose="02020603050405020304" pitchFamily="18" charset="0"/>
                <a:cs typeface="Times New Roman" panose="02020603050405020304" pitchFamily="18" charset="0"/>
              </a:rPr>
              <a:t>Акт (наряд)-допуск</a:t>
            </a:r>
            <a:r>
              <a:rPr lang="ru-RU" sz="1300" dirty="0"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300" dirty="0">
              <a:cs typeface="Times New Roman" panose="02020603050405020304" pitchFamily="18" charset="0"/>
            </a:endParaRP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23A9E7A2-3B77-4AAA-9A2C-1734F0B7555C}"/>
              </a:ext>
            </a:extLst>
          </p:cNvPr>
          <p:cNvSpPr txBox="1"/>
          <p:nvPr/>
        </p:nvSpPr>
        <p:spPr>
          <a:xfrm>
            <a:off x="1854261" y="2817249"/>
            <a:ext cx="11038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/>
              <a:t>подтверждающие документы </a:t>
            </a:r>
            <a:endParaRPr lang="ru-RU" sz="900" b="1" dirty="0"/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5248622C-41CF-4FDE-A39C-81ABB76301DC}"/>
              </a:ext>
            </a:extLst>
          </p:cNvPr>
          <p:cNvSpPr txBox="1"/>
          <p:nvPr/>
        </p:nvSpPr>
        <p:spPr>
          <a:xfrm>
            <a:off x="1821187" y="2316907"/>
            <a:ext cx="299103" cy="340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rgbClr val="4472C4"/>
                </a:solidFill>
              </a:rPr>
              <a:t>+</a:t>
            </a:r>
          </a:p>
        </p:txBody>
      </p:sp>
      <p:grpSp>
        <p:nvGrpSpPr>
          <p:cNvPr id="27" name="Группа 26"/>
          <p:cNvGrpSpPr/>
          <p:nvPr/>
        </p:nvGrpSpPr>
        <p:grpSpPr>
          <a:xfrm>
            <a:off x="1055398" y="2169223"/>
            <a:ext cx="1014695" cy="1112081"/>
            <a:chOff x="1055398" y="2169223"/>
            <a:chExt cx="1014695" cy="1112081"/>
          </a:xfrm>
        </p:grpSpPr>
        <p:pic>
          <p:nvPicPr>
            <p:cNvPr id="90" name="Рисунок 89">
              <a:extLst>
                <a:ext uri="{FF2B5EF4-FFF2-40B4-BE49-F238E27FC236}">
                  <a16:creationId xmlns:a16="http://schemas.microsoft.com/office/drawing/2014/main" id="{51D7D322-5C3F-4673-AD91-D3CDC9DFA87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17873" y="2169223"/>
              <a:ext cx="483293" cy="613415"/>
            </a:xfrm>
            <a:prstGeom prst="rect">
              <a:avLst/>
            </a:prstGeom>
          </p:spPr>
        </p:pic>
        <p:sp>
          <p:nvSpPr>
            <p:cNvPr id="93" name="TextBox 92">
              <a:extLst>
                <a:ext uri="{FF2B5EF4-FFF2-40B4-BE49-F238E27FC236}">
                  <a16:creationId xmlns:a16="http://schemas.microsoft.com/office/drawing/2014/main" id="{FBD71BAD-5BDF-4C95-BC69-0008D6B51380}"/>
                </a:ext>
              </a:extLst>
            </p:cNvPr>
            <p:cNvSpPr txBox="1"/>
            <p:nvPr/>
          </p:nvSpPr>
          <p:spPr>
            <a:xfrm>
              <a:off x="1055398" y="2815023"/>
              <a:ext cx="1014695" cy="4662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90000"/>
                </a:lnSpc>
              </a:pPr>
              <a:r>
                <a:rPr lang="ru-RU" sz="900" dirty="0" smtClean="0"/>
                <a:t>сведения </a:t>
              </a:r>
              <a:r>
                <a:rPr lang="ru-RU" sz="900" dirty="0"/>
                <a:t>о</a:t>
              </a:r>
            </a:p>
            <a:p>
              <a:pPr algn="ctr">
                <a:lnSpc>
                  <a:spcPct val="90000"/>
                </a:lnSpc>
              </a:pPr>
              <a:r>
                <a:rPr lang="ru-RU" sz="900" dirty="0"/>
                <a:t> подрядной </a:t>
              </a:r>
            </a:p>
            <a:p>
              <a:pPr algn="ctr">
                <a:lnSpc>
                  <a:spcPct val="90000"/>
                </a:lnSpc>
              </a:pPr>
              <a:r>
                <a:rPr lang="ru-RU" sz="900" dirty="0"/>
                <a:t>организации</a:t>
              </a:r>
            </a:p>
          </p:txBody>
        </p:sp>
      </p:grpSp>
      <p:sp>
        <p:nvSpPr>
          <p:cNvPr id="95" name="Freeform 27">
            <a:extLst>
              <a:ext uri="{FF2B5EF4-FFF2-40B4-BE49-F238E27FC236}">
                <a16:creationId xmlns:a16="http://schemas.microsoft.com/office/drawing/2014/main" id="{AB2294FD-C93C-4D4C-8348-A3D14349785B}"/>
              </a:ext>
            </a:extLst>
          </p:cNvPr>
          <p:cNvSpPr>
            <a:spLocks noChangeAspect="1" noEditPoints="1"/>
          </p:cNvSpPr>
          <p:nvPr>
            <p:custDataLst>
              <p:tags r:id="rId2"/>
            </p:custDataLst>
          </p:nvPr>
        </p:nvSpPr>
        <p:spPr bwMode="auto">
          <a:xfrm>
            <a:off x="2145783" y="2181938"/>
            <a:ext cx="461360" cy="622860"/>
          </a:xfrm>
          <a:custGeom>
            <a:avLst/>
            <a:gdLst>
              <a:gd name="T0" fmla="*/ 141 w 144"/>
              <a:gd name="T1" fmla="*/ 46 h 184"/>
              <a:gd name="T2" fmla="*/ 139 w 144"/>
              <a:gd name="T3" fmla="*/ 43 h 184"/>
              <a:gd name="T4" fmla="*/ 101 w 144"/>
              <a:gd name="T5" fmla="*/ 4 h 184"/>
              <a:gd name="T6" fmla="*/ 98 w 144"/>
              <a:gd name="T7" fmla="*/ 2 h 184"/>
              <a:gd name="T8" fmla="*/ 93 w 144"/>
              <a:gd name="T9" fmla="*/ 0 h 184"/>
              <a:gd name="T10" fmla="*/ 10 w 144"/>
              <a:gd name="T11" fmla="*/ 0 h 184"/>
              <a:gd name="T12" fmla="*/ 0 w 144"/>
              <a:gd name="T13" fmla="*/ 9 h 184"/>
              <a:gd name="T14" fmla="*/ 0 w 144"/>
              <a:gd name="T15" fmla="*/ 173 h 184"/>
              <a:gd name="T16" fmla="*/ 11 w 144"/>
              <a:gd name="T17" fmla="*/ 184 h 184"/>
              <a:gd name="T18" fmla="*/ 132 w 144"/>
              <a:gd name="T19" fmla="*/ 184 h 184"/>
              <a:gd name="T20" fmla="*/ 144 w 144"/>
              <a:gd name="T21" fmla="*/ 172 h 184"/>
              <a:gd name="T22" fmla="*/ 144 w 144"/>
              <a:gd name="T23" fmla="*/ 51 h 184"/>
              <a:gd name="T24" fmla="*/ 141 w 144"/>
              <a:gd name="T25" fmla="*/ 46 h 184"/>
              <a:gd name="T26" fmla="*/ 100 w 144"/>
              <a:gd name="T27" fmla="*/ 17 h 184"/>
              <a:gd name="T28" fmla="*/ 126 w 144"/>
              <a:gd name="T29" fmla="*/ 44 h 184"/>
              <a:gd name="T30" fmla="*/ 100 w 144"/>
              <a:gd name="T31" fmla="*/ 44 h 184"/>
              <a:gd name="T32" fmla="*/ 100 w 144"/>
              <a:gd name="T33" fmla="*/ 17 h 184"/>
              <a:gd name="T34" fmla="*/ 132 w 144"/>
              <a:gd name="T35" fmla="*/ 172 h 184"/>
              <a:gd name="T36" fmla="*/ 12 w 144"/>
              <a:gd name="T37" fmla="*/ 172 h 184"/>
              <a:gd name="T38" fmla="*/ 12 w 144"/>
              <a:gd name="T39" fmla="*/ 12 h 184"/>
              <a:gd name="T40" fmla="*/ 88 w 144"/>
              <a:gd name="T41" fmla="*/ 12 h 184"/>
              <a:gd name="T42" fmla="*/ 88 w 144"/>
              <a:gd name="T43" fmla="*/ 45 h 184"/>
              <a:gd name="T44" fmla="*/ 91 w 144"/>
              <a:gd name="T45" fmla="*/ 53 h 184"/>
              <a:gd name="T46" fmla="*/ 97 w 144"/>
              <a:gd name="T47" fmla="*/ 56 h 184"/>
              <a:gd name="T48" fmla="*/ 132 w 144"/>
              <a:gd name="T49" fmla="*/ 56 h 184"/>
              <a:gd name="T50" fmla="*/ 132 w 144"/>
              <a:gd name="T51" fmla="*/ 172 h 184"/>
              <a:gd name="T52" fmla="*/ 32 w 144"/>
              <a:gd name="T53" fmla="*/ 106 h 184"/>
              <a:gd name="T54" fmla="*/ 38 w 144"/>
              <a:gd name="T55" fmla="*/ 112 h 184"/>
              <a:gd name="T56" fmla="*/ 106 w 144"/>
              <a:gd name="T57" fmla="*/ 112 h 184"/>
              <a:gd name="T58" fmla="*/ 112 w 144"/>
              <a:gd name="T59" fmla="*/ 106 h 184"/>
              <a:gd name="T60" fmla="*/ 106 w 144"/>
              <a:gd name="T61" fmla="*/ 100 h 184"/>
              <a:gd name="T62" fmla="*/ 38 w 144"/>
              <a:gd name="T63" fmla="*/ 100 h 184"/>
              <a:gd name="T64" fmla="*/ 32 w 144"/>
              <a:gd name="T65" fmla="*/ 106 h 184"/>
              <a:gd name="T66" fmla="*/ 106 w 144"/>
              <a:gd name="T67" fmla="*/ 124 h 184"/>
              <a:gd name="T68" fmla="*/ 38 w 144"/>
              <a:gd name="T69" fmla="*/ 124 h 184"/>
              <a:gd name="T70" fmla="*/ 32 w 144"/>
              <a:gd name="T71" fmla="*/ 130 h 184"/>
              <a:gd name="T72" fmla="*/ 38 w 144"/>
              <a:gd name="T73" fmla="*/ 136 h 184"/>
              <a:gd name="T74" fmla="*/ 106 w 144"/>
              <a:gd name="T75" fmla="*/ 136 h 184"/>
              <a:gd name="T76" fmla="*/ 112 w 144"/>
              <a:gd name="T77" fmla="*/ 130 h 184"/>
              <a:gd name="T78" fmla="*/ 106 w 144"/>
              <a:gd name="T79" fmla="*/ 124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44" h="184">
                <a:moveTo>
                  <a:pt x="141" y="46"/>
                </a:moveTo>
                <a:cubicBezTo>
                  <a:pt x="141" y="45"/>
                  <a:pt x="140" y="44"/>
                  <a:pt x="139" y="43"/>
                </a:cubicBezTo>
                <a:cubicBezTo>
                  <a:pt x="101" y="4"/>
                  <a:pt x="101" y="4"/>
                  <a:pt x="101" y="4"/>
                </a:cubicBezTo>
                <a:cubicBezTo>
                  <a:pt x="100" y="3"/>
                  <a:pt x="99" y="3"/>
                  <a:pt x="98" y="2"/>
                </a:cubicBezTo>
                <a:cubicBezTo>
                  <a:pt x="97" y="1"/>
                  <a:pt x="95" y="0"/>
                  <a:pt x="93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4" y="0"/>
                  <a:pt x="0" y="4"/>
                  <a:pt x="0" y="9"/>
                </a:cubicBezTo>
                <a:cubicBezTo>
                  <a:pt x="0" y="173"/>
                  <a:pt x="0" y="173"/>
                  <a:pt x="0" y="173"/>
                </a:cubicBezTo>
                <a:cubicBezTo>
                  <a:pt x="0" y="179"/>
                  <a:pt x="5" y="184"/>
                  <a:pt x="11" y="184"/>
                </a:cubicBezTo>
                <a:cubicBezTo>
                  <a:pt x="132" y="184"/>
                  <a:pt x="132" y="184"/>
                  <a:pt x="132" y="184"/>
                </a:cubicBezTo>
                <a:cubicBezTo>
                  <a:pt x="139" y="184"/>
                  <a:pt x="144" y="179"/>
                  <a:pt x="144" y="172"/>
                </a:cubicBezTo>
                <a:cubicBezTo>
                  <a:pt x="144" y="51"/>
                  <a:pt x="144" y="51"/>
                  <a:pt x="144" y="51"/>
                </a:cubicBezTo>
                <a:cubicBezTo>
                  <a:pt x="144" y="49"/>
                  <a:pt x="143" y="47"/>
                  <a:pt x="141" y="46"/>
                </a:cubicBezTo>
                <a:close/>
                <a:moveTo>
                  <a:pt x="100" y="17"/>
                </a:moveTo>
                <a:cubicBezTo>
                  <a:pt x="126" y="44"/>
                  <a:pt x="126" y="44"/>
                  <a:pt x="126" y="44"/>
                </a:cubicBezTo>
                <a:cubicBezTo>
                  <a:pt x="100" y="44"/>
                  <a:pt x="100" y="44"/>
                  <a:pt x="100" y="44"/>
                </a:cubicBezTo>
                <a:lnTo>
                  <a:pt x="100" y="17"/>
                </a:lnTo>
                <a:close/>
                <a:moveTo>
                  <a:pt x="132" y="172"/>
                </a:moveTo>
                <a:cubicBezTo>
                  <a:pt x="12" y="172"/>
                  <a:pt x="12" y="172"/>
                  <a:pt x="12" y="172"/>
                </a:cubicBezTo>
                <a:cubicBezTo>
                  <a:pt x="12" y="12"/>
                  <a:pt x="12" y="12"/>
                  <a:pt x="12" y="12"/>
                </a:cubicBezTo>
                <a:cubicBezTo>
                  <a:pt x="88" y="12"/>
                  <a:pt x="88" y="12"/>
                  <a:pt x="88" y="12"/>
                </a:cubicBezTo>
                <a:cubicBezTo>
                  <a:pt x="88" y="45"/>
                  <a:pt x="88" y="45"/>
                  <a:pt x="88" y="45"/>
                </a:cubicBezTo>
                <a:cubicBezTo>
                  <a:pt x="88" y="48"/>
                  <a:pt x="89" y="51"/>
                  <a:pt x="91" y="53"/>
                </a:cubicBezTo>
                <a:cubicBezTo>
                  <a:pt x="92" y="55"/>
                  <a:pt x="95" y="56"/>
                  <a:pt x="97" y="56"/>
                </a:cubicBezTo>
                <a:cubicBezTo>
                  <a:pt x="132" y="56"/>
                  <a:pt x="132" y="56"/>
                  <a:pt x="132" y="56"/>
                </a:cubicBezTo>
                <a:lnTo>
                  <a:pt x="132" y="172"/>
                </a:lnTo>
                <a:close/>
                <a:moveTo>
                  <a:pt x="32" y="106"/>
                </a:moveTo>
                <a:cubicBezTo>
                  <a:pt x="32" y="109"/>
                  <a:pt x="35" y="112"/>
                  <a:pt x="38" y="112"/>
                </a:cubicBezTo>
                <a:cubicBezTo>
                  <a:pt x="106" y="112"/>
                  <a:pt x="106" y="112"/>
                  <a:pt x="106" y="112"/>
                </a:cubicBezTo>
                <a:cubicBezTo>
                  <a:pt x="109" y="112"/>
                  <a:pt x="112" y="109"/>
                  <a:pt x="112" y="106"/>
                </a:cubicBezTo>
                <a:cubicBezTo>
                  <a:pt x="112" y="103"/>
                  <a:pt x="109" y="100"/>
                  <a:pt x="106" y="100"/>
                </a:cubicBezTo>
                <a:cubicBezTo>
                  <a:pt x="38" y="100"/>
                  <a:pt x="38" y="100"/>
                  <a:pt x="38" y="100"/>
                </a:cubicBezTo>
                <a:cubicBezTo>
                  <a:pt x="35" y="100"/>
                  <a:pt x="32" y="103"/>
                  <a:pt x="32" y="106"/>
                </a:cubicBezTo>
                <a:close/>
                <a:moveTo>
                  <a:pt x="106" y="124"/>
                </a:moveTo>
                <a:cubicBezTo>
                  <a:pt x="38" y="124"/>
                  <a:pt x="38" y="124"/>
                  <a:pt x="38" y="124"/>
                </a:cubicBezTo>
                <a:cubicBezTo>
                  <a:pt x="35" y="124"/>
                  <a:pt x="32" y="127"/>
                  <a:pt x="32" y="130"/>
                </a:cubicBezTo>
                <a:cubicBezTo>
                  <a:pt x="32" y="133"/>
                  <a:pt x="35" y="136"/>
                  <a:pt x="38" y="136"/>
                </a:cubicBezTo>
                <a:cubicBezTo>
                  <a:pt x="106" y="136"/>
                  <a:pt x="106" y="136"/>
                  <a:pt x="106" y="136"/>
                </a:cubicBezTo>
                <a:cubicBezTo>
                  <a:pt x="109" y="136"/>
                  <a:pt x="112" y="133"/>
                  <a:pt x="112" y="130"/>
                </a:cubicBezTo>
                <a:cubicBezTo>
                  <a:pt x="112" y="127"/>
                  <a:pt x="109" y="124"/>
                  <a:pt x="106" y="124"/>
                </a:cubicBezTo>
                <a:close/>
              </a:path>
            </a:pathLst>
          </a:custGeom>
          <a:solidFill>
            <a:srgbClr val="4472C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/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5248622C-41CF-4FDE-A39C-81ABB76301DC}"/>
              </a:ext>
            </a:extLst>
          </p:cNvPr>
          <p:cNvSpPr txBox="1"/>
          <p:nvPr/>
        </p:nvSpPr>
        <p:spPr>
          <a:xfrm>
            <a:off x="931933" y="2322338"/>
            <a:ext cx="299103" cy="340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rgbClr val="4472C4"/>
                </a:solidFill>
              </a:rPr>
              <a:t>+</a:t>
            </a:r>
          </a:p>
        </p:txBody>
      </p:sp>
      <p:sp>
        <p:nvSpPr>
          <p:cNvPr id="83" name="Стрелка: вниз 93">
            <a:extLst>
              <a:ext uri="{FF2B5EF4-FFF2-40B4-BE49-F238E27FC236}">
                <a16:creationId xmlns:a16="http://schemas.microsoft.com/office/drawing/2014/main" id="{1384DFC7-F838-4F32-8CDF-A11019EEE78D}"/>
              </a:ext>
            </a:extLst>
          </p:cNvPr>
          <p:cNvSpPr/>
          <p:nvPr/>
        </p:nvSpPr>
        <p:spPr>
          <a:xfrm rot="16200000" flipH="1">
            <a:off x="2906632" y="2404379"/>
            <a:ext cx="233998" cy="181682"/>
          </a:xfrm>
          <a:prstGeom prst="downArrow">
            <a:avLst/>
          </a:prstGeom>
          <a:solidFill>
            <a:srgbClr val="577C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pSp>
        <p:nvGrpSpPr>
          <p:cNvPr id="108" name="Группа 107">
            <a:extLst>
              <a:ext uri="{FF2B5EF4-FFF2-40B4-BE49-F238E27FC236}">
                <a16:creationId xmlns:a16="http://schemas.microsoft.com/office/drawing/2014/main" id="{B5E7ED0D-5847-4836-A4D2-CDFDF1F82C73}"/>
              </a:ext>
            </a:extLst>
          </p:cNvPr>
          <p:cNvGrpSpPr/>
          <p:nvPr/>
        </p:nvGrpSpPr>
        <p:grpSpPr>
          <a:xfrm>
            <a:off x="396632" y="2161269"/>
            <a:ext cx="644049" cy="636905"/>
            <a:chOff x="1590650" y="5354997"/>
            <a:chExt cx="720743" cy="688622"/>
          </a:xfrm>
        </p:grpSpPr>
        <p:pic>
          <p:nvPicPr>
            <p:cNvPr id="109" name="Рисунок 108" descr="Буфер обмена">
              <a:extLst>
                <a:ext uri="{FF2B5EF4-FFF2-40B4-BE49-F238E27FC236}">
                  <a16:creationId xmlns:a16="http://schemas.microsoft.com/office/drawing/2014/main" id="{729D41F8-AEA8-44F0-93AA-2D43BE7D40B2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hq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28"/>
                </a:ext>
              </a:extLst>
            </a:blip>
            <a:stretch>
              <a:fillRect/>
            </a:stretch>
          </p:blipFill>
          <p:spPr>
            <a:xfrm>
              <a:off x="1590650" y="5354997"/>
              <a:ext cx="720743" cy="688622"/>
            </a:xfrm>
            <a:prstGeom prst="rect">
              <a:avLst/>
            </a:prstGeom>
          </p:spPr>
        </p:pic>
        <p:sp>
          <p:nvSpPr>
            <p:cNvPr id="110" name="TextBox 109">
              <a:extLst>
                <a:ext uri="{FF2B5EF4-FFF2-40B4-BE49-F238E27FC236}">
                  <a16:creationId xmlns:a16="http://schemas.microsoft.com/office/drawing/2014/main" id="{241FB975-1501-4C45-ACAD-6E780F75969B}"/>
                </a:ext>
              </a:extLst>
            </p:cNvPr>
            <p:cNvSpPr txBox="1"/>
            <p:nvPr/>
          </p:nvSpPr>
          <p:spPr>
            <a:xfrm>
              <a:off x="1715603" y="5543073"/>
              <a:ext cx="492316" cy="2994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sz="1200" b="1" dirty="0">
                  <a:solidFill>
                    <a:srgbClr val="577C14"/>
                  </a:solidFill>
                </a:rPr>
                <a:t>АКТ</a:t>
              </a:r>
            </a:p>
          </p:txBody>
        </p:sp>
      </p:grpSp>
      <p:sp>
        <p:nvSpPr>
          <p:cNvPr id="19" name="Прямоугольник 18"/>
          <p:cNvSpPr/>
          <p:nvPr/>
        </p:nvSpPr>
        <p:spPr>
          <a:xfrm>
            <a:off x="201710" y="2798174"/>
            <a:ext cx="109681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900" dirty="0" smtClean="0"/>
              <a:t>акт</a:t>
            </a:r>
          </a:p>
          <a:p>
            <a:pPr algn="ctr"/>
            <a:r>
              <a:rPr lang="ru-RU" sz="900" dirty="0" smtClean="0"/>
              <a:t>(наряд</a:t>
            </a:r>
            <a:r>
              <a:rPr lang="ru-RU" sz="900" dirty="0"/>
              <a:t>)-допуск </a:t>
            </a:r>
          </a:p>
        </p:txBody>
      </p:sp>
      <p:grpSp>
        <p:nvGrpSpPr>
          <p:cNvPr id="80" name="Группа 79"/>
          <p:cNvGrpSpPr/>
          <p:nvPr/>
        </p:nvGrpSpPr>
        <p:grpSpPr>
          <a:xfrm>
            <a:off x="3054604" y="2227403"/>
            <a:ext cx="873957" cy="916671"/>
            <a:chOff x="2919366" y="3821978"/>
            <a:chExt cx="873957" cy="916671"/>
          </a:xfrm>
        </p:grpSpPr>
        <p:grpSp>
          <p:nvGrpSpPr>
            <p:cNvPr id="84" name="Группа 83">
              <a:extLst>
                <a:ext uri="{FF2B5EF4-FFF2-40B4-BE49-F238E27FC236}">
                  <a16:creationId xmlns:a16="http://schemas.microsoft.com/office/drawing/2014/main" id="{D5C2A630-EA65-ACA8-293E-D7DE2526A037}"/>
                </a:ext>
              </a:extLst>
            </p:cNvPr>
            <p:cNvGrpSpPr/>
            <p:nvPr/>
          </p:nvGrpSpPr>
          <p:grpSpPr>
            <a:xfrm>
              <a:off x="3160618" y="3821978"/>
              <a:ext cx="428171" cy="562297"/>
              <a:chOff x="5876925" y="4665663"/>
              <a:chExt cx="790575" cy="1038226"/>
            </a:xfrm>
            <a:solidFill>
              <a:srgbClr val="577C14"/>
            </a:solidFill>
          </p:grpSpPr>
          <p:sp>
            <p:nvSpPr>
              <p:cNvPr id="86" name="Freeform 5">
                <a:extLst>
                  <a:ext uri="{FF2B5EF4-FFF2-40B4-BE49-F238E27FC236}">
                    <a16:creationId xmlns:a16="http://schemas.microsoft.com/office/drawing/2014/main" id="{1CD84BDC-011E-2F46-7CA8-4BCADA4983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76925" y="5153026"/>
                <a:ext cx="790575" cy="550863"/>
              </a:xfrm>
              <a:custGeom>
                <a:avLst/>
                <a:gdLst>
                  <a:gd name="T0" fmla="*/ 3070 w 6148"/>
                  <a:gd name="T1" fmla="*/ 117 h 4300"/>
                  <a:gd name="T2" fmla="*/ 2786 w 6148"/>
                  <a:gd name="T3" fmla="*/ 220 h 4300"/>
                  <a:gd name="T4" fmla="*/ 2832 w 6148"/>
                  <a:gd name="T5" fmla="*/ 600 h 4300"/>
                  <a:gd name="T6" fmla="*/ 2763 w 6148"/>
                  <a:gd name="T7" fmla="*/ 1381 h 4300"/>
                  <a:gd name="T8" fmla="*/ 2440 w 6148"/>
                  <a:gd name="T9" fmla="*/ 685 h 4300"/>
                  <a:gd name="T10" fmla="*/ 2281 w 6148"/>
                  <a:gd name="T11" fmla="*/ 337 h 4300"/>
                  <a:gd name="T12" fmla="*/ 2124 w 6148"/>
                  <a:gd name="T13" fmla="*/ 1 h 4300"/>
                  <a:gd name="T14" fmla="*/ 794 w 6148"/>
                  <a:gd name="T15" fmla="*/ 511 h 4300"/>
                  <a:gd name="T16" fmla="*/ 433 w 6148"/>
                  <a:gd name="T17" fmla="*/ 1074 h 4300"/>
                  <a:gd name="T18" fmla="*/ 287 w 6148"/>
                  <a:gd name="T19" fmla="*/ 1849 h 4300"/>
                  <a:gd name="T20" fmla="*/ 139 w 6148"/>
                  <a:gd name="T21" fmla="*/ 2625 h 4300"/>
                  <a:gd name="T22" fmla="*/ 33 w 6148"/>
                  <a:gd name="T23" fmla="*/ 3436 h 4300"/>
                  <a:gd name="T24" fmla="*/ 615 w 6148"/>
                  <a:gd name="T25" fmla="*/ 4131 h 4300"/>
                  <a:gd name="T26" fmla="*/ 1001 w 6148"/>
                  <a:gd name="T27" fmla="*/ 4300 h 4300"/>
                  <a:gd name="T28" fmla="*/ 1485 w 6148"/>
                  <a:gd name="T29" fmla="*/ 4300 h 4300"/>
                  <a:gd name="T30" fmla="*/ 1691 w 6148"/>
                  <a:gd name="T31" fmla="*/ 4111 h 4300"/>
                  <a:gd name="T32" fmla="*/ 1691 w 6148"/>
                  <a:gd name="T33" fmla="*/ 3567 h 4300"/>
                  <a:gd name="T34" fmla="*/ 1124 w 6148"/>
                  <a:gd name="T35" fmla="*/ 3160 h 4300"/>
                  <a:gd name="T36" fmla="*/ 1046 w 6148"/>
                  <a:gd name="T37" fmla="*/ 1840 h 4300"/>
                  <a:gd name="T38" fmla="*/ 1320 w 6148"/>
                  <a:gd name="T39" fmla="*/ 1647 h 4300"/>
                  <a:gd name="T40" fmla="*/ 4796 w 6148"/>
                  <a:gd name="T41" fmla="*/ 1647 h 4300"/>
                  <a:gd name="T42" fmla="*/ 5107 w 6148"/>
                  <a:gd name="T43" fmla="*/ 1848 h 4300"/>
                  <a:gd name="T44" fmla="*/ 5027 w 6148"/>
                  <a:gd name="T45" fmla="*/ 3160 h 4300"/>
                  <a:gd name="T46" fmla="*/ 4695 w 6148"/>
                  <a:gd name="T47" fmla="*/ 3313 h 4300"/>
                  <a:gd name="T48" fmla="*/ 4461 w 6148"/>
                  <a:gd name="T49" fmla="*/ 4111 h 4300"/>
                  <a:gd name="T50" fmla="*/ 4666 w 6148"/>
                  <a:gd name="T51" fmla="*/ 4300 h 4300"/>
                  <a:gd name="T52" fmla="*/ 5150 w 6148"/>
                  <a:gd name="T53" fmla="*/ 4300 h 4300"/>
                  <a:gd name="T54" fmla="*/ 5486 w 6148"/>
                  <a:gd name="T55" fmla="*/ 4175 h 4300"/>
                  <a:gd name="T56" fmla="*/ 6120 w 6148"/>
                  <a:gd name="T57" fmla="*/ 3425 h 4300"/>
                  <a:gd name="T58" fmla="*/ 6009 w 6148"/>
                  <a:gd name="T59" fmla="*/ 2614 h 4300"/>
                  <a:gd name="T60" fmla="*/ 5716 w 6148"/>
                  <a:gd name="T61" fmla="*/ 1064 h 4300"/>
                  <a:gd name="T62" fmla="*/ 5618 w 6148"/>
                  <a:gd name="T63" fmla="*/ 700 h 4300"/>
                  <a:gd name="T64" fmla="*/ 5349 w 6148"/>
                  <a:gd name="T65" fmla="*/ 507 h 4300"/>
                  <a:gd name="T66" fmla="*/ 4024 w 6148"/>
                  <a:gd name="T67" fmla="*/ 0 h 4300"/>
                  <a:gd name="T68" fmla="*/ 3707 w 6148"/>
                  <a:gd name="T69" fmla="*/ 694 h 4300"/>
                  <a:gd name="T70" fmla="*/ 3388 w 6148"/>
                  <a:gd name="T71" fmla="*/ 1381 h 4300"/>
                  <a:gd name="T72" fmla="*/ 3328 w 6148"/>
                  <a:gd name="T73" fmla="*/ 433 h 4300"/>
                  <a:gd name="T74" fmla="*/ 3368 w 6148"/>
                  <a:gd name="T75" fmla="*/ 122 h 4300"/>
                  <a:gd name="T76" fmla="*/ 3070 w 6148"/>
                  <a:gd name="T77" fmla="*/ 117 h 4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6148" h="4300">
                    <a:moveTo>
                      <a:pt x="3070" y="117"/>
                    </a:moveTo>
                    <a:cubicBezTo>
                      <a:pt x="2807" y="117"/>
                      <a:pt x="2762" y="62"/>
                      <a:pt x="2786" y="220"/>
                    </a:cubicBezTo>
                    <a:cubicBezTo>
                      <a:pt x="2805" y="344"/>
                      <a:pt x="2843" y="469"/>
                      <a:pt x="2832" y="600"/>
                    </a:cubicBezTo>
                    <a:cubicBezTo>
                      <a:pt x="2810" y="859"/>
                      <a:pt x="2792" y="1124"/>
                      <a:pt x="2763" y="1381"/>
                    </a:cubicBezTo>
                    <a:cubicBezTo>
                      <a:pt x="2716" y="1327"/>
                      <a:pt x="2489" y="797"/>
                      <a:pt x="2440" y="685"/>
                    </a:cubicBezTo>
                    <a:cubicBezTo>
                      <a:pt x="2388" y="566"/>
                      <a:pt x="2334" y="456"/>
                      <a:pt x="2281" y="337"/>
                    </a:cubicBezTo>
                    <a:cubicBezTo>
                      <a:pt x="2251" y="269"/>
                      <a:pt x="2158" y="44"/>
                      <a:pt x="2124" y="1"/>
                    </a:cubicBezTo>
                    <a:lnTo>
                      <a:pt x="794" y="511"/>
                    </a:lnTo>
                    <a:cubicBezTo>
                      <a:pt x="455" y="667"/>
                      <a:pt x="485" y="804"/>
                      <a:pt x="433" y="1074"/>
                    </a:cubicBezTo>
                    <a:cubicBezTo>
                      <a:pt x="384" y="1333"/>
                      <a:pt x="338" y="1585"/>
                      <a:pt x="287" y="1849"/>
                    </a:cubicBezTo>
                    <a:cubicBezTo>
                      <a:pt x="236" y="2113"/>
                      <a:pt x="190" y="2362"/>
                      <a:pt x="139" y="2625"/>
                    </a:cubicBezTo>
                    <a:cubicBezTo>
                      <a:pt x="95" y="2856"/>
                      <a:pt x="0" y="3200"/>
                      <a:pt x="33" y="3436"/>
                    </a:cubicBezTo>
                    <a:cubicBezTo>
                      <a:pt x="62" y="3647"/>
                      <a:pt x="441" y="3986"/>
                      <a:pt x="615" y="4131"/>
                    </a:cubicBezTo>
                    <a:cubicBezTo>
                      <a:pt x="702" y="4203"/>
                      <a:pt x="759" y="4300"/>
                      <a:pt x="1001" y="4300"/>
                    </a:cubicBezTo>
                    <a:lnTo>
                      <a:pt x="1485" y="4300"/>
                    </a:lnTo>
                    <a:cubicBezTo>
                      <a:pt x="1615" y="4300"/>
                      <a:pt x="1691" y="4242"/>
                      <a:pt x="1691" y="4111"/>
                    </a:cubicBezTo>
                    <a:lnTo>
                      <a:pt x="1691" y="3567"/>
                    </a:lnTo>
                    <a:cubicBezTo>
                      <a:pt x="1691" y="3324"/>
                      <a:pt x="1419" y="3330"/>
                      <a:pt x="1124" y="3160"/>
                    </a:cubicBezTo>
                    <a:cubicBezTo>
                      <a:pt x="1112" y="3038"/>
                      <a:pt x="1021" y="1926"/>
                      <a:pt x="1046" y="1840"/>
                    </a:cubicBezTo>
                    <a:cubicBezTo>
                      <a:pt x="1078" y="1731"/>
                      <a:pt x="1179" y="1647"/>
                      <a:pt x="1320" y="1647"/>
                    </a:cubicBezTo>
                    <a:cubicBezTo>
                      <a:pt x="2478" y="1647"/>
                      <a:pt x="3637" y="1647"/>
                      <a:pt x="4796" y="1647"/>
                    </a:cubicBezTo>
                    <a:cubicBezTo>
                      <a:pt x="4956" y="1647"/>
                      <a:pt x="5072" y="1707"/>
                      <a:pt x="5107" y="1848"/>
                    </a:cubicBezTo>
                    <a:cubicBezTo>
                      <a:pt x="5128" y="1938"/>
                      <a:pt x="5039" y="3038"/>
                      <a:pt x="5027" y="3160"/>
                    </a:cubicBezTo>
                    <a:cubicBezTo>
                      <a:pt x="4931" y="3217"/>
                      <a:pt x="4796" y="3265"/>
                      <a:pt x="4695" y="3313"/>
                    </a:cubicBezTo>
                    <a:cubicBezTo>
                      <a:pt x="4400" y="3453"/>
                      <a:pt x="4461" y="3403"/>
                      <a:pt x="4461" y="4111"/>
                    </a:cubicBezTo>
                    <a:cubicBezTo>
                      <a:pt x="4461" y="4242"/>
                      <a:pt x="4537" y="4300"/>
                      <a:pt x="4666" y="4300"/>
                    </a:cubicBezTo>
                    <a:lnTo>
                      <a:pt x="5150" y="4300"/>
                    </a:lnTo>
                    <a:cubicBezTo>
                      <a:pt x="5303" y="4300"/>
                      <a:pt x="5410" y="4255"/>
                      <a:pt x="5486" y="4175"/>
                    </a:cubicBezTo>
                    <a:cubicBezTo>
                      <a:pt x="5628" y="4027"/>
                      <a:pt x="6087" y="3708"/>
                      <a:pt x="6120" y="3425"/>
                    </a:cubicBezTo>
                    <a:cubicBezTo>
                      <a:pt x="6148" y="3181"/>
                      <a:pt x="6055" y="2850"/>
                      <a:pt x="6009" y="2614"/>
                    </a:cubicBezTo>
                    <a:lnTo>
                      <a:pt x="5716" y="1064"/>
                    </a:lnTo>
                    <a:cubicBezTo>
                      <a:pt x="5693" y="947"/>
                      <a:pt x="5683" y="777"/>
                      <a:pt x="5618" y="700"/>
                    </a:cubicBezTo>
                    <a:cubicBezTo>
                      <a:pt x="5553" y="622"/>
                      <a:pt x="5465" y="558"/>
                      <a:pt x="5349" y="507"/>
                    </a:cubicBezTo>
                    <a:lnTo>
                      <a:pt x="4024" y="0"/>
                    </a:lnTo>
                    <a:lnTo>
                      <a:pt x="3707" y="694"/>
                    </a:lnTo>
                    <a:cubicBezTo>
                      <a:pt x="3670" y="782"/>
                      <a:pt x="3419" y="1348"/>
                      <a:pt x="3388" y="1381"/>
                    </a:cubicBezTo>
                    <a:cubicBezTo>
                      <a:pt x="3372" y="1206"/>
                      <a:pt x="3300" y="588"/>
                      <a:pt x="3328" y="433"/>
                    </a:cubicBezTo>
                    <a:cubicBezTo>
                      <a:pt x="3344" y="347"/>
                      <a:pt x="3377" y="209"/>
                      <a:pt x="3368" y="122"/>
                    </a:cubicBezTo>
                    <a:cubicBezTo>
                      <a:pt x="3297" y="97"/>
                      <a:pt x="3167" y="117"/>
                      <a:pt x="3070" y="11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87" name="Freeform 6">
                <a:extLst>
                  <a:ext uri="{FF2B5EF4-FFF2-40B4-BE49-F238E27FC236}">
                    <a16:creationId xmlns:a16="http://schemas.microsoft.com/office/drawing/2014/main" id="{14EF65CF-18C3-88EC-11F8-0F20489FE3B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38850" y="5397501"/>
                <a:ext cx="468313" cy="306388"/>
              </a:xfrm>
              <a:custGeom>
                <a:avLst/>
                <a:gdLst>
                  <a:gd name="T0" fmla="*/ 3027 w 3643"/>
                  <a:gd name="T1" fmla="*/ 1564 h 2391"/>
                  <a:gd name="T2" fmla="*/ 3295 w 3643"/>
                  <a:gd name="T3" fmla="*/ 1283 h 2391"/>
                  <a:gd name="T4" fmla="*/ 3574 w 3643"/>
                  <a:gd name="T5" fmla="*/ 1032 h 2391"/>
                  <a:gd name="T6" fmla="*/ 3604 w 3643"/>
                  <a:gd name="T7" fmla="*/ 512 h 2391"/>
                  <a:gd name="T8" fmla="*/ 3624 w 3643"/>
                  <a:gd name="T9" fmla="*/ 0 h 2391"/>
                  <a:gd name="T10" fmla="*/ 17 w 3643"/>
                  <a:gd name="T11" fmla="*/ 3 h 2391"/>
                  <a:gd name="T12" fmla="*/ 75 w 3643"/>
                  <a:gd name="T13" fmla="*/ 1164 h 2391"/>
                  <a:gd name="T14" fmla="*/ 402 w 3643"/>
                  <a:gd name="T15" fmla="*/ 1309 h 2391"/>
                  <a:gd name="T16" fmla="*/ 614 w 3643"/>
                  <a:gd name="T17" fmla="*/ 1564 h 2391"/>
                  <a:gd name="T18" fmla="*/ 607 w 3643"/>
                  <a:gd name="T19" fmla="*/ 2391 h 2391"/>
                  <a:gd name="T20" fmla="*/ 3034 w 3643"/>
                  <a:gd name="T21" fmla="*/ 2391 h 2391"/>
                  <a:gd name="T22" fmla="*/ 3027 w 3643"/>
                  <a:gd name="T23" fmla="*/ 1564 h 23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643" h="2391">
                    <a:moveTo>
                      <a:pt x="3027" y="1564"/>
                    </a:moveTo>
                    <a:cubicBezTo>
                      <a:pt x="3027" y="1379"/>
                      <a:pt x="3155" y="1345"/>
                      <a:pt x="3295" y="1283"/>
                    </a:cubicBezTo>
                    <a:cubicBezTo>
                      <a:pt x="3621" y="1140"/>
                      <a:pt x="3564" y="1187"/>
                      <a:pt x="3574" y="1032"/>
                    </a:cubicBezTo>
                    <a:cubicBezTo>
                      <a:pt x="3586" y="854"/>
                      <a:pt x="3595" y="690"/>
                      <a:pt x="3604" y="512"/>
                    </a:cubicBezTo>
                    <a:cubicBezTo>
                      <a:pt x="3610" y="398"/>
                      <a:pt x="3643" y="102"/>
                      <a:pt x="3624" y="0"/>
                    </a:cubicBezTo>
                    <a:lnTo>
                      <a:pt x="17" y="3"/>
                    </a:lnTo>
                    <a:cubicBezTo>
                      <a:pt x="0" y="89"/>
                      <a:pt x="63" y="1005"/>
                      <a:pt x="75" y="1164"/>
                    </a:cubicBezTo>
                    <a:cubicBezTo>
                      <a:pt x="157" y="1188"/>
                      <a:pt x="315" y="1268"/>
                      <a:pt x="402" y="1309"/>
                    </a:cubicBezTo>
                    <a:cubicBezTo>
                      <a:pt x="524" y="1367"/>
                      <a:pt x="614" y="1396"/>
                      <a:pt x="614" y="1564"/>
                    </a:cubicBezTo>
                    <a:cubicBezTo>
                      <a:pt x="615" y="1771"/>
                      <a:pt x="627" y="2210"/>
                      <a:pt x="607" y="2391"/>
                    </a:cubicBezTo>
                    <a:lnTo>
                      <a:pt x="3034" y="2391"/>
                    </a:lnTo>
                    <a:cubicBezTo>
                      <a:pt x="3017" y="2207"/>
                      <a:pt x="3027" y="1773"/>
                      <a:pt x="3027" y="156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88" name="Freeform 7">
                <a:extLst>
                  <a:ext uri="{FF2B5EF4-FFF2-40B4-BE49-F238E27FC236}">
                    <a16:creationId xmlns:a16="http://schemas.microsoft.com/office/drawing/2014/main" id="{1EFB3005-C4C7-2901-8125-6025798FAEF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83300" y="4665663"/>
                <a:ext cx="379413" cy="265113"/>
              </a:xfrm>
              <a:custGeom>
                <a:avLst/>
                <a:gdLst>
                  <a:gd name="T0" fmla="*/ 1021 w 2941"/>
                  <a:gd name="T1" fmla="*/ 1421 h 2073"/>
                  <a:gd name="T2" fmla="*/ 743 w 2941"/>
                  <a:gd name="T3" fmla="*/ 366 h 2073"/>
                  <a:gd name="T4" fmla="*/ 219 w 2941"/>
                  <a:gd name="T5" fmla="*/ 1018 h 2073"/>
                  <a:gd name="T6" fmla="*/ 92 w 2941"/>
                  <a:gd name="T7" fmla="*/ 1471 h 2073"/>
                  <a:gd name="T8" fmla="*/ 12 w 2941"/>
                  <a:gd name="T9" fmla="*/ 1691 h 2073"/>
                  <a:gd name="T10" fmla="*/ 16 w 2941"/>
                  <a:gd name="T11" fmla="*/ 1967 h 2073"/>
                  <a:gd name="T12" fmla="*/ 473 w 2941"/>
                  <a:gd name="T13" fmla="*/ 2057 h 2073"/>
                  <a:gd name="T14" fmla="*/ 1743 w 2941"/>
                  <a:gd name="T15" fmla="*/ 2060 h 2073"/>
                  <a:gd name="T16" fmla="*/ 2370 w 2941"/>
                  <a:gd name="T17" fmla="*/ 2061 h 2073"/>
                  <a:gd name="T18" fmla="*/ 2594 w 2941"/>
                  <a:gd name="T19" fmla="*/ 1967 h 2073"/>
                  <a:gd name="T20" fmla="*/ 2915 w 2941"/>
                  <a:gd name="T21" fmla="*/ 1967 h 2073"/>
                  <a:gd name="T22" fmla="*/ 2845 w 2941"/>
                  <a:gd name="T23" fmla="*/ 1476 h 2073"/>
                  <a:gd name="T24" fmla="*/ 2500 w 2941"/>
                  <a:gd name="T25" fmla="*/ 651 h 2073"/>
                  <a:gd name="T26" fmla="*/ 2188 w 2941"/>
                  <a:gd name="T27" fmla="*/ 366 h 2073"/>
                  <a:gd name="T28" fmla="*/ 1908 w 2941"/>
                  <a:gd name="T29" fmla="*/ 1422 h 2073"/>
                  <a:gd name="T30" fmla="*/ 2047 w 2941"/>
                  <a:gd name="T31" fmla="*/ 255 h 2073"/>
                  <a:gd name="T32" fmla="*/ 1925 w 2941"/>
                  <a:gd name="T33" fmla="*/ 114 h 2073"/>
                  <a:gd name="T34" fmla="*/ 1023 w 2941"/>
                  <a:gd name="T35" fmla="*/ 108 h 2073"/>
                  <a:gd name="T36" fmla="*/ 895 w 2941"/>
                  <a:gd name="T37" fmla="*/ 480 h 2073"/>
                  <a:gd name="T38" fmla="*/ 958 w 2941"/>
                  <a:gd name="T39" fmla="*/ 950 h 2073"/>
                  <a:gd name="T40" fmla="*/ 1021 w 2941"/>
                  <a:gd name="T41" fmla="*/ 1421 h 20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941" h="2073">
                    <a:moveTo>
                      <a:pt x="1021" y="1421"/>
                    </a:moveTo>
                    <a:cubicBezTo>
                      <a:pt x="920" y="1261"/>
                      <a:pt x="785" y="580"/>
                      <a:pt x="743" y="366"/>
                    </a:cubicBezTo>
                    <a:cubicBezTo>
                      <a:pt x="558" y="445"/>
                      <a:pt x="305" y="790"/>
                      <a:pt x="219" y="1018"/>
                    </a:cubicBezTo>
                    <a:cubicBezTo>
                      <a:pt x="137" y="1231"/>
                      <a:pt x="142" y="1419"/>
                      <a:pt x="92" y="1471"/>
                    </a:cubicBezTo>
                    <a:cubicBezTo>
                      <a:pt x="25" y="1540"/>
                      <a:pt x="22" y="1566"/>
                      <a:pt x="12" y="1691"/>
                    </a:cubicBezTo>
                    <a:cubicBezTo>
                      <a:pt x="5" y="1790"/>
                      <a:pt x="0" y="1865"/>
                      <a:pt x="16" y="1967"/>
                    </a:cubicBezTo>
                    <a:cubicBezTo>
                      <a:pt x="313" y="1978"/>
                      <a:pt x="392" y="1921"/>
                      <a:pt x="473" y="2057"/>
                    </a:cubicBezTo>
                    <a:cubicBezTo>
                      <a:pt x="726" y="2073"/>
                      <a:pt x="1440" y="2060"/>
                      <a:pt x="1743" y="2060"/>
                    </a:cubicBezTo>
                    <a:cubicBezTo>
                      <a:pt x="1952" y="2060"/>
                      <a:pt x="2161" y="2060"/>
                      <a:pt x="2370" y="2061"/>
                    </a:cubicBezTo>
                    <a:cubicBezTo>
                      <a:pt x="2546" y="2061"/>
                      <a:pt x="2442" y="1968"/>
                      <a:pt x="2594" y="1967"/>
                    </a:cubicBezTo>
                    <a:cubicBezTo>
                      <a:pt x="2700" y="1967"/>
                      <a:pt x="2809" y="1970"/>
                      <a:pt x="2915" y="1967"/>
                    </a:cubicBezTo>
                    <a:cubicBezTo>
                      <a:pt x="2939" y="1833"/>
                      <a:pt x="2941" y="1567"/>
                      <a:pt x="2845" y="1476"/>
                    </a:cubicBezTo>
                    <a:cubicBezTo>
                      <a:pt x="2756" y="1389"/>
                      <a:pt x="2829" y="1043"/>
                      <a:pt x="2500" y="651"/>
                    </a:cubicBezTo>
                    <a:cubicBezTo>
                      <a:pt x="2436" y="575"/>
                      <a:pt x="2284" y="406"/>
                      <a:pt x="2188" y="366"/>
                    </a:cubicBezTo>
                    <a:cubicBezTo>
                      <a:pt x="2149" y="577"/>
                      <a:pt x="2004" y="1288"/>
                      <a:pt x="1908" y="1422"/>
                    </a:cubicBezTo>
                    <a:cubicBezTo>
                      <a:pt x="1919" y="1192"/>
                      <a:pt x="2072" y="437"/>
                      <a:pt x="2047" y="255"/>
                    </a:cubicBezTo>
                    <a:cubicBezTo>
                      <a:pt x="2035" y="165"/>
                      <a:pt x="2002" y="143"/>
                      <a:pt x="1925" y="114"/>
                    </a:cubicBezTo>
                    <a:cubicBezTo>
                      <a:pt x="1634" y="3"/>
                      <a:pt x="1315" y="0"/>
                      <a:pt x="1023" y="108"/>
                    </a:cubicBezTo>
                    <a:cubicBezTo>
                      <a:pt x="860" y="168"/>
                      <a:pt x="869" y="231"/>
                      <a:pt x="895" y="480"/>
                    </a:cubicBezTo>
                    <a:cubicBezTo>
                      <a:pt x="912" y="640"/>
                      <a:pt x="935" y="796"/>
                      <a:pt x="958" y="950"/>
                    </a:cubicBezTo>
                    <a:cubicBezTo>
                      <a:pt x="978" y="1086"/>
                      <a:pt x="1022" y="1291"/>
                      <a:pt x="1021" y="142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89" name="Freeform 8">
                <a:extLst>
                  <a:ext uri="{FF2B5EF4-FFF2-40B4-BE49-F238E27FC236}">
                    <a16:creationId xmlns:a16="http://schemas.microsoft.com/office/drawing/2014/main" id="{98A57266-E102-65FA-F710-526B9FA742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07113" y="4937126"/>
                <a:ext cx="330200" cy="217488"/>
              </a:xfrm>
              <a:custGeom>
                <a:avLst/>
                <a:gdLst>
                  <a:gd name="T0" fmla="*/ 2568 w 2568"/>
                  <a:gd name="T1" fmla="*/ 0 h 1694"/>
                  <a:gd name="T2" fmla="*/ 2312 w 2568"/>
                  <a:gd name="T3" fmla="*/ 80 h 1694"/>
                  <a:gd name="T4" fmla="*/ 264 w 2568"/>
                  <a:gd name="T5" fmla="*/ 82 h 1694"/>
                  <a:gd name="T6" fmla="*/ 0 w 2568"/>
                  <a:gd name="T7" fmla="*/ 0 h 1694"/>
                  <a:gd name="T8" fmla="*/ 90 w 2568"/>
                  <a:gd name="T9" fmla="*/ 446 h 1694"/>
                  <a:gd name="T10" fmla="*/ 232 w 2568"/>
                  <a:gd name="T11" fmla="*/ 670 h 1694"/>
                  <a:gd name="T12" fmla="*/ 281 w 2568"/>
                  <a:gd name="T13" fmla="*/ 799 h 1694"/>
                  <a:gd name="T14" fmla="*/ 740 w 2568"/>
                  <a:gd name="T15" fmla="*/ 1428 h 1694"/>
                  <a:gd name="T16" fmla="*/ 1815 w 2568"/>
                  <a:gd name="T17" fmla="*/ 1440 h 1694"/>
                  <a:gd name="T18" fmla="*/ 2330 w 2568"/>
                  <a:gd name="T19" fmla="*/ 689 h 1694"/>
                  <a:gd name="T20" fmla="*/ 2397 w 2568"/>
                  <a:gd name="T21" fmla="*/ 567 h 1694"/>
                  <a:gd name="T22" fmla="*/ 2471 w 2568"/>
                  <a:gd name="T23" fmla="*/ 464 h 1694"/>
                  <a:gd name="T24" fmla="*/ 2568 w 2568"/>
                  <a:gd name="T25" fmla="*/ 0 h 16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568" h="1694">
                    <a:moveTo>
                      <a:pt x="2568" y="0"/>
                    </a:moveTo>
                    <a:cubicBezTo>
                      <a:pt x="2307" y="0"/>
                      <a:pt x="2443" y="46"/>
                      <a:pt x="2312" y="80"/>
                    </a:cubicBezTo>
                    <a:cubicBezTo>
                      <a:pt x="2272" y="90"/>
                      <a:pt x="333" y="96"/>
                      <a:pt x="264" y="82"/>
                    </a:cubicBezTo>
                    <a:cubicBezTo>
                      <a:pt x="128" y="55"/>
                      <a:pt x="264" y="0"/>
                      <a:pt x="0" y="0"/>
                    </a:cubicBezTo>
                    <a:cubicBezTo>
                      <a:pt x="17" y="129"/>
                      <a:pt x="52" y="321"/>
                      <a:pt x="90" y="446"/>
                    </a:cubicBezTo>
                    <a:cubicBezTo>
                      <a:pt x="160" y="677"/>
                      <a:pt x="162" y="451"/>
                      <a:pt x="232" y="670"/>
                    </a:cubicBezTo>
                    <a:cubicBezTo>
                      <a:pt x="247" y="717"/>
                      <a:pt x="262" y="754"/>
                      <a:pt x="281" y="799"/>
                    </a:cubicBezTo>
                    <a:cubicBezTo>
                      <a:pt x="393" y="1055"/>
                      <a:pt x="545" y="1253"/>
                      <a:pt x="740" y="1428"/>
                    </a:cubicBezTo>
                    <a:cubicBezTo>
                      <a:pt x="1027" y="1688"/>
                      <a:pt x="1523" y="1694"/>
                      <a:pt x="1815" y="1440"/>
                    </a:cubicBezTo>
                    <a:cubicBezTo>
                      <a:pt x="2046" y="1240"/>
                      <a:pt x="2225" y="986"/>
                      <a:pt x="2330" y="689"/>
                    </a:cubicBezTo>
                    <a:cubicBezTo>
                      <a:pt x="2355" y="618"/>
                      <a:pt x="2338" y="602"/>
                      <a:pt x="2397" y="567"/>
                    </a:cubicBezTo>
                    <a:cubicBezTo>
                      <a:pt x="2463" y="529"/>
                      <a:pt x="2445" y="550"/>
                      <a:pt x="2471" y="464"/>
                    </a:cubicBezTo>
                    <a:cubicBezTo>
                      <a:pt x="2513" y="328"/>
                      <a:pt x="2550" y="142"/>
                      <a:pt x="256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sp>
          <p:nvSpPr>
            <p:cNvPr id="85" name="TextBox 84">
              <a:extLst>
                <a:ext uri="{FF2B5EF4-FFF2-40B4-BE49-F238E27FC236}">
                  <a16:creationId xmlns:a16="http://schemas.microsoft.com/office/drawing/2014/main" id="{95F6036B-F6AF-E1F7-6F63-589E2F9A022E}"/>
                </a:ext>
              </a:extLst>
            </p:cNvPr>
            <p:cNvSpPr txBox="1"/>
            <p:nvPr/>
          </p:nvSpPr>
          <p:spPr>
            <a:xfrm>
              <a:off x="2919366" y="4424717"/>
              <a:ext cx="873957" cy="3139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ru-RU" sz="900" dirty="0"/>
                <a:t>направляются</a:t>
              </a:r>
            </a:p>
            <a:p>
              <a:pPr algn="ctr">
                <a:lnSpc>
                  <a:spcPct val="80000"/>
                </a:lnSpc>
              </a:pPr>
              <a:r>
                <a:rPr lang="ru-RU" sz="900" dirty="0"/>
                <a:t> в </a:t>
              </a:r>
              <a:r>
                <a:rPr lang="ru-RU" sz="900" dirty="0" err="1" smtClean="0"/>
                <a:t>УПБиОТ</a:t>
              </a:r>
              <a:endParaRPr lang="ru-RU" sz="900" dirty="0"/>
            </a:p>
          </p:txBody>
        </p:sp>
      </p:grpSp>
      <p:sp>
        <p:nvSpPr>
          <p:cNvPr id="111" name="TextBox 110">
            <a:extLst>
              <a:ext uri="{FF2B5EF4-FFF2-40B4-BE49-F238E27FC236}">
                <a16:creationId xmlns:a16="http://schemas.microsoft.com/office/drawing/2014/main" id="{E90824C2-9B22-426A-8465-8E67486E801C}"/>
              </a:ext>
            </a:extLst>
          </p:cNvPr>
          <p:cNvSpPr txBox="1"/>
          <p:nvPr/>
        </p:nvSpPr>
        <p:spPr>
          <a:xfrm>
            <a:off x="4116689" y="2817249"/>
            <a:ext cx="1884702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900" dirty="0" smtClean="0"/>
              <a:t>зарегистрированный Акт </a:t>
            </a:r>
            <a:r>
              <a:rPr lang="ru-RU" sz="900" dirty="0"/>
              <a:t>(наряд)-</a:t>
            </a:r>
            <a:r>
              <a:rPr lang="ru-RU" sz="900" dirty="0" smtClean="0"/>
              <a:t>допуска направляется УПП этапа </a:t>
            </a:r>
            <a:r>
              <a:rPr lang="ru-RU" sz="900" dirty="0"/>
              <a:t>согласования с лицами, указанными в </a:t>
            </a:r>
            <a:r>
              <a:rPr lang="ru-RU" sz="900" dirty="0" smtClean="0"/>
              <a:t>Акте</a:t>
            </a:r>
            <a:endParaRPr lang="ru-RU" sz="900" dirty="0"/>
          </a:p>
        </p:txBody>
      </p:sp>
      <p:grpSp>
        <p:nvGrpSpPr>
          <p:cNvPr id="112" name="Группа 111">
            <a:extLst>
              <a:ext uri="{FF2B5EF4-FFF2-40B4-BE49-F238E27FC236}">
                <a16:creationId xmlns:a16="http://schemas.microsoft.com/office/drawing/2014/main" id="{B5E7ED0D-5847-4836-A4D2-CDFDF1F82C73}"/>
              </a:ext>
            </a:extLst>
          </p:cNvPr>
          <p:cNvGrpSpPr/>
          <p:nvPr/>
        </p:nvGrpSpPr>
        <p:grpSpPr>
          <a:xfrm>
            <a:off x="4272281" y="2176719"/>
            <a:ext cx="644049" cy="636905"/>
            <a:chOff x="1590650" y="5354997"/>
            <a:chExt cx="720743" cy="688622"/>
          </a:xfrm>
        </p:grpSpPr>
        <p:pic>
          <p:nvPicPr>
            <p:cNvPr id="113" name="Рисунок 112" descr="Буфер обмена">
              <a:extLst>
                <a:ext uri="{FF2B5EF4-FFF2-40B4-BE49-F238E27FC236}">
                  <a16:creationId xmlns:a16="http://schemas.microsoft.com/office/drawing/2014/main" id="{729D41F8-AEA8-44F0-93AA-2D43BE7D40B2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hq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28"/>
                </a:ext>
              </a:extLst>
            </a:blip>
            <a:stretch>
              <a:fillRect/>
            </a:stretch>
          </p:blipFill>
          <p:spPr>
            <a:xfrm>
              <a:off x="1590650" y="5354997"/>
              <a:ext cx="720743" cy="688622"/>
            </a:xfrm>
            <a:prstGeom prst="rect">
              <a:avLst/>
            </a:prstGeom>
          </p:spPr>
        </p:pic>
        <p:sp>
          <p:nvSpPr>
            <p:cNvPr id="114" name="TextBox 113">
              <a:extLst>
                <a:ext uri="{FF2B5EF4-FFF2-40B4-BE49-F238E27FC236}">
                  <a16:creationId xmlns:a16="http://schemas.microsoft.com/office/drawing/2014/main" id="{241FB975-1501-4C45-ACAD-6E780F75969B}"/>
                </a:ext>
              </a:extLst>
            </p:cNvPr>
            <p:cNvSpPr txBox="1"/>
            <p:nvPr/>
          </p:nvSpPr>
          <p:spPr>
            <a:xfrm>
              <a:off x="1715603" y="5543073"/>
              <a:ext cx="492316" cy="2994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sz="1200" b="1" dirty="0">
                  <a:solidFill>
                    <a:srgbClr val="577C14"/>
                  </a:solidFill>
                </a:rPr>
                <a:t>АКТ</a:t>
              </a:r>
            </a:p>
          </p:txBody>
        </p:sp>
      </p:grpSp>
      <p:sp>
        <p:nvSpPr>
          <p:cNvPr id="119" name="Стрелка: вниз 93">
            <a:extLst>
              <a:ext uri="{FF2B5EF4-FFF2-40B4-BE49-F238E27FC236}">
                <a16:creationId xmlns:a16="http://schemas.microsoft.com/office/drawing/2014/main" id="{1384DFC7-F838-4F32-8CDF-A11019EEE78D}"/>
              </a:ext>
            </a:extLst>
          </p:cNvPr>
          <p:cNvSpPr/>
          <p:nvPr/>
        </p:nvSpPr>
        <p:spPr>
          <a:xfrm rot="16200000" flipH="1">
            <a:off x="3956728" y="2371907"/>
            <a:ext cx="233998" cy="181682"/>
          </a:xfrm>
          <a:prstGeom prst="downArrow">
            <a:avLst/>
          </a:prstGeom>
          <a:solidFill>
            <a:srgbClr val="577C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1" name="TextBox 20"/>
          <p:cNvSpPr txBox="1"/>
          <p:nvPr/>
        </p:nvSpPr>
        <p:spPr>
          <a:xfrm>
            <a:off x="4837162" y="2412225"/>
            <a:ext cx="904415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800" b="1" dirty="0" smtClean="0">
                <a:solidFill>
                  <a:srgbClr val="000000"/>
                </a:solidFill>
              </a:rPr>
              <a:t>СОГЛАСОВАНИЕ</a:t>
            </a:r>
            <a:endParaRPr lang="ru-RU" sz="800" b="1" dirty="0">
              <a:solidFill>
                <a:srgbClr val="000000"/>
              </a:solidFill>
            </a:endParaRPr>
          </a:p>
        </p:txBody>
      </p:sp>
      <p:sp>
        <p:nvSpPr>
          <p:cNvPr id="120" name="Стрелка: вниз 93">
            <a:extLst>
              <a:ext uri="{FF2B5EF4-FFF2-40B4-BE49-F238E27FC236}">
                <a16:creationId xmlns:a16="http://schemas.microsoft.com/office/drawing/2014/main" id="{1384DFC7-F838-4F32-8CDF-A11019EEE78D}"/>
              </a:ext>
            </a:extLst>
          </p:cNvPr>
          <p:cNvSpPr/>
          <p:nvPr/>
        </p:nvSpPr>
        <p:spPr>
          <a:xfrm rot="16200000" flipH="1">
            <a:off x="5933629" y="2382878"/>
            <a:ext cx="233998" cy="181682"/>
          </a:xfrm>
          <a:prstGeom prst="downArrow">
            <a:avLst/>
          </a:prstGeom>
          <a:solidFill>
            <a:srgbClr val="577C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25" name="TextBox 124">
            <a:extLst>
              <a:ext uri="{FF2B5EF4-FFF2-40B4-BE49-F238E27FC236}">
                <a16:creationId xmlns:a16="http://schemas.microsoft.com/office/drawing/2014/main" id="{95F6036B-F6AF-E1F7-6F63-589E2F9A022E}"/>
              </a:ext>
            </a:extLst>
          </p:cNvPr>
          <p:cNvSpPr txBox="1"/>
          <p:nvPr/>
        </p:nvSpPr>
        <p:spPr>
          <a:xfrm>
            <a:off x="6380722" y="2830142"/>
            <a:ext cx="1059819" cy="3139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900" dirty="0" smtClean="0"/>
              <a:t>направляется</a:t>
            </a:r>
            <a:endParaRPr lang="ru-RU" sz="900" dirty="0"/>
          </a:p>
          <a:p>
            <a:pPr algn="ctr">
              <a:lnSpc>
                <a:spcPct val="80000"/>
              </a:lnSpc>
            </a:pPr>
            <a:r>
              <a:rPr lang="ru-RU" sz="900" dirty="0"/>
              <a:t> в </a:t>
            </a:r>
            <a:r>
              <a:rPr lang="ru-RU" sz="900" dirty="0" err="1" smtClean="0"/>
              <a:t>УПБиОТ</a:t>
            </a:r>
            <a:endParaRPr lang="ru-RU" sz="900" dirty="0"/>
          </a:p>
        </p:txBody>
      </p:sp>
      <p:grpSp>
        <p:nvGrpSpPr>
          <p:cNvPr id="130" name="Группа 129">
            <a:extLst>
              <a:ext uri="{FF2B5EF4-FFF2-40B4-BE49-F238E27FC236}">
                <a16:creationId xmlns:a16="http://schemas.microsoft.com/office/drawing/2014/main" id="{B5E7ED0D-5847-4836-A4D2-CDFDF1F82C73}"/>
              </a:ext>
            </a:extLst>
          </p:cNvPr>
          <p:cNvGrpSpPr/>
          <p:nvPr/>
        </p:nvGrpSpPr>
        <p:grpSpPr>
          <a:xfrm>
            <a:off x="7118518" y="2144295"/>
            <a:ext cx="644049" cy="636905"/>
            <a:chOff x="1487176" y="5364540"/>
            <a:chExt cx="720743" cy="688622"/>
          </a:xfrm>
        </p:grpSpPr>
        <p:pic>
          <p:nvPicPr>
            <p:cNvPr id="131" name="Рисунок 130" descr="Буфер обмена">
              <a:extLst>
                <a:ext uri="{FF2B5EF4-FFF2-40B4-BE49-F238E27FC236}">
                  <a16:creationId xmlns:a16="http://schemas.microsoft.com/office/drawing/2014/main" id="{729D41F8-AEA8-44F0-93AA-2D43BE7D40B2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hq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28"/>
                </a:ext>
              </a:extLst>
            </a:blip>
            <a:stretch>
              <a:fillRect/>
            </a:stretch>
          </p:blipFill>
          <p:spPr>
            <a:xfrm>
              <a:off x="1487176" y="5364540"/>
              <a:ext cx="720743" cy="688622"/>
            </a:xfrm>
            <a:prstGeom prst="rect">
              <a:avLst/>
            </a:prstGeom>
          </p:spPr>
        </p:pic>
        <p:sp>
          <p:nvSpPr>
            <p:cNvPr id="132" name="TextBox 131">
              <a:extLst>
                <a:ext uri="{FF2B5EF4-FFF2-40B4-BE49-F238E27FC236}">
                  <a16:creationId xmlns:a16="http://schemas.microsoft.com/office/drawing/2014/main" id="{241FB975-1501-4C45-ACAD-6E780F75969B}"/>
                </a:ext>
              </a:extLst>
            </p:cNvPr>
            <p:cNvSpPr txBox="1"/>
            <p:nvPr/>
          </p:nvSpPr>
          <p:spPr>
            <a:xfrm>
              <a:off x="1601388" y="5543073"/>
              <a:ext cx="492316" cy="2994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sz="1200" b="1" dirty="0">
                  <a:solidFill>
                    <a:srgbClr val="577C14"/>
                  </a:solidFill>
                </a:rPr>
                <a:t>АКТ</a:t>
              </a:r>
            </a:p>
          </p:txBody>
        </p:sp>
      </p:grpSp>
      <p:sp>
        <p:nvSpPr>
          <p:cNvPr id="133" name="TextBox 132"/>
          <p:cNvSpPr txBox="1"/>
          <p:nvPr/>
        </p:nvSpPr>
        <p:spPr>
          <a:xfrm>
            <a:off x="6195525" y="2312225"/>
            <a:ext cx="103993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" b="1" dirty="0" smtClean="0">
                <a:solidFill>
                  <a:srgbClr val="000000"/>
                </a:solidFill>
              </a:rPr>
              <a:t>СОГЛАСОВАННЫЙ И УТВЕРЖДЁННЫЙ</a:t>
            </a:r>
            <a:endParaRPr lang="ru-RU" sz="800" b="1" dirty="0">
              <a:solidFill>
                <a:srgbClr val="000000"/>
              </a:solidFill>
            </a:endParaRPr>
          </a:p>
        </p:txBody>
      </p:sp>
      <p:grpSp>
        <p:nvGrpSpPr>
          <p:cNvPr id="26" name="Группа 25"/>
          <p:cNvGrpSpPr/>
          <p:nvPr/>
        </p:nvGrpSpPr>
        <p:grpSpPr>
          <a:xfrm>
            <a:off x="8156506" y="2076731"/>
            <a:ext cx="3403143" cy="1101875"/>
            <a:chOff x="8080805" y="2044780"/>
            <a:chExt cx="3403143" cy="1101875"/>
          </a:xfrm>
        </p:grpSpPr>
        <p:sp>
          <p:nvSpPr>
            <p:cNvPr id="135" name="Прямоугольник 134"/>
            <p:cNvSpPr/>
            <p:nvPr/>
          </p:nvSpPr>
          <p:spPr>
            <a:xfrm>
              <a:off x="8317705" y="2263849"/>
              <a:ext cx="3166243" cy="882806"/>
            </a:xfrm>
            <a:prstGeom prst="rect">
              <a:avLst/>
            </a:prstGeom>
            <a:ln w="6350">
              <a:solidFill>
                <a:srgbClr val="004A93"/>
              </a:solidFill>
              <a:prstDash val="dash"/>
            </a:ln>
          </p:spPr>
          <p:txBody>
            <a:bodyPr wrap="square">
              <a:spAutoFit/>
            </a:bodyPr>
            <a:lstStyle/>
            <a:p>
              <a:pPr algn="r">
                <a:lnSpc>
                  <a:spcPct val="107000"/>
                </a:lnSpc>
                <a:spcAft>
                  <a:spcPts val="0"/>
                </a:spcAft>
              </a:pPr>
              <a:r>
                <a:rPr lang="ru-RU" sz="1200" dirty="0">
                  <a:ea typeface="Calibri" panose="020F0502020204030204" pitchFamily="34" charset="0"/>
                  <a:cs typeface="Times New Roman" panose="02020603050405020304" pitchFamily="18" charset="0"/>
                </a:rPr>
                <a:t>Срок действия Акта (наряда)-</a:t>
              </a:r>
              <a:r>
                <a:rPr lang="ru-RU" sz="1200" dirty="0" smtClean="0">
                  <a:ea typeface="Calibri" panose="020F0502020204030204" pitchFamily="34" charset="0"/>
                  <a:cs typeface="Times New Roman" panose="02020603050405020304" pitchFamily="18" charset="0"/>
                </a:rPr>
                <a:t>допуска</a:t>
              </a:r>
            </a:p>
            <a:p>
              <a:pPr algn="r">
                <a:lnSpc>
                  <a:spcPct val="107000"/>
                </a:lnSpc>
                <a:spcAft>
                  <a:spcPts val="0"/>
                </a:spcAft>
              </a:pPr>
              <a:r>
                <a:rPr lang="ru-RU" sz="1200" dirty="0" smtClean="0">
                  <a:ea typeface="Calibri" panose="020F0502020204030204" pitchFamily="34" charset="0"/>
                  <a:cs typeface="Times New Roman" panose="02020603050405020304" pitchFamily="18" charset="0"/>
                </a:rPr>
                <a:t>определяется в </a:t>
              </a:r>
              <a:r>
                <a:rPr lang="ru-RU" sz="1200" dirty="0">
                  <a:ea typeface="Calibri" panose="020F0502020204030204" pitchFamily="34" charset="0"/>
                  <a:cs typeface="Times New Roman" panose="02020603050405020304" pitchFamily="18" charset="0"/>
                </a:rPr>
                <a:t>зависимости от </a:t>
              </a:r>
              <a:r>
                <a:rPr lang="ru-RU" sz="1200" dirty="0" smtClean="0">
                  <a:ea typeface="Calibri" panose="020F0502020204030204" pitchFamily="34" charset="0"/>
                  <a:cs typeface="Times New Roman" panose="02020603050405020304" pitchFamily="18" charset="0"/>
                </a:rPr>
                <a:t>срока</a:t>
              </a:r>
            </a:p>
            <a:p>
              <a:pPr algn="r">
                <a:lnSpc>
                  <a:spcPct val="107000"/>
                </a:lnSpc>
                <a:spcAft>
                  <a:spcPts val="0"/>
                </a:spcAft>
              </a:pPr>
              <a:r>
                <a:rPr lang="ru-RU" sz="1200" dirty="0" smtClean="0">
                  <a:ea typeface="Calibri" panose="020F0502020204030204" pitchFamily="34" charset="0"/>
                  <a:cs typeface="Times New Roman" panose="02020603050405020304" pitchFamily="18" charset="0"/>
                </a:rPr>
                <a:t>выполнения работы, </a:t>
              </a:r>
              <a:r>
                <a:rPr lang="ru-RU" sz="1200" b="1" dirty="0" smtClean="0">
                  <a:solidFill>
                    <a:srgbClr val="C00000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но </a:t>
              </a:r>
              <a:r>
                <a:rPr lang="ru-RU" sz="1200" b="1" dirty="0">
                  <a:solidFill>
                    <a:srgbClr val="C00000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не может </a:t>
              </a:r>
              <a:r>
                <a:rPr lang="ru-RU" sz="1200" b="1" dirty="0" smtClean="0">
                  <a:solidFill>
                    <a:srgbClr val="C00000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быть</a:t>
              </a:r>
            </a:p>
            <a:p>
              <a:pPr algn="r">
                <a:lnSpc>
                  <a:spcPct val="107000"/>
                </a:lnSpc>
                <a:spcAft>
                  <a:spcPts val="0"/>
                </a:spcAft>
              </a:pPr>
              <a:r>
                <a:rPr lang="ru-RU" sz="1200" b="1" dirty="0" smtClean="0">
                  <a:solidFill>
                    <a:srgbClr val="C00000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более </a:t>
              </a:r>
              <a:r>
                <a:rPr lang="ru-RU" sz="1200" b="1" dirty="0">
                  <a:solidFill>
                    <a:srgbClr val="C00000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одного года</a:t>
              </a:r>
            </a:p>
          </p:txBody>
        </p:sp>
        <p:grpSp>
          <p:nvGrpSpPr>
            <p:cNvPr id="136" name="Группа 135"/>
            <p:cNvGrpSpPr/>
            <p:nvPr/>
          </p:nvGrpSpPr>
          <p:grpSpPr>
            <a:xfrm>
              <a:off x="8080805" y="2044780"/>
              <a:ext cx="525703" cy="516711"/>
              <a:chOff x="-2229690" y="2214888"/>
              <a:chExt cx="720203" cy="724699"/>
            </a:xfrm>
          </p:grpSpPr>
          <p:sp>
            <p:nvSpPr>
              <p:cNvPr id="137" name="Овал 136"/>
              <p:cNvSpPr/>
              <p:nvPr/>
            </p:nvSpPr>
            <p:spPr>
              <a:xfrm>
                <a:off x="-2229690" y="2214888"/>
                <a:ext cx="720203" cy="724699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grpSp>
            <p:nvGrpSpPr>
              <p:cNvPr id="138" name="Группа 137"/>
              <p:cNvGrpSpPr/>
              <p:nvPr/>
            </p:nvGrpSpPr>
            <p:grpSpPr>
              <a:xfrm>
                <a:off x="-2192457" y="2285165"/>
                <a:ext cx="645737" cy="584146"/>
                <a:chOff x="-3213811" y="3920033"/>
                <a:chExt cx="645737" cy="584146"/>
              </a:xfrm>
            </p:grpSpPr>
            <p:pic>
              <p:nvPicPr>
                <p:cNvPr id="139" name="Рисунок 138" descr="Часы">
                  <a:extLst>
                    <a:ext uri="{FF2B5EF4-FFF2-40B4-BE49-F238E27FC236}">
                      <a16:creationId xmlns:a16="http://schemas.microsoft.com/office/drawing/2014/main" id="{07733F15-A098-4CD9-A6E0-FF6A3926691E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9" cstate="hqprint">
                  <a:extLst>
                    <a:ext uri="{BEBA8EAE-BF5A-486C-A8C5-ECC9F3942E4B}">
                      <a14:imgProps xmlns:a14="http://schemas.microsoft.com/office/drawing/2010/main">
                        <a14:imgLayer r:embed="rId30">
                          <a14:imgEffect>
                            <a14:brightnessContrast bright="-40000" contrast="400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  <a:ext uri="{96DAC541-7B7A-43D3-8B79-37D633B846F1}">
                      <asvg:svgBlip xmlns:asvg="http://schemas.microsoft.com/office/drawing/2016/SVG/main" xmlns="" r:embed="rId31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-3213811" y="3920033"/>
                  <a:ext cx="508725" cy="508725"/>
                </a:xfrm>
                <a:prstGeom prst="rect">
                  <a:avLst/>
                </a:prstGeom>
              </p:spPr>
            </p:pic>
            <p:grpSp>
              <p:nvGrpSpPr>
                <p:cNvPr id="140" name="Группа 139">
                  <a:extLst>
                    <a:ext uri="{FF2B5EF4-FFF2-40B4-BE49-F238E27FC236}">
                      <a16:creationId xmlns:a16="http://schemas.microsoft.com/office/drawing/2014/main" id="{714963D2-0839-434E-8A37-B7B71B06BE6C}"/>
                    </a:ext>
                  </a:extLst>
                </p:cNvPr>
                <p:cNvGrpSpPr/>
                <p:nvPr/>
              </p:nvGrpSpPr>
              <p:grpSpPr>
                <a:xfrm>
                  <a:off x="-2980924" y="4098492"/>
                  <a:ext cx="412850" cy="405687"/>
                  <a:chOff x="3463926" y="4530725"/>
                  <a:chExt cx="722312" cy="760413"/>
                </a:xfrm>
              </p:grpSpPr>
              <p:sp>
                <p:nvSpPr>
                  <p:cNvPr id="141" name="Freeform 5">
                    <a:extLst>
                      <a:ext uri="{FF2B5EF4-FFF2-40B4-BE49-F238E27FC236}">
                        <a16:creationId xmlns:a16="http://schemas.microsoft.com/office/drawing/2014/main" id="{E1FFC567-3ECE-48BF-BFF0-71D3A10DD7B9}"/>
                      </a:ext>
                    </a:extLst>
                  </p:cNvPr>
                  <p:cNvSpPr>
                    <a:spLocks noEditPoints="1"/>
                  </p:cNvSpPr>
                  <p:nvPr/>
                </p:nvSpPr>
                <p:spPr bwMode="auto">
                  <a:xfrm>
                    <a:off x="3463926" y="4530725"/>
                    <a:ext cx="577850" cy="760413"/>
                  </a:xfrm>
                  <a:custGeom>
                    <a:avLst/>
                    <a:gdLst>
                      <a:gd name="T0" fmla="*/ 2090 w 7571"/>
                      <a:gd name="T1" fmla="*/ 855 h 9975"/>
                      <a:gd name="T2" fmla="*/ 2962 w 7571"/>
                      <a:gd name="T3" fmla="*/ 855 h 9975"/>
                      <a:gd name="T4" fmla="*/ 3310 w 7571"/>
                      <a:gd name="T5" fmla="*/ 771 h 9975"/>
                      <a:gd name="T6" fmla="*/ 3345 w 7571"/>
                      <a:gd name="T7" fmla="*/ 376 h 9975"/>
                      <a:gd name="T8" fmla="*/ 4245 w 7571"/>
                      <a:gd name="T9" fmla="*/ 378 h 9975"/>
                      <a:gd name="T10" fmla="*/ 4288 w 7571"/>
                      <a:gd name="T11" fmla="*/ 783 h 9975"/>
                      <a:gd name="T12" fmla="*/ 4655 w 7571"/>
                      <a:gd name="T13" fmla="*/ 855 h 9975"/>
                      <a:gd name="T14" fmla="*/ 5537 w 7571"/>
                      <a:gd name="T15" fmla="*/ 856 h 9975"/>
                      <a:gd name="T16" fmla="*/ 5624 w 7571"/>
                      <a:gd name="T17" fmla="*/ 1022 h 9975"/>
                      <a:gd name="T18" fmla="*/ 5709 w 7571"/>
                      <a:gd name="T19" fmla="*/ 1182 h 9975"/>
                      <a:gd name="T20" fmla="*/ 5874 w 7571"/>
                      <a:gd name="T21" fmla="*/ 1504 h 9975"/>
                      <a:gd name="T22" fmla="*/ 1780 w 7571"/>
                      <a:gd name="T23" fmla="*/ 1503 h 9975"/>
                      <a:gd name="T24" fmla="*/ 2006 w 7571"/>
                      <a:gd name="T25" fmla="*/ 1009 h 9975"/>
                      <a:gd name="T26" fmla="*/ 2043 w 7571"/>
                      <a:gd name="T27" fmla="*/ 927 h 9975"/>
                      <a:gd name="T28" fmla="*/ 2090 w 7571"/>
                      <a:gd name="T29" fmla="*/ 855 h 9975"/>
                      <a:gd name="T30" fmla="*/ 2966 w 7571"/>
                      <a:gd name="T31" fmla="*/ 466 h 9975"/>
                      <a:gd name="T32" fmla="*/ 2966 w 7571"/>
                      <a:gd name="T33" fmla="*/ 479 h 9975"/>
                      <a:gd name="T34" fmla="*/ 2090 w 7571"/>
                      <a:gd name="T35" fmla="*/ 479 h 9975"/>
                      <a:gd name="T36" fmla="*/ 1782 w 7571"/>
                      <a:gd name="T37" fmla="*/ 598 h 9975"/>
                      <a:gd name="T38" fmla="*/ 1644 w 7571"/>
                      <a:gd name="T39" fmla="*/ 897 h 9975"/>
                      <a:gd name="T40" fmla="*/ 328 w 7571"/>
                      <a:gd name="T41" fmla="*/ 906 h 9975"/>
                      <a:gd name="T42" fmla="*/ 33 w 7571"/>
                      <a:gd name="T43" fmla="*/ 1270 h 9975"/>
                      <a:gd name="T44" fmla="*/ 33 w 7571"/>
                      <a:gd name="T45" fmla="*/ 1939 h 9975"/>
                      <a:gd name="T46" fmla="*/ 33 w 7571"/>
                      <a:gd name="T47" fmla="*/ 9221 h 9975"/>
                      <a:gd name="T48" fmla="*/ 110 w 7571"/>
                      <a:gd name="T49" fmla="*/ 9812 h 9975"/>
                      <a:gd name="T50" fmla="*/ 625 w 7571"/>
                      <a:gd name="T51" fmla="*/ 9957 h 9975"/>
                      <a:gd name="T52" fmla="*/ 6916 w 7571"/>
                      <a:gd name="T53" fmla="*/ 9957 h 9975"/>
                      <a:gd name="T54" fmla="*/ 7244 w 7571"/>
                      <a:gd name="T55" fmla="*/ 9954 h 9975"/>
                      <a:gd name="T56" fmla="*/ 7555 w 7571"/>
                      <a:gd name="T57" fmla="*/ 9600 h 9975"/>
                      <a:gd name="T58" fmla="*/ 7554 w 7571"/>
                      <a:gd name="T59" fmla="*/ 8616 h 9975"/>
                      <a:gd name="T60" fmla="*/ 7373 w 7571"/>
                      <a:gd name="T61" fmla="*/ 8456 h 9975"/>
                      <a:gd name="T62" fmla="*/ 7186 w 7571"/>
                      <a:gd name="T63" fmla="*/ 8602 h 9975"/>
                      <a:gd name="T64" fmla="*/ 7183 w 7571"/>
                      <a:gd name="T65" fmla="*/ 9581 h 9975"/>
                      <a:gd name="T66" fmla="*/ 409 w 7571"/>
                      <a:gd name="T67" fmla="*/ 9586 h 9975"/>
                      <a:gd name="T68" fmla="*/ 405 w 7571"/>
                      <a:gd name="T69" fmla="*/ 1274 h 9975"/>
                      <a:gd name="T70" fmla="*/ 1462 w 7571"/>
                      <a:gd name="T71" fmla="*/ 1273 h 9975"/>
                      <a:gd name="T72" fmla="*/ 1335 w 7571"/>
                      <a:gd name="T73" fmla="*/ 1557 h 9975"/>
                      <a:gd name="T74" fmla="*/ 1376 w 7571"/>
                      <a:gd name="T75" fmla="*/ 1849 h 9975"/>
                      <a:gd name="T76" fmla="*/ 1760 w 7571"/>
                      <a:gd name="T77" fmla="*/ 1881 h 9975"/>
                      <a:gd name="T78" fmla="*/ 5934 w 7571"/>
                      <a:gd name="T79" fmla="*/ 1881 h 9975"/>
                      <a:gd name="T80" fmla="*/ 6381 w 7571"/>
                      <a:gd name="T81" fmla="*/ 1710 h 9975"/>
                      <a:gd name="T82" fmla="*/ 6189 w 7571"/>
                      <a:gd name="T83" fmla="*/ 1273 h 9975"/>
                      <a:gd name="T84" fmla="*/ 7178 w 7571"/>
                      <a:gd name="T85" fmla="*/ 1271 h 9975"/>
                      <a:gd name="T86" fmla="*/ 7179 w 7571"/>
                      <a:gd name="T87" fmla="*/ 1914 h 9975"/>
                      <a:gd name="T88" fmla="*/ 7185 w 7571"/>
                      <a:gd name="T89" fmla="*/ 5168 h 9975"/>
                      <a:gd name="T90" fmla="*/ 7549 w 7571"/>
                      <a:gd name="T91" fmla="*/ 5181 h 9975"/>
                      <a:gd name="T92" fmla="*/ 7556 w 7571"/>
                      <a:gd name="T93" fmla="*/ 4539 h 9975"/>
                      <a:gd name="T94" fmla="*/ 7556 w 7571"/>
                      <a:gd name="T95" fmla="*/ 1931 h 9975"/>
                      <a:gd name="T96" fmla="*/ 7556 w 7571"/>
                      <a:gd name="T97" fmla="*/ 1279 h 9975"/>
                      <a:gd name="T98" fmla="*/ 7277 w 7571"/>
                      <a:gd name="T99" fmla="*/ 910 h 9975"/>
                      <a:gd name="T100" fmla="*/ 5982 w 7571"/>
                      <a:gd name="T101" fmla="*/ 897 h 9975"/>
                      <a:gd name="T102" fmla="*/ 5831 w 7571"/>
                      <a:gd name="T103" fmla="*/ 611 h 9975"/>
                      <a:gd name="T104" fmla="*/ 5519 w 7571"/>
                      <a:gd name="T105" fmla="*/ 479 h 9975"/>
                      <a:gd name="T106" fmla="*/ 4623 w 7571"/>
                      <a:gd name="T107" fmla="*/ 476 h 9975"/>
                      <a:gd name="T108" fmla="*/ 4436 w 7571"/>
                      <a:gd name="T109" fmla="*/ 17 h 9975"/>
                      <a:gd name="T110" fmla="*/ 3161 w 7571"/>
                      <a:gd name="T111" fmla="*/ 14 h 9975"/>
                      <a:gd name="T112" fmla="*/ 2991 w 7571"/>
                      <a:gd name="T113" fmla="*/ 165 h 9975"/>
                      <a:gd name="T114" fmla="*/ 2966 w 7571"/>
                      <a:gd name="T115" fmla="*/ 466 h 997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</a:cxnLst>
                    <a:rect l="0" t="0" r="r" b="b"/>
                    <a:pathLst>
                      <a:path w="7571" h="9975">
                        <a:moveTo>
                          <a:pt x="2090" y="855"/>
                        </a:moveTo>
                        <a:cubicBezTo>
                          <a:pt x="2381" y="855"/>
                          <a:pt x="2671" y="855"/>
                          <a:pt x="2962" y="855"/>
                        </a:cubicBezTo>
                        <a:cubicBezTo>
                          <a:pt x="3113" y="855"/>
                          <a:pt x="3242" y="878"/>
                          <a:pt x="3310" y="771"/>
                        </a:cubicBezTo>
                        <a:cubicBezTo>
                          <a:pt x="3375" y="670"/>
                          <a:pt x="3318" y="496"/>
                          <a:pt x="3345" y="376"/>
                        </a:cubicBezTo>
                        <a:lnTo>
                          <a:pt x="4245" y="378"/>
                        </a:lnTo>
                        <a:cubicBezTo>
                          <a:pt x="4262" y="503"/>
                          <a:pt x="4210" y="692"/>
                          <a:pt x="4288" y="783"/>
                        </a:cubicBezTo>
                        <a:cubicBezTo>
                          <a:pt x="4375" y="883"/>
                          <a:pt x="4484" y="855"/>
                          <a:pt x="4655" y="855"/>
                        </a:cubicBezTo>
                        <a:cubicBezTo>
                          <a:pt x="4947" y="855"/>
                          <a:pt x="5246" y="849"/>
                          <a:pt x="5537" y="856"/>
                        </a:cubicBezTo>
                        <a:cubicBezTo>
                          <a:pt x="5556" y="904"/>
                          <a:pt x="5597" y="973"/>
                          <a:pt x="5624" y="1022"/>
                        </a:cubicBezTo>
                        <a:cubicBezTo>
                          <a:pt x="5653" y="1075"/>
                          <a:pt x="5681" y="1127"/>
                          <a:pt x="5709" y="1182"/>
                        </a:cubicBezTo>
                        <a:cubicBezTo>
                          <a:pt x="5736" y="1234"/>
                          <a:pt x="5869" y="1466"/>
                          <a:pt x="5874" y="1504"/>
                        </a:cubicBezTo>
                        <a:lnTo>
                          <a:pt x="1780" y="1503"/>
                        </a:lnTo>
                        <a:cubicBezTo>
                          <a:pt x="1783" y="1470"/>
                          <a:pt x="1968" y="1092"/>
                          <a:pt x="2006" y="1009"/>
                        </a:cubicBezTo>
                        <a:cubicBezTo>
                          <a:pt x="2018" y="982"/>
                          <a:pt x="2030" y="955"/>
                          <a:pt x="2043" y="927"/>
                        </a:cubicBezTo>
                        <a:cubicBezTo>
                          <a:pt x="2057" y="899"/>
                          <a:pt x="2064" y="868"/>
                          <a:pt x="2090" y="855"/>
                        </a:cubicBezTo>
                        <a:close/>
                        <a:moveTo>
                          <a:pt x="2966" y="466"/>
                        </a:moveTo>
                        <a:lnTo>
                          <a:pt x="2966" y="479"/>
                        </a:lnTo>
                        <a:cubicBezTo>
                          <a:pt x="2674" y="479"/>
                          <a:pt x="2382" y="479"/>
                          <a:pt x="2090" y="479"/>
                        </a:cubicBezTo>
                        <a:cubicBezTo>
                          <a:pt x="1934" y="479"/>
                          <a:pt x="1839" y="474"/>
                          <a:pt x="1782" y="598"/>
                        </a:cubicBezTo>
                        <a:cubicBezTo>
                          <a:pt x="1737" y="697"/>
                          <a:pt x="1682" y="801"/>
                          <a:pt x="1644" y="897"/>
                        </a:cubicBezTo>
                        <a:cubicBezTo>
                          <a:pt x="1441" y="899"/>
                          <a:pt x="438" y="883"/>
                          <a:pt x="328" y="906"/>
                        </a:cubicBezTo>
                        <a:cubicBezTo>
                          <a:pt x="166" y="939"/>
                          <a:pt x="36" y="1082"/>
                          <a:pt x="33" y="1270"/>
                        </a:cubicBezTo>
                        <a:cubicBezTo>
                          <a:pt x="28" y="1492"/>
                          <a:pt x="33" y="1718"/>
                          <a:pt x="33" y="1939"/>
                        </a:cubicBezTo>
                        <a:lnTo>
                          <a:pt x="33" y="9221"/>
                        </a:lnTo>
                        <a:cubicBezTo>
                          <a:pt x="33" y="9424"/>
                          <a:pt x="0" y="9676"/>
                          <a:pt x="110" y="9812"/>
                        </a:cubicBezTo>
                        <a:cubicBezTo>
                          <a:pt x="241" y="9975"/>
                          <a:pt x="367" y="9957"/>
                          <a:pt x="625" y="9957"/>
                        </a:cubicBezTo>
                        <a:cubicBezTo>
                          <a:pt x="2722" y="9957"/>
                          <a:pt x="4819" y="9957"/>
                          <a:pt x="6916" y="9957"/>
                        </a:cubicBezTo>
                        <a:cubicBezTo>
                          <a:pt x="7007" y="9957"/>
                          <a:pt x="7160" y="9966"/>
                          <a:pt x="7244" y="9954"/>
                        </a:cubicBezTo>
                        <a:cubicBezTo>
                          <a:pt x="7412" y="9929"/>
                          <a:pt x="7547" y="9785"/>
                          <a:pt x="7555" y="9600"/>
                        </a:cubicBezTo>
                        <a:cubicBezTo>
                          <a:pt x="7558" y="9538"/>
                          <a:pt x="7562" y="8676"/>
                          <a:pt x="7554" y="8616"/>
                        </a:cubicBezTo>
                        <a:cubicBezTo>
                          <a:pt x="7542" y="8529"/>
                          <a:pt x="7471" y="8458"/>
                          <a:pt x="7373" y="8456"/>
                        </a:cubicBezTo>
                        <a:cubicBezTo>
                          <a:pt x="7276" y="8454"/>
                          <a:pt x="7204" y="8520"/>
                          <a:pt x="7186" y="8602"/>
                        </a:cubicBezTo>
                        <a:cubicBezTo>
                          <a:pt x="7170" y="8676"/>
                          <a:pt x="7189" y="9425"/>
                          <a:pt x="7183" y="9581"/>
                        </a:cubicBezTo>
                        <a:lnTo>
                          <a:pt x="409" y="9586"/>
                        </a:lnTo>
                        <a:lnTo>
                          <a:pt x="405" y="1274"/>
                        </a:lnTo>
                        <a:lnTo>
                          <a:pt x="1462" y="1273"/>
                        </a:lnTo>
                        <a:cubicBezTo>
                          <a:pt x="1458" y="1311"/>
                          <a:pt x="1358" y="1510"/>
                          <a:pt x="1335" y="1557"/>
                        </a:cubicBezTo>
                        <a:cubicBezTo>
                          <a:pt x="1275" y="1679"/>
                          <a:pt x="1273" y="1775"/>
                          <a:pt x="1376" y="1849"/>
                        </a:cubicBezTo>
                        <a:cubicBezTo>
                          <a:pt x="1446" y="1900"/>
                          <a:pt x="1659" y="1881"/>
                          <a:pt x="1760" y="1881"/>
                        </a:cubicBezTo>
                        <a:lnTo>
                          <a:pt x="5934" y="1881"/>
                        </a:lnTo>
                        <a:cubicBezTo>
                          <a:pt x="6093" y="1881"/>
                          <a:pt x="6364" y="1927"/>
                          <a:pt x="6381" y="1710"/>
                        </a:cubicBezTo>
                        <a:cubicBezTo>
                          <a:pt x="6390" y="1584"/>
                          <a:pt x="6205" y="1368"/>
                          <a:pt x="6189" y="1273"/>
                        </a:cubicBezTo>
                        <a:lnTo>
                          <a:pt x="7178" y="1271"/>
                        </a:lnTo>
                        <a:cubicBezTo>
                          <a:pt x="7188" y="1478"/>
                          <a:pt x="7179" y="1705"/>
                          <a:pt x="7179" y="1914"/>
                        </a:cubicBezTo>
                        <a:cubicBezTo>
                          <a:pt x="7179" y="2149"/>
                          <a:pt x="7171" y="5092"/>
                          <a:pt x="7185" y="5168"/>
                        </a:cubicBezTo>
                        <a:cubicBezTo>
                          <a:pt x="7219" y="5365"/>
                          <a:pt x="7501" y="5369"/>
                          <a:pt x="7549" y="5181"/>
                        </a:cubicBezTo>
                        <a:cubicBezTo>
                          <a:pt x="7571" y="5095"/>
                          <a:pt x="7556" y="4660"/>
                          <a:pt x="7556" y="4539"/>
                        </a:cubicBezTo>
                        <a:cubicBezTo>
                          <a:pt x="7556" y="3669"/>
                          <a:pt x="7556" y="2800"/>
                          <a:pt x="7556" y="1931"/>
                        </a:cubicBezTo>
                        <a:cubicBezTo>
                          <a:pt x="7556" y="1715"/>
                          <a:pt x="7560" y="1495"/>
                          <a:pt x="7556" y="1279"/>
                        </a:cubicBezTo>
                        <a:cubicBezTo>
                          <a:pt x="7552" y="1086"/>
                          <a:pt x="7436" y="951"/>
                          <a:pt x="7277" y="910"/>
                        </a:cubicBezTo>
                        <a:cubicBezTo>
                          <a:pt x="7173" y="883"/>
                          <a:pt x="6175" y="899"/>
                          <a:pt x="5982" y="897"/>
                        </a:cubicBezTo>
                        <a:cubicBezTo>
                          <a:pt x="5939" y="805"/>
                          <a:pt x="5879" y="707"/>
                          <a:pt x="5831" y="611"/>
                        </a:cubicBezTo>
                        <a:cubicBezTo>
                          <a:pt x="5760" y="469"/>
                          <a:pt x="5700" y="479"/>
                          <a:pt x="5519" y="479"/>
                        </a:cubicBezTo>
                        <a:cubicBezTo>
                          <a:pt x="5367" y="479"/>
                          <a:pt x="4717" y="487"/>
                          <a:pt x="4623" y="476"/>
                        </a:cubicBezTo>
                        <a:cubicBezTo>
                          <a:pt x="4622" y="322"/>
                          <a:pt x="4655" y="88"/>
                          <a:pt x="4436" y="17"/>
                        </a:cubicBezTo>
                        <a:cubicBezTo>
                          <a:pt x="4396" y="4"/>
                          <a:pt x="3218" y="0"/>
                          <a:pt x="3161" y="14"/>
                        </a:cubicBezTo>
                        <a:cubicBezTo>
                          <a:pt x="3085" y="32"/>
                          <a:pt x="3021" y="103"/>
                          <a:pt x="2991" y="165"/>
                        </a:cubicBezTo>
                        <a:cubicBezTo>
                          <a:pt x="2952" y="247"/>
                          <a:pt x="2966" y="369"/>
                          <a:pt x="2966" y="466"/>
                        </a:cubicBezTo>
                        <a:close/>
                      </a:path>
                    </a:pathLst>
                  </a:custGeom>
                  <a:solidFill>
                    <a:schemeClr val="tx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ru-RU"/>
                  </a:p>
                </p:txBody>
              </p:sp>
              <p:sp>
                <p:nvSpPr>
                  <p:cNvPr id="142" name="Freeform 6">
                    <a:extLst>
                      <a:ext uri="{FF2B5EF4-FFF2-40B4-BE49-F238E27FC236}">
                        <a16:creationId xmlns:a16="http://schemas.microsoft.com/office/drawing/2014/main" id="{3770FCE4-B096-40B7-934D-FC30BAC1E642}"/>
                      </a:ext>
                    </a:extLst>
                  </p:cNvPr>
                  <p:cNvSpPr>
                    <a:spLocks noEditPoints="1"/>
                  </p:cNvSpPr>
                  <p:nvPr/>
                </p:nvSpPr>
                <p:spPr bwMode="auto">
                  <a:xfrm>
                    <a:off x="3929063" y="4889500"/>
                    <a:ext cx="257175" cy="293688"/>
                  </a:xfrm>
                  <a:custGeom>
                    <a:avLst/>
                    <a:gdLst>
                      <a:gd name="T0" fmla="*/ 367 w 3357"/>
                      <a:gd name="T1" fmla="*/ 3040 h 3855"/>
                      <a:gd name="T2" fmla="*/ 673 w 3357"/>
                      <a:gd name="T3" fmla="*/ 3307 h 3855"/>
                      <a:gd name="T4" fmla="*/ 212 w 3357"/>
                      <a:gd name="T5" fmla="*/ 3526 h 3855"/>
                      <a:gd name="T6" fmla="*/ 367 w 3357"/>
                      <a:gd name="T7" fmla="*/ 3040 h 3855"/>
                      <a:gd name="T8" fmla="*/ 438 w 3357"/>
                      <a:gd name="T9" fmla="*/ 2901 h 3855"/>
                      <a:gd name="T10" fmla="*/ 773 w 3357"/>
                      <a:gd name="T11" fmla="*/ 2507 h 3855"/>
                      <a:gd name="T12" fmla="*/ 840 w 3357"/>
                      <a:gd name="T13" fmla="*/ 2429 h 3855"/>
                      <a:gd name="T14" fmla="*/ 1513 w 3357"/>
                      <a:gd name="T15" fmla="*/ 1654 h 3855"/>
                      <a:gd name="T16" fmla="*/ 1785 w 3357"/>
                      <a:gd name="T17" fmla="*/ 1342 h 3855"/>
                      <a:gd name="T18" fmla="*/ 2256 w 3357"/>
                      <a:gd name="T19" fmla="*/ 796 h 3855"/>
                      <a:gd name="T20" fmla="*/ 2324 w 3357"/>
                      <a:gd name="T21" fmla="*/ 721 h 3855"/>
                      <a:gd name="T22" fmla="*/ 2391 w 3357"/>
                      <a:gd name="T23" fmla="*/ 644 h 3855"/>
                      <a:gd name="T24" fmla="*/ 2457 w 3357"/>
                      <a:gd name="T25" fmla="*/ 566 h 3855"/>
                      <a:gd name="T26" fmla="*/ 2589 w 3357"/>
                      <a:gd name="T27" fmla="*/ 412 h 3855"/>
                      <a:gd name="T28" fmla="*/ 2963 w 3357"/>
                      <a:gd name="T29" fmla="*/ 733 h 3855"/>
                      <a:gd name="T30" fmla="*/ 2696 w 3357"/>
                      <a:gd name="T31" fmla="*/ 1050 h 3855"/>
                      <a:gd name="T32" fmla="*/ 2424 w 3357"/>
                      <a:gd name="T33" fmla="*/ 1363 h 3855"/>
                      <a:gd name="T34" fmla="*/ 1951 w 3357"/>
                      <a:gd name="T35" fmla="*/ 1906 h 3855"/>
                      <a:gd name="T36" fmla="*/ 1884 w 3357"/>
                      <a:gd name="T37" fmla="*/ 1983 h 3855"/>
                      <a:gd name="T38" fmla="*/ 1814 w 3357"/>
                      <a:gd name="T39" fmla="*/ 2065 h 3855"/>
                      <a:gd name="T40" fmla="*/ 1747 w 3357"/>
                      <a:gd name="T41" fmla="*/ 2143 h 3855"/>
                      <a:gd name="T42" fmla="*/ 1074 w 3357"/>
                      <a:gd name="T43" fmla="*/ 2917 h 3855"/>
                      <a:gd name="T44" fmla="*/ 803 w 3357"/>
                      <a:gd name="T45" fmla="*/ 3221 h 3855"/>
                      <a:gd name="T46" fmla="*/ 438 w 3357"/>
                      <a:gd name="T47" fmla="*/ 2901 h 3855"/>
                      <a:gd name="T48" fmla="*/ 2817 w 3357"/>
                      <a:gd name="T49" fmla="*/ 403 h 3855"/>
                      <a:gd name="T50" fmla="*/ 2963 w 3357"/>
                      <a:gd name="T51" fmla="*/ 235 h 3855"/>
                      <a:gd name="T52" fmla="*/ 3090 w 3357"/>
                      <a:gd name="T53" fmla="*/ 354 h 3855"/>
                      <a:gd name="T54" fmla="*/ 2935 w 3357"/>
                      <a:gd name="T55" fmla="*/ 513 h 3855"/>
                      <a:gd name="T56" fmla="*/ 2817 w 3357"/>
                      <a:gd name="T57" fmla="*/ 403 h 3855"/>
                      <a:gd name="T58" fmla="*/ 2700 w 3357"/>
                      <a:gd name="T59" fmla="*/ 300 h 3855"/>
                      <a:gd name="T60" fmla="*/ 2606 w 3357"/>
                      <a:gd name="T61" fmla="*/ 231 h 3855"/>
                      <a:gd name="T62" fmla="*/ 2426 w 3357"/>
                      <a:gd name="T63" fmla="*/ 374 h 3855"/>
                      <a:gd name="T64" fmla="*/ 2345 w 3357"/>
                      <a:gd name="T65" fmla="*/ 463 h 3855"/>
                      <a:gd name="T66" fmla="*/ 2177 w 3357"/>
                      <a:gd name="T67" fmla="*/ 350 h 3855"/>
                      <a:gd name="T68" fmla="*/ 1739 w 3357"/>
                      <a:gd name="T69" fmla="*/ 593 h 3855"/>
                      <a:gd name="T70" fmla="*/ 1672 w 3357"/>
                      <a:gd name="T71" fmla="*/ 670 h 3855"/>
                      <a:gd name="T72" fmla="*/ 1349 w 3357"/>
                      <a:gd name="T73" fmla="*/ 1042 h 3855"/>
                      <a:gd name="T74" fmla="*/ 1147 w 3357"/>
                      <a:gd name="T75" fmla="*/ 1271 h 3855"/>
                      <a:gd name="T76" fmla="*/ 1257 w 3357"/>
                      <a:gd name="T77" fmla="*/ 1373 h 3855"/>
                      <a:gd name="T78" fmla="*/ 1973 w 3357"/>
                      <a:gd name="T79" fmla="*/ 547 h 3855"/>
                      <a:gd name="T80" fmla="*/ 2060 w 3357"/>
                      <a:gd name="T81" fmla="*/ 491 h 3855"/>
                      <a:gd name="T82" fmla="*/ 2241 w 3357"/>
                      <a:gd name="T83" fmla="*/ 589 h 3855"/>
                      <a:gd name="T84" fmla="*/ 1903 w 3357"/>
                      <a:gd name="T85" fmla="*/ 978 h 3855"/>
                      <a:gd name="T86" fmla="*/ 451 w 3357"/>
                      <a:gd name="T87" fmla="*/ 2650 h 3855"/>
                      <a:gd name="T88" fmla="*/ 363 w 3357"/>
                      <a:gd name="T89" fmla="*/ 2748 h 3855"/>
                      <a:gd name="T90" fmla="*/ 220 w 3357"/>
                      <a:gd name="T91" fmla="*/ 2978 h 3855"/>
                      <a:gd name="T92" fmla="*/ 45 w 3357"/>
                      <a:gd name="T93" fmla="*/ 3539 h 3855"/>
                      <a:gd name="T94" fmla="*/ 5 w 3357"/>
                      <a:gd name="T95" fmla="*/ 3680 h 3855"/>
                      <a:gd name="T96" fmla="*/ 366 w 3357"/>
                      <a:gd name="T97" fmla="*/ 3632 h 3855"/>
                      <a:gd name="T98" fmla="*/ 857 w 3357"/>
                      <a:gd name="T99" fmla="*/ 3395 h 3855"/>
                      <a:gd name="T100" fmla="*/ 2053 w 3357"/>
                      <a:gd name="T101" fmla="*/ 2016 h 3855"/>
                      <a:gd name="T102" fmla="*/ 2395 w 3357"/>
                      <a:gd name="T103" fmla="*/ 1622 h 3855"/>
                      <a:gd name="T104" fmla="*/ 2569 w 3357"/>
                      <a:gd name="T105" fmla="*/ 1423 h 3855"/>
                      <a:gd name="T106" fmla="*/ 2739 w 3357"/>
                      <a:gd name="T107" fmla="*/ 1229 h 3855"/>
                      <a:gd name="T108" fmla="*/ 2911 w 3357"/>
                      <a:gd name="T109" fmla="*/ 1029 h 3855"/>
                      <a:gd name="T110" fmla="*/ 3123 w 3357"/>
                      <a:gd name="T111" fmla="*/ 783 h 3855"/>
                      <a:gd name="T112" fmla="*/ 3061 w 3357"/>
                      <a:gd name="T113" fmla="*/ 615 h 3855"/>
                      <a:gd name="T114" fmla="*/ 3234 w 3357"/>
                      <a:gd name="T115" fmla="*/ 267 h 3855"/>
                      <a:gd name="T116" fmla="*/ 3020 w 3357"/>
                      <a:gd name="T117" fmla="*/ 83 h 3855"/>
                      <a:gd name="T118" fmla="*/ 2797 w 3357"/>
                      <a:gd name="T119" fmla="*/ 195 h 3855"/>
                      <a:gd name="T120" fmla="*/ 2700 w 3357"/>
                      <a:gd name="T121" fmla="*/ 300 h 385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  <a:cxn ang="0">
                        <a:pos x="T118" y="T119"/>
                      </a:cxn>
                      <a:cxn ang="0">
                        <a:pos x="T120" y="T121"/>
                      </a:cxn>
                    </a:cxnLst>
                    <a:rect l="0" t="0" r="r" b="b"/>
                    <a:pathLst>
                      <a:path w="3357" h="3855">
                        <a:moveTo>
                          <a:pt x="367" y="3040"/>
                        </a:moveTo>
                        <a:lnTo>
                          <a:pt x="673" y="3307"/>
                        </a:lnTo>
                        <a:cubicBezTo>
                          <a:pt x="658" y="3324"/>
                          <a:pt x="254" y="3517"/>
                          <a:pt x="212" y="3526"/>
                        </a:cubicBezTo>
                        <a:lnTo>
                          <a:pt x="367" y="3040"/>
                        </a:lnTo>
                        <a:close/>
                        <a:moveTo>
                          <a:pt x="438" y="2901"/>
                        </a:moveTo>
                        <a:cubicBezTo>
                          <a:pt x="452" y="2864"/>
                          <a:pt x="717" y="2570"/>
                          <a:pt x="773" y="2507"/>
                        </a:cubicBezTo>
                        <a:cubicBezTo>
                          <a:pt x="793" y="2484"/>
                          <a:pt x="821" y="2453"/>
                          <a:pt x="840" y="2429"/>
                        </a:cubicBezTo>
                        <a:lnTo>
                          <a:pt x="1513" y="1654"/>
                        </a:lnTo>
                        <a:cubicBezTo>
                          <a:pt x="1586" y="1560"/>
                          <a:pt x="1716" y="1428"/>
                          <a:pt x="1785" y="1342"/>
                        </a:cubicBezTo>
                        <a:lnTo>
                          <a:pt x="2256" y="796"/>
                        </a:lnTo>
                        <a:cubicBezTo>
                          <a:pt x="2283" y="766"/>
                          <a:pt x="2296" y="749"/>
                          <a:pt x="2324" y="721"/>
                        </a:cubicBezTo>
                        <a:cubicBezTo>
                          <a:pt x="2346" y="697"/>
                          <a:pt x="2365" y="673"/>
                          <a:pt x="2391" y="644"/>
                        </a:cubicBezTo>
                        <a:cubicBezTo>
                          <a:pt x="2411" y="621"/>
                          <a:pt x="2438" y="591"/>
                          <a:pt x="2457" y="566"/>
                        </a:cubicBezTo>
                        <a:cubicBezTo>
                          <a:pt x="2500" y="512"/>
                          <a:pt x="2549" y="465"/>
                          <a:pt x="2589" y="412"/>
                        </a:cubicBezTo>
                        <a:cubicBezTo>
                          <a:pt x="2616" y="422"/>
                          <a:pt x="2918" y="692"/>
                          <a:pt x="2963" y="733"/>
                        </a:cubicBezTo>
                        <a:cubicBezTo>
                          <a:pt x="2946" y="766"/>
                          <a:pt x="2737" y="1004"/>
                          <a:pt x="2696" y="1050"/>
                        </a:cubicBezTo>
                        <a:cubicBezTo>
                          <a:pt x="2602" y="1156"/>
                          <a:pt x="2513" y="1256"/>
                          <a:pt x="2424" y="1363"/>
                        </a:cubicBezTo>
                        <a:lnTo>
                          <a:pt x="1951" y="1906"/>
                        </a:lnTo>
                        <a:cubicBezTo>
                          <a:pt x="1933" y="1925"/>
                          <a:pt x="1903" y="1958"/>
                          <a:pt x="1884" y="1983"/>
                        </a:cubicBezTo>
                        <a:cubicBezTo>
                          <a:pt x="1860" y="2011"/>
                          <a:pt x="1838" y="2036"/>
                          <a:pt x="1814" y="2065"/>
                        </a:cubicBezTo>
                        <a:cubicBezTo>
                          <a:pt x="1793" y="2091"/>
                          <a:pt x="1768" y="2120"/>
                          <a:pt x="1747" y="2143"/>
                        </a:cubicBezTo>
                        <a:lnTo>
                          <a:pt x="1074" y="2917"/>
                        </a:lnTo>
                        <a:cubicBezTo>
                          <a:pt x="1029" y="2967"/>
                          <a:pt x="832" y="3202"/>
                          <a:pt x="803" y="3221"/>
                        </a:cubicBezTo>
                        <a:cubicBezTo>
                          <a:pt x="679" y="3114"/>
                          <a:pt x="565" y="3009"/>
                          <a:pt x="438" y="2901"/>
                        </a:cubicBezTo>
                        <a:close/>
                        <a:moveTo>
                          <a:pt x="2817" y="403"/>
                        </a:moveTo>
                        <a:cubicBezTo>
                          <a:pt x="2836" y="367"/>
                          <a:pt x="2931" y="264"/>
                          <a:pt x="2963" y="235"/>
                        </a:cubicBezTo>
                        <a:cubicBezTo>
                          <a:pt x="2989" y="251"/>
                          <a:pt x="3076" y="323"/>
                          <a:pt x="3090" y="354"/>
                        </a:cubicBezTo>
                        <a:cubicBezTo>
                          <a:pt x="3043" y="392"/>
                          <a:pt x="2980" y="493"/>
                          <a:pt x="2935" y="513"/>
                        </a:cubicBezTo>
                        <a:cubicBezTo>
                          <a:pt x="2899" y="471"/>
                          <a:pt x="2850" y="442"/>
                          <a:pt x="2817" y="403"/>
                        </a:cubicBezTo>
                        <a:close/>
                        <a:moveTo>
                          <a:pt x="2700" y="300"/>
                        </a:moveTo>
                        <a:cubicBezTo>
                          <a:pt x="2657" y="279"/>
                          <a:pt x="2648" y="240"/>
                          <a:pt x="2606" y="231"/>
                        </a:cubicBezTo>
                        <a:cubicBezTo>
                          <a:pt x="2535" y="217"/>
                          <a:pt x="2507" y="281"/>
                          <a:pt x="2426" y="374"/>
                        </a:cubicBezTo>
                        <a:cubicBezTo>
                          <a:pt x="2402" y="401"/>
                          <a:pt x="2372" y="443"/>
                          <a:pt x="2345" y="463"/>
                        </a:cubicBezTo>
                        <a:cubicBezTo>
                          <a:pt x="2307" y="432"/>
                          <a:pt x="2272" y="376"/>
                          <a:pt x="2177" y="350"/>
                        </a:cubicBezTo>
                        <a:cubicBezTo>
                          <a:pt x="1959" y="290"/>
                          <a:pt x="1858" y="458"/>
                          <a:pt x="1739" y="593"/>
                        </a:cubicBezTo>
                        <a:cubicBezTo>
                          <a:pt x="1713" y="622"/>
                          <a:pt x="1694" y="647"/>
                          <a:pt x="1672" y="670"/>
                        </a:cubicBezTo>
                        <a:cubicBezTo>
                          <a:pt x="1571" y="774"/>
                          <a:pt x="1450" y="927"/>
                          <a:pt x="1349" y="1042"/>
                        </a:cubicBezTo>
                        <a:lnTo>
                          <a:pt x="1147" y="1271"/>
                        </a:lnTo>
                        <a:cubicBezTo>
                          <a:pt x="1095" y="1350"/>
                          <a:pt x="1186" y="1433"/>
                          <a:pt x="1257" y="1373"/>
                        </a:cubicBezTo>
                        <a:lnTo>
                          <a:pt x="1973" y="547"/>
                        </a:lnTo>
                        <a:cubicBezTo>
                          <a:pt x="1992" y="524"/>
                          <a:pt x="2019" y="501"/>
                          <a:pt x="2060" y="491"/>
                        </a:cubicBezTo>
                        <a:cubicBezTo>
                          <a:pt x="2152" y="471"/>
                          <a:pt x="2220" y="528"/>
                          <a:pt x="2241" y="589"/>
                        </a:cubicBezTo>
                        <a:cubicBezTo>
                          <a:pt x="2160" y="690"/>
                          <a:pt x="1989" y="871"/>
                          <a:pt x="1903" y="978"/>
                        </a:cubicBezTo>
                        <a:lnTo>
                          <a:pt x="451" y="2650"/>
                        </a:lnTo>
                        <a:cubicBezTo>
                          <a:pt x="423" y="2685"/>
                          <a:pt x="394" y="2712"/>
                          <a:pt x="363" y="2748"/>
                        </a:cubicBezTo>
                        <a:cubicBezTo>
                          <a:pt x="244" y="2887"/>
                          <a:pt x="268" y="2832"/>
                          <a:pt x="220" y="2978"/>
                        </a:cubicBezTo>
                        <a:cubicBezTo>
                          <a:pt x="160" y="3164"/>
                          <a:pt x="106" y="3354"/>
                          <a:pt x="45" y="3539"/>
                        </a:cubicBezTo>
                        <a:cubicBezTo>
                          <a:pt x="35" y="3569"/>
                          <a:pt x="5" y="3653"/>
                          <a:pt x="5" y="3680"/>
                        </a:cubicBezTo>
                        <a:cubicBezTo>
                          <a:pt x="0" y="3855"/>
                          <a:pt x="267" y="3678"/>
                          <a:pt x="366" y="3632"/>
                        </a:cubicBezTo>
                        <a:cubicBezTo>
                          <a:pt x="438" y="3598"/>
                          <a:pt x="822" y="3421"/>
                          <a:pt x="857" y="3395"/>
                        </a:cubicBezTo>
                        <a:lnTo>
                          <a:pt x="2053" y="2016"/>
                        </a:lnTo>
                        <a:cubicBezTo>
                          <a:pt x="2150" y="1913"/>
                          <a:pt x="2302" y="1720"/>
                          <a:pt x="2395" y="1622"/>
                        </a:cubicBezTo>
                        <a:cubicBezTo>
                          <a:pt x="2455" y="1560"/>
                          <a:pt x="2507" y="1487"/>
                          <a:pt x="2569" y="1423"/>
                        </a:cubicBezTo>
                        <a:lnTo>
                          <a:pt x="2739" y="1229"/>
                        </a:lnTo>
                        <a:cubicBezTo>
                          <a:pt x="2798" y="1163"/>
                          <a:pt x="2848" y="1098"/>
                          <a:pt x="2911" y="1029"/>
                        </a:cubicBezTo>
                        <a:lnTo>
                          <a:pt x="3123" y="783"/>
                        </a:lnTo>
                        <a:cubicBezTo>
                          <a:pt x="3202" y="699"/>
                          <a:pt x="3086" y="649"/>
                          <a:pt x="3061" y="615"/>
                        </a:cubicBezTo>
                        <a:cubicBezTo>
                          <a:pt x="3164" y="450"/>
                          <a:pt x="3357" y="368"/>
                          <a:pt x="3234" y="267"/>
                        </a:cubicBezTo>
                        <a:lnTo>
                          <a:pt x="3020" y="83"/>
                        </a:lnTo>
                        <a:cubicBezTo>
                          <a:pt x="2927" y="0"/>
                          <a:pt x="2887" y="86"/>
                          <a:pt x="2797" y="195"/>
                        </a:cubicBezTo>
                        <a:lnTo>
                          <a:pt x="2700" y="300"/>
                        </a:lnTo>
                        <a:close/>
                      </a:path>
                    </a:pathLst>
                  </a:custGeom>
                  <a:solidFill>
                    <a:schemeClr val="tx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ru-RU"/>
                  </a:p>
                </p:txBody>
              </p:sp>
              <p:sp>
                <p:nvSpPr>
                  <p:cNvPr id="143" name="Freeform 8">
                    <a:extLst>
                      <a:ext uri="{FF2B5EF4-FFF2-40B4-BE49-F238E27FC236}">
                        <a16:creationId xmlns:a16="http://schemas.microsoft.com/office/drawing/2014/main" id="{987314F4-A15D-4A28-9453-ECDC9F524605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3578226" y="4725988"/>
                    <a:ext cx="144463" cy="120650"/>
                  </a:xfrm>
                  <a:custGeom>
                    <a:avLst/>
                    <a:gdLst>
                      <a:gd name="T0" fmla="*/ 1265 w 1892"/>
                      <a:gd name="T1" fmla="*/ 1054 h 1583"/>
                      <a:gd name="T2" fmla="*/ 1260 w 1892"/>
                      <a:gd name="T3" fmla="*/ 1479 h 1583"/>
                      <a:gd name="T4" fmla="*/ 107 w 1892"/>
                      <a:gd name="T5" fmla="*/ 1481 h 1583"/>
                      <a:gd name="T6" fmla="*/ 104 w 1892"/>
                      <a:gd name="T7" fmla="*/ 389 h 1583"/>
                      <a:gd name="T8" fmla="*/ 103 w 1892"/>
                      <a:gd name="T9" fmla="*/ 355 h 1583"/>
                      <a:gd name="T10" fmla="*/ 119 w 1892"/>
                      <a:gd name="T11" fmla="*/ 324 h 1583"/>
                      <a:gd name="T12" fmla="*/ 1318 w 1892"/>
                      <a:gd name="T13" fmla="*/ 324 h 1583"/>
                      <a:gd name="T14" fmla="*/ 1203 w 1892"/>
                      <a:gd name="T15" fmla="*/ 457 h 1583"/>
                      <a:gd name="T16" fmla="*/ 834 w 1892"/>
                      <a:gd name="T17" fmla="*/ 875 h 1583"/>
                      <a:gd name="T18" fmla="*/ 476 w 1892"/>
                      <a:gd name="T19" fmla="*/ 515 h 1583"/>
                      <a:gd name="T20" fmla="*/ 191 w 1892"/>
                      <a:gd name="T21" fmla="*/ 758 h 1583"/>
                      <a:gd name="T22" fmla="*/ 718 w 1892"/>
                      <a:gd name="T23" fmla="*/ 1307 h 1583"/>
                      <a:gd name="T24" fmla="*/ 1056 w 1892"/>
                      <a:gd name="T25" fmla="*/ 1182 h 1583"/>
                      <a:gd name="T26" fmla="*/ 1736 w 1892"/>
                      <a:gd name="T27" fmla="*/ 422 h 1583"/>
                      <a:gd name="T28" fmla="*/ 1820 w 1892"/>
                      <a:gd name="T29" fmla="*/ 329 h 1583"/>
                      <a:gd name="T30" fmla="*/ 1788 w 1892"/>
                      <a:gd name="T31" fmla="*/ 67 h 1583"/>
                      <a:gd name="T32" fmla="*/ 1534 w 1892"/>
                      <a:gd name="T33" fmla="*/ 85 h 1583"/>
                      <a:gd name="T34" fmla="*/ 1495 w 1892"/>
                      <a:gd name="T35" fmla="*/ 132 h 1583"/>
                      <a:gd name="T36" fmla="*/ 1364 w 1892"/>
                      <a:gd name="T37" fmla="*/ 280 h 1583"/>
                      <a:gd name="T38" fmla="*/ 1356 w 1892"/>
                      <a:gd name="T39" fmla="*/ 270 h 1583"/>
                      <a:gd name="T40" fmla="*/ 1246 w 1892"/>
                      <a:gd name="T41" fmla="*/ 229 h 1583"/>
                      <a:gd name="T42" fmla="*/ 47 w 1892"/>
                      <a:gd name="T43" fmla="*/ 233 h 1583"/>
                      <a:gd name="T44" fmla="*/ 13 w 1892"/>
                      <a:gd name="T45" fmla="*/ 364 h 1583"/>
                      <a:gd name="T46" fmla="*/ 23 w 1892"/>
                      <a:gd name="T47" fmla="*/ 1561 h 1583"/>
                      <a:gd name="T48" fmla="*/ 1280 w 1892"/>
                      <a:gd name="T49" fmla="*/ 1571 h 1583"/>
                      <a:gd name="T50" fmla="*/ 1353 w 1892"/>
                      <a:gd name="T51" fmla="*/ 1397 h 1583"/>
                      <a:gd name="T52" fmla="*/ 1340 w 1892"/>
                      <a:gd name="T53" fmla="*/ 1031 h 1583"/>
                      <a:gd name="T54" fmla="*/ 1265 w 1892"/>
                      <a:gd name="T55" fmla="*/ 1054 h 158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</a:cxnLst>
                    <a:rect l="0" t="0" r="r" b="b"/>
                    <a:pathLst>
                      <a:path w="1892" h="1583">
                        <a:moveTo>
                          <a:pt x="1265" y="1054"/>
                        </a:moveTo>
                        <a:cubicBezTo>
                          <a:pt x="1267" y="1133"/>
                          <a:pt x="1275" y="1420"/>
                          <a:pt x="1260" y="1479"/>
                        </a:cubicBezTo>
                        <a:lnTo>
                          <a:pt x="107" y="1481"/>
                        </a:lnTo>
                        <a:cubicBezTo>
                          <a:pt x="96" y="1412"/>
                          <a:pt x="107" y="576"/>
                          <a:pt x="104" y="389"/>
                        </a:cubicBezTo>
                        <a:cubicBezTo>
                          <a:pt x="104" y="385"/>
                          <a:pt x="103" y="356"/>
                          <a:pt x="103" y="355"/>
                        </a:cubicBezTo>
                        <a:cubicBezTo>
                          <a:pt x="109" y="306"/>
                          <a:pt x="99" y="337"/>
                          <a:pt x="119" y="324"/>
                        </a:cubicBezTo>
                        <a:lnTo>
                          <a:pt x="1318" y="324"/>
                        </a:lnTo>
                        <a:cubicBezTo>
                          <a:pt x="1282" y="362"/>
                          <a:pt x="1239" y="418"/>
                          <a:pt x="1203" y="457"/>
                        </a:cubicBezTo>
                        <a:lnTo>
                          <a:pt x="834" y="875"/>
                        </a:lnTo>
                        <a:cubicBezTo>
                          <a:pt x="787" y="858"/>
                          <a:pt x="516" y="557"/>
                          <a:pt x="476" y="515"/>
                        </a:cubicBezTo>
                        <a:cubicBezTo>
                          <a:pt x="305" y="340"/>
                          <a:pt x="43" y="574"/>
                          <a:pt x="191" y="758"/>
                        </a:cubicBezTo>
                        <a:lnTo>
                          <a:pt x="718" y="1307"/>
                        </a:lnTo>
                        <a:cubicBezTo>
                          <a:pt x="857" y="1416"/>
                          <a:pt x="977" y="1278"/>
                          <a:pt x="1056" y="1182"/>
                        </a:cubicBezTo>
                        <a:lnTo>
                          <a:pt x="1736" y="422"/>
                        </a:lnTo>
                        <a:cubicBezTo>
                          <a:pt x="1769" y="390"/>
                          <a:pt x="1791" y="366"/>
                          <a:pt x="1820" y="329"/>
                        </a:cubicBezTo>
                        <a:cubicBezTo>
                          <a:pt x="1892" y="239"/>
                          <a:pt x="1859" y="124"/>
                          <a:pt x="1788" y="67"/>
                        </a:cubicBezTo>
                        <a:cubicBezTo>
                          <a:pt x="1705" y="0"/>
                          <a:pt x="1594" y="22"/>
                          <a:pt x="1534" y="85"/>
                        </a:cubicBezTo>
                        <a:cubicBezTo>
                          <a:pt x="1518" y="101"/>
                          <a:pt x="1510" y="115"/>
                          <a:pt x="1495" y="132"/>
                        </a:cubicBezTo>
                        <a:cubicBezTo>
                          <a:pt x="1456" y="177"/>
                          <a:pt x="1393" y="231"/>
                          <a:pt x="1364" y="280"/>
                        </a:cubicBezTo>
                        <a:lnTo>
                          <a:pt x="1356" y="270"/>
                        </a:lnTo>
                        <a:cubicBezTo>
                          <a:pt x="1327" y="226"/>
                          <a:pt x="1339" y="229"/>
                          <a:pt x="1246" y="229"/>
                        </a:cubicBezTo>
                        <a:cubicBezTo>
                          <a:pt x="1047" y="231"/>
                          <a:pt x="82" y="221"/>
                          <a:pt x="47" y="233"/>
                        </a:cubicBezTo>
                        <a:cubicBezTo>
                          <a:pt x="0" y="247"/>
                          <a:pt x="13" y="316"/>
                          <a:pt x="13" y="364"/>
                        </a:cubicBezTo>
                        <a:cubicBezTo>
                          <a:pt x="13" y="581"/>
                          <a:pt x="1" y="1490"/>
                          <a:pt x="23" y="1561"/>
                        </a:cubicBezTo>
                        <a:cubicBezTo>
                          <a:pt x="92" y="1583"/>
                          <a:pt x="1055" y="1573"/>
                          <a:pt x="1280" y="1571"/>
                        </a:cubicBezTo>
                        <a:cubicBezTo>
                          <a:pt x="1383" y="1571"/>
                          <a:pt x="1353" y="1492"/>
                          <a:pt x="1353" y="1397"/>
                        </a:cubicBezTo>
                        <a:cubicBezTo>
                          <a:pt x="1353" y="1350"/>
                          <a:pt x="1367" y="1058"/>
                          <a:pt x="1340" y="1031"/>
                        </a:cubicBezTo>
                        <a:cubicBezTo>
                          <a:pt x="1330" y="1021"/>
                          <a:pt x="1279" y="995"/>
                          <a:pt x="1265" y="1054"/>
                        </a:cubicBezTo>
                        <a:close/>
                      </a:path>
                    </a:pathLst>
                  </a:custGeom>
                  <a:solidFill>
                    <a:schemeClr val="tx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ru-RU"/>
                  </a:p>
                </p:txBody>
              </p:sp>
              <p:sp>
                <p:nvSpPr>
                  <p:cNvPr id="144" name="Freeform 9">
                    <a:extLst>
                      <a:ext uri="{FF2B5EF4-FFF2-40B4-BE49-F238E27FC236}">
                        <a16:creationId xmlns:a16="http://schemas.microsoft.com/office/drawing/2014/main" id="{6FFBEBBD-F5C8-426B-965B-3C678D3C9A0D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3578226" y="4894263"/>
                    <a:ext cx="150813" cy="128588"/>
                  </a:xfrm>
                  <a:custGeom>
                    <a:avLst/>
                    <a:gdLst>
                      <a:gd name="T0" fmla="*/ 1265 w 1963"/>
                      <a:gd name="T1" fmla="*/ 1140 h 1678"/>
                      <a:gd name="T2" fmla="*/ 1264 w 1963"/>
                      <a:gd name="T3" fmla="*/ 1565 h 1678"/>
                      <a:gd name="T4" fmla="*/ 106 w 1963"/>
                      <a:gd name="T5" fmla="*/ 1562 h 1678"/>
                      <a:gd name="T6" fmla="*/ 103 w 1963"/>
                      <a:gd name="T7" fmla="*/ 411 h 1678"/>
                      <a:gd name="T8" fmla="*/ 1312 w 1963"/>
                      <a:gd name="T9" fmla="*/ 406 h 1678"/>
                      <a:gd name="T10" fmla="*/ 1312 w 1963"/>
                      <a:gd name="T11" fmla="*/ 416 h 1678"/>
                      <a:gd name="T12" fmla="*/ 1253 w 1963"/>
                      <a:gd name="T13" fmla="*/ 483 h 1678"/>
                      <a:gd name="T14" fmla="*/ 1194 w 1963"/>
                      <a:gd name="T15" fmla="*/ 550 h 1678"/>
                      <a:gd name="T16" fmla="*/ 821 w 1963"/>
                      <a:gd name="T17" fmla="*/ 959 h 1678"/>
                      <a:gd name="T18" fmla="*/ 469 w 1963"/>
                      <a:gd name="T19" fmla="*/ 597 h 1678"/>
                      <a:gd name="T20" fmla="*/ 193 w 1963"/>
                      <a:gd name="T21" fmla="*/ 848 h 1678"/>
                      <a:gd name="T22" fmla="*/ 280 w 1963"/>
                      <a:gd name="T23" fmla="*/ 939 h 1678"/>
                      <a:gd name="T24" fmla="*/ 366 w 1963"/>
                      <a:gd name="T25" fmla="*/ 1031 h 1678"/>
                      <a:gd name="T26" fmla="*/ 721 w 1963"/>
                      <a:gd name="T27" fmla="*/ 1395 h 1678"/>
                      <a:gd name="T28" fmla="*/ 977 w 1963"/>
                      <a:gd name="T29" fmla="*/ 1358 h 1678"/>
                      <a:gd name="T30" fmla="*/ 1144 w 1963"/>
                      <a:gd name="T31" fmla="*/ 1169 h 1678"/>
                      <a:gd name="T32" fmla="*/ 1397 w 1963"/>
                      <a:gd name="T33" fmla="*/ 889 h 1678"/>
                      <a:gd name="T34" fmla="*/ 1436 w 1963"/>
                      <a:gd name="T35" fmla="*/ 843 h 1678"/>
                      <a:gd name="T36" fmla="*/ 1820 w 1963"/>
                      <a:gd name="T37" fmla="*/ 414 h 1678"/>
                      <a:gd name="T38" fmla="*/ 1535 w 1963"/>
                      <a:gd name="T39" fmla="*/ 171 h 1678"/>
                      <a:gd name="T40" fmla="*/ 1365 w 1963"/>
                      <a:gd name="T41" fmla="*/ 366 h 1678"/>
                      <a:gd name="T42" fmla="*/ 1245 w 1963"/>
                      <a:gd name="T43" fmla="*/ 316 h 1678"/>
                      <a:gd name="T44" fmla="*/ 22 w 1963"/>
                      <a:gd name="T45" fmla="*/ 327 h 1678"/>
                      <a:gd name="T46" fmla="*/ 12 w 1963"/>
                      <a:gd name="T47" fmla="*/ 1575 h 1678"/>
                      <a:gd name="T48" fmla="*/ 135 w 1963"/>
                      <a:gd name="T49" fmla="*/ 1657 h 1678"/>
                      <a:gd name="T50" fmla="*/ 1194 w 1963"/>
                      <a:gd name="T51" fmla="*/ 1657 h 1678"/>
                      <a:gd name="T52" fmla="*/ 1352 w 1963"/>
                      <a:gd name="T53" fmla="*/ 1608 h 1678"/>
                      <a:gd name="T54" fmla="*/ 1353 w 1963"/>
                      <a:gd name="T55" fmla="*/ 1185 h 1678"/>
                      <a:gd name="T56" fmla="*/ 1265 w 1963"/>
                      <a:gd name="T57" fmla="*/ 1140 h 167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</a:cxnLst>
                    <a:rect l="0" t="0" r="r" b="b"/>
                    <a:pathLst>
                      <a:path w="1963" h="1678">
                        <a:moveTo>
                          <a:pt x="1265" y="1140"/>
                        </a:moveTo>
                        <a:lnTo>
                          <a:pt x="1264" y="1565"/>
                        </a:lnTo>
                        <a:cubicBezTo>
                          <a:pt x="1164" y="1575"/>
                          <a:pt x="158" y="1576"/>
                          <a:pt x="106" y="1562"/>
                        </a:cubicBezTo>
                        <a:lnTo>
                          <a:pt x="103" y="411"/>
                        </a:lnTo>
                        <a:lnTo>
                          <a:pt x="1312" y="406"/>
                        </a:lnTo>
                        <a:cubicBezTo>
                          <a:pt x="1324" y="418"/>
                          <a:pt x="1318" y="405"/>
                          <a:pt x="1312" y="416"/>
                        </a:cubicBezTo>
                        <a:cubicBezTo>
                          <a:pt x="1296" y="444"/>
                          <a:pt x="1275" y="457"/>
                          <a:pt x="1253" y="483"/>
                        </a:cubicBezTo>
                        <a:cubicBezTo>
                          <a:pt x="1230" y="511"/>
                          <a:pt x="1224" y="519"/>
                          <a:pt x="1194" y="550"/>
                        </a:cubicBezTo>
                        <a:lnTo>
                          <a:pt x="821" y="959"/>
                        </a:lnTo>
                        <a:lnTo>
                          <a:pt x="469" y="597"/>
                        </a:lnTo>
                        <a:cubicBezTo>
                          <a:pt x="315" y="431"/>
                          <a:pt x="41" y="650"/>
                          <a:pt x="193" y="848"/>
                        </a:cubicBezTo>
                        <a:cubicBezTo>
                          <a:pt x="220" y="884"/>
                          <a:pt x="241" y="904"/>
                          <a:pt x="280" y="939"/>
                        </a:cubicBezTo>
                        <a:cubicBezTo>
                          <a:pt x="311" y="966"/>
                          <a:pt x="338" y="1000"/>
                          <a:pt x="366" y="1031"/>
                        </a:cubicBezTo>
                        <a:lnTo>
                          <a:pt x="721" y="1395"/>
                        </a:lnTo>
                        <a:cubicBezTo>
                          <a:pt x="813" y="1465"/>
                          <a:pt x="927" y="1418"/>
                          <a:pt x="977" y="1358"/>
                        </a:cubicBezTo>
                        <a:cubicBezTo>
                          <a:pt x="1032" y="1292"/>
                          <a:pt x="1089" y="1234"/>
                          <a:pt x="1144" y="1169"/>
                        </a:cubicBezTo>
                        <a:lnTo>
                          <a:pt x="1397" y="889"/>
                        </a:lnTo>
                        <a:cubicBezTo>
                          <a:pt x="1414" y="872"/>
                          <a:pt x="1421" y="861"/>
                          <a:pt x="1436" y="843"/>
                        </a:cubicBezTo>
                        <a:lnTo>
                          <a:pt x="1820" y="414"/>
                        </a:lnTo>
                        <a:cubicBezTo>
                          <a:pt x="1963" y="232"/>
                          <a:pt x="1700" y="0"/>
                          <a:pt x="1535" y="171"/>
                        </a:cubicBezTo>
                        <a:lnTo>
                          <a:pt x="1365" y="366"/>
                        </a:lnTo>
                        <a:cubicBezTo>
                          <a:pt x="1320" y="323"/>
                          <a:pt x="1363" y="315"/>
                          <a:pt x="1245" y="316"/>
                        </a:cubicBezTo>
                        <a:cubicBezTo>
                          <a:pt x="1025" y="317"/>
                          <a:pt x="90" y="303"/>
                          <a:pt x="22" y="327"/>
                        </a:cubicBezTo>
                        <a:cubicBezTo>
                          <a:pt x="0" y="394"/>
                          <a:pt x="12" y="1366"/>
                          <a:pt x="12" y="1575"/>
                        </a:cubicBezTo>
                        <a:cubicBezTo>
                          <a:pt x="11" y="1669"/>
                          <a:pt x="52" y="1658"/>
                          <a:pt x="135" y="1657"/>
                        </a:cubicBezTo>
                        <a:lnTo>
                          <a:pt x="1194" y="1657"/>
                        </a:lnTo>
                        <a:cubicBezTo>
                          <a:pt x="1261" y="1657"/>
                          <a:pt x="1345" y="1678"/>
                          <a:pt x="1352" y="1608"/>
                        </a:cubicBezTo>
                        <a:lnTo>
                          <a:pt x="1353" y="1185"/>
                        </a:lnTo>
                        <a:cubicBezTo>
                          <a:pt x="1353" y="1085"/>
                          <a:pt x="1281" y="1082"/>
                          <a:pt x="1265" y="1140"/>
                        </a:cubicBezTo>
                        <a:close/>
                      </a:path>
                    </a:pathLst>
                  </a:custGeom>
                  <a:solidFill>
                    <a:schemeClr val="tx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ru-RU"/>
                  </a:p>
                </p:txBody>
              </p:sp>
              <p:sp>
                <p:nvSpPr>
                  <p:cNvPr id="145" name="Freeform 10">
                    <a:extLst>
                      <a:ext uri="{FF2B5EF4-FFF2-40B4-BE49-F238E27FC236}">
                        <a16:creationId xmlns:a16="http://schemas.microsoft.com/office/drawing/2014/main" id="{F65A8A54-BC2B-4CCB-A263-325311927772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3578226" y="5068888"/>
                    <a:ext cx="150813" cy="128588"/>
                  </a:xfrm>
                  <a:custGeom>
                    <a:avLst/>
                    <a:gdLst>
                      <a:gd name="T0" fmla="*/ 1265 w 1972"/>
                      <a:gd name="T1" fmla="*/ 1143 h 1682"/>
                      <a:gd name="T2" fmla="*/ 1267 w 1972"/>
                      <a:gd name="T3" fmla="*/ 1566 h 1682"/>
                      <a:gd name="T4" fmla="*/ 107 w 1972"/>
                      <a:gd name="T5" fmla="*/ 1562 h 1682"/>
                      <a:gd name="T6" fmla="*/ 106 w 1972"/>
                      <a:gd name="T7" fmla="*/ 481 h 1682"/>
                      <a:gd name="T8" fmla="*/ 115 w 1972"/>
                      <a:gd name="T9" fmla="*/ 410 h 1682"/>
                      <a:gd name="T10" fmla="*/ 1317 w 1972"/>
                      <a:gd name="T11" fmla="*/ 409 h 1682"/>
                      <a:gd name="T12" fmla="*/ 1258 w 1972"/>
                      <a:gd name="T13" fmla="*/ 483 h 1682"/>
                      <a:gd name="T14" fmla="*/ 1197 w 1972"/>
                      <a:gd name="T15" fmla="*/ 549 h 1682"/>
                      <a:gd name="T16" fmla="*/ 1015 w 1972"/>
                      <a:gd name="T17" fmla="*/ 756 h 1682"/>
                      <a:gd name="T18" fmla="*/ 951 w 1972"/>
                      <a:gd name="T19" fmla="*/ 828 h 1682"/>
                      <a:gd name="T20" fmla="*/ 824 w 1972"/>
                      <a:gd name="T21" fmla="*/ 960 h 1682"/>
                      <a:gd name="T22" fmla="*/ 478 w 1972"/>
                      <a:gd name="T23" fmla="*/ 599 h 1682"/>
                      <a:gd name="T24" fmla="*/ 191 w 1972"/>
                      <a:gd name="T25" fmla="*/ 843 h 1682"/>
                      <a:gd name="T26" fmla="*/ 713 w 1972"/>
                      <a:gd name="T27" fmla="*/ 1388 h 1682"/>
                      <a:gd name="T28" fmla="*/ 1141 w 1972"/>
                      <a:gd name="T29" fmla="*/ 1179 h 1682"/>
                      <a:gd name="T30" fmla="*/ 1308 w 1972"/>
                      <a:gd name="T31" fmla="*/ 990 h 1682"/>
                      <a:gd name="T32" fmla="*/ 1603 w 1972"/>
                      <a:gd name="T33" fmla="*/ 659 h 1682"/>
                      <a:gd name="T34" fmla="*/ 1649 w 1972"/>
                      <a:gd name="T35" fmla="*/ 612 h 1682"/>
                      <a:gd name="T36" fmla="*/ 1816 w 1972"/>
                      <a:gd name="T37" fmla="*/ 423 h 1682"/>
                      <a:gd name="T38" fmla="*/ 1539 w 1972"/>
                      <a:gd name="T39" fmla="*/ 171 h 1682"/>
                      <a:gd name="T40" fmla="*/ 1455 w 1972"/>
                      <a:gd name="T41" fmla="*/ 265 h 1682"/>
                      <a:gd name="T42" fmla="*/ 1369 w 1972"/>
                      <a:gd name="T43" fmla="*/ 366 h 1682"/>
                      <a:gd name="T44" fmla="*/ 1335 w 1972"/>
                      <a:gd name="T45" fmla="*/ 320 h 1682"/>
                      <a:gd name="T46" fmla="*/ 35 w 1972"/>
                      <a:gd name="T47" fmla="*/ 327 h 1682"/>
                      <a:gd name="T48" fmla="*/ 15 w 1972"/>
                      <a:gd name="T49" fmla="*/ 642 h 1682"/>
                      <a:gd name="T50" fmla="*/ 15 w 1972"/>
                      <a:gd name="T51" fmla="*/ 1505 h 1682"/>
                      <a:gd name="T52" fmla="*/ 44 w 1972"/>
                      <a:gd name="T53" fmla="*/ 1653 h 1682"/>
                      <a:gd name="T54" fmla="*/ 1205 w 1972"/>
                      <a:gd name="T55" fmla="*/ 1657 h 1682"/>
                      <a:gd name="T56" fmla="*/ 1356 w 1972"/>
                      <a:gd name="T57" fmla="*/ 1573 h 1682"/>
                      <a:gd name="T58" fmla="*/ 1344 w 1972"/>
                      <a:gd name="T59" fmla="*/ 1113 h 1682"/>
                      <a:gd name="T60" fmla="*/ 1265 w 1972"/>
                      <a:gd name="T61" fmla="*/ 1143 h 168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</a:cxnLst>
                    <a:rect l="0" t="0" r="r" b="b"/>
                    <a:pathLst>
                      <a:path w="1972" h="1682">
                        <a:moveTo>
                          <a:pt x="1265" y="1143"/>
                        </a:moveTo>
                        <a:lnTo>
                          <a:pt x="1267" y="1566"/>
                        </a:lnTo>
                        <a:cubicBezTo>
                          <a:pt x="1176" y="1577"/>
                          <a:pt x="150" y="1576"/>
                          <a:pt x="107" y="1562"/>
                        </a:cubicBezTo>
                        <a:cubicBezTo>
                          <a:pt x="92" y="1330"/>
                          <a:pt x="109" y="784"/>
                          <a:pt x="106" y="481"/>
                        </a:cubicBezTo>
                        <a:cubicBezTo>
                          <a:pt x="106" y="452"/>
                          <a:pt x="102" y="434"/>
                          <a:pt x="115" y="410"/>
                        </a:cubicBezTo>
                        <a:lnTo>
                          <a:pt x="1317" y="409"/>
                        </a:lnTo>
                        <a:cubicBezTo>
                          <a:pt x="1303" y="443"/>
                          <a:pt x="1281" y="454"/>
                          <a:pt x="1258" y="483"/>
                        </a:cubicBezTo>
                        <a:cubicBezTo>
                          <a:pt x="1236" y="510"/>
                          <a:pt x="1222" y="522"/>
                          <a:pt x="1197" y="549"/>
                        </a:cubicBezTo>
                        <a:lnTo>
                          <a:pt x="1015" y="756"/>
                        </a:lnTo>
                        <a:cubicBezTo>
                          <a:pt x="986" y="787"/>
                          <a:pt x="975" y="799"/>
                          <a:pt x="951" y="828"/>
                        </a:cubicBezTo>
                        <a:lnTo>
                          <a:pt x="824" y="960"/>
                        </a:lnTo>
                        <a:cubicBezTo>
                          <a:pt x="775" y="925"/>
                          <a:pt x="539" y="656"/>
                          <a:pt x="478" y="599"/>
                        </a:cubicBezTo>
                        <a:cubicBezTo>
                          <a:pt x="300" y="433"/>
                          <a:pt x="55" y="653"/>
                          <a:pt x="191" y="843"/>
                        </a:cubicBezTo>
                        <a:lnTo>
                          <a:pt x="713" y="1388"/>
                        </a:lnTo>
                        <a:cubicBezTo>
                          <a:pt x="875" y="1520"/>
                          <a:pt x="1018" y="1322"/>
                          <a:pt x="1141" y="1179"/>
                        </a:cubicBezTo>
                        <a:cubicBezTo>
                          <a:pt x="1197" y="1114"/>
                          <a:pt x="1253" y="1055"/>
                          <a:pt x="1308" y="990"/>
                        </a:cubicBezTo>
                        <a:lnTo>
                          <a:pt x="1603" y="659"/>
                        </a:lnTo>
                        <a:cubicBezTo>
                          <a:pt x="1619" y="641"/>
                          <a:pt x="1633" y="630"/>
                          <a:pt x="1649" y="612"/>
                        </a:cubicBezTo>
                        <a:lnTo>
                          <a:pt x="1816" y="423"/>
                        </a:lnTo>
                        <a:cubicBezTo>
                          <a:pt x="1972" y="232"/>
                          <a:pt x="1702" y="0"/>
                          <a:pt x="1539" y="171"/>
                        </a:cubicBezTo>
                        <a:lnTo>
                          <a:pt x="1455" y="265"/>
                        </a:lnTo>
                        <a:cubicBezTo>
                          <a:pt x="1420" y="302"/>
                          <a:pt x="1393" y="327"/>
                          <a:pt x="1369" y="366"/>
                        </a:cubicBezTo>
                        <a:lnTo>
                          <a:pt x="1335" y="320"/>
                        </a:lnTo>
                        <a:cubicBezTo>
                          <a:pt x="1223" y="306"/>
                          <a:pt x="66" y="309"/>
                          <a:pt x="35" y="327"/>
                        </a:cubicBezTo>
                        <a:cubicBezTo>
                          <a:pt x="0" y="351"/>
                          <a:pt x="15" y="588"/>
                          <a:pt x="15" y="642"/>
                        </a:cubicBezTo>
                        <a:lnTo>
                          <a:pt x="15" y="1505"/>
                        </a:lnTo>
                        <a:cubicBezTo>
                          <a:pt x="15" y="1566"/>
                          <a:pt x="0" y="1623"/>
                          <a:pt x="44" y="1653"/>
                        </a:cubicBezTo>
                        <a:cubicBezTo>
                          <a:pt x="86" y="1673"/>
                          <a:pt x="1009" y="1657"/>
                          <a:pt x="1205" y="1657"/>
                        </a:cubicBezTo>
                        <a:cubicBezTo>
                          <a:pt x="1309" y="1658"/>
                          <a:pt x="1356" y="1682"/>
                          <a:pt x="1356" y="1573"/>
                        </a:cubicBezTo>
                        <a:cubicBezTo>
                          <a:pt x="1355" y="1474"/>
                          <a:pt x="1369" y="1177"/>
                          <a:pt x="1344" y="1113"/>
                        </a:cubicBezTo>
                        <a:cubicBezTo>
                          <a:pt x="1300" y="1099"/>
                          <a:pt x="1278" y="1098"/>
                          <a:pt x="1265" y="1143"/>
                        </a:cubicBezTo>
                        <a:close/>
                      </a:path>
                    </a:pathLst>
                  </a:custGeom>
                  <a:solidFill>
                    <a:schemeClr val="tx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ru-RU"/>
                  </a:p>
                </p:txBody>
              </p:sp>
              <p:sp>
                <p:nvSpPr>
                  <p:cNvPr id="146" name="Freeform 11">
                    <a:extLst>
                      <a:ext uri="{FF2B5EF4-FFF2-40B4-BE49-F238E27FC236}">
                        <a16:creationId xmlns:a16="http://schemas.microsoft.com/office/drawing/2014/main" id="{E87F28AE-4290-4B16-8A6B-7AA2FDAB95CD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3736976" y="4978400"/>
                    <a:ext cx="204788" cy="9525"/>
                  </a:xfrm>
                  <a:custGeom>
                    <a:avLst/>
                    <a:gdLst>
                      <a:gd name="T0" fmla="*/ 2649 w 2669"/>
                      <a:gd name="T1" fmla="*/ 30 h 126"/>
                      <a:gd name="T2" fmla="*/ 123 w 2669"/>
                      <a:gd name="T3" fmla="*/ 17 h 126"/>
                      <a:gd name="T4" fmla="*/ 46 w 2669"/>
                      <a:gd name="T5" fmla="*/ 93 h 126"/>
                      <a:gd name="T6" fmla="*/ 707 w 2669"/>
                      <a:gd name="T7" fmla="*/ 110 h 126"/>
                      <a:gd name="T8" fmla="*/ 2570 w 2669"/>
                      <a:gd name="T9" fmla="*/ 111 h 126"/>
                      <a:gd name="T10" fmla="*/ 2649 w 2669"/>
                      <a:gd name="T11" fmla="*/ 30 h 12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2669" h="126">
                        <a:moveTo>
                          <a:pt x="2649" y="30"/>
                        </a:moveTo>
                        <a:cubicBezTo>
                          <a:pt x="2586" y="0"/>
                          <a:pt x="557" y="20"/>
                          <a:pt x="123" y="17"/>
                        </a:cubicBezTo>
                        <a:cubicBezTo>
                          <a:pt x="77" y="17"/>
                          <a:pt x="0" y="31"/>
                          <a:pt x="46" y="93"/>
                        </a:cubicBezTo>
                        <a:cubicBezTo>
                          <a:pt x="70" y="126"/>
                          <a:pt x="632" y="110"/>
                          <a:pt x="707" y="110"/>
                        </a:cubicBezTo>
                        <a:lnTo>
                          <a:pt x="2570" y="111"/>
                        </a:lnTo>
                        <a:cubicBezTo>
                          <a:pt x="2642" y="111"/>
                          <a:pt x="2669" y="105"/>
                          <a:pt x="2649" y="30"/>
                        </a:cubicBezTo>
                        <a:close/>
                      </a:path>
                    </a:pathLst>
                  </a:custGeom>
                  <a:solidFill>
                    <a:schemeClr val="tx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ru-RU"/>
                  </a:p>
                </p:txBody>
              </p:sp>
              <p:sp>
                <p:nvSpPr>
                  <p:cNvPr id="147" name="Freeform 12">
                    <a:extLst>
                      <a:ext uri="{FF2B5EF4-FFF2-40B4-BE49-F238E27FC236}">
                        <a16:creationId xmlns:a16="http://schemas.microsoft.com/office/drawing/2014/main" id="{97E4EB25-CEFB-433A-93BF-0B715A636BE3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3736976" y="4775200"/>
                    <a:ext cx="204788" cy="6350"/>
                  </a:xfrm>
                  <a:custGeom>
                    <a:avLst/>
                    <a:gdLst>
                      <a:gd name="T0" fmla="*/ 100 w 2679"/>
                      <a:gd name="T1" fmla="*/ 94 h 94"/>
                      <a:gd name="T2" fmla="*/ 2583 w 2679"/>
                      <a:gd name="T3" fmla="*/ 94 h 94"/>
                      <a:gd name="T4" fmla="*/ 2581 w 2679"/>
                      <a:gd name="T5" fmla="*/ 0 h 94"/>
                      <a:gd name="T6" fmla="*/ 100 w 2679"/>
                      <a:gd name="T7" fmla="*/ 0 h 94"/>
                      <a:gd name="T8" fmla="*/ 100 w 2679"/>
                      <a:gd name="T9" fmla="*/ 94 h 9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679" h="94">
                        <a:moveTo>
                          <a:pt x="100" y="94"/>
                        </a:moveTo>
                        <a:lnTo>
                          <a:pt x="2583" y="94"/>
                        </a:lnTo>
                        <a:cubicBezTo>
                          <a:pt x="2676" y="94"/>
                          <a:pt x="2679" y="0"/>
                          <a:pt x="2581" y="0"/>
                        </a:cubicBezTo>
                        <a:lnTo>
                          <a:pt x="100" y="0"/>
                        </a:lnTo>
                        <a:cubicBezTo>
                          <a:pt x="0" y="0"/>
                          <a:pt x="4" y="94"/>
                          <a:pt x="100" y="94"/>
                        </a:cubicBezTo>
                        <a:close/>
                      </a:path>
                    </a:pathLst>
                  </a:custGeom>
                  <a:solidFill>
                    <a:schemeClr val="tx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ru-RU"/>
                  </a:p>
                </p:txBody>
              </p:sp>
              <p:sp>
                <p:nvSpPr>
                  <p:cNvPr id="148" name="Freeform 13">
                    <a:extLst>
                      <a:ext uri="{FF2B5EF4-FFF2-40B4-BE49-F238E27FC236}">
                        <a16:creationId xmlns:a16="http://schemas.microsoft.com/office/drawing/2014/main" id="{5687F3B4-2284-444B-9510-F4550F85C061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3736976" y="4803775"/>
                    <a:ext cx="203200" cy="6350"/>
                  </a:xfrm>
                  <a:custGeom>
                    <a:avLst/>
                    <a:gdLst>
                      <a:gd name="T0" fmla="*/ 104 w 2661"/>
                      <a:gd name="T1" fmla="*/ 94 h 94"/>
                      <a:gd name="T2" fmla="*/ 2587 w 2661"/>
                      <a:gd name="T3" fmla="*/ 94 h 94"/>
                      <a:gd name="T4" fmla="*/ 2647 w 2661"/>
                      <a:gd name="T5" fmla="*/ 13 h 94"/>
                      <a:gd name="T6" fmla="*/ 2585 w 2661"/>
                      <a:gd name="T7" fmla="*/ 0 h 94"/>
                      <a:gd name="T8" fmla="*/ 102 w 2661"/>
                      <a:gd name="T9" fmla="*/ 0 h 94"/>
                      <a:gd name="T10" fmla="*/ 104 w 2661"/>
                      <a:gd name="T11" fmla="*/ 94 h 9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2661" h="94">
                        <a:moveTo>
                          <a:pt x="104" y="94"/>
                        </a:moveTo>
                        <a:lnTo>
                          <a:pt x="2587" y="94"/>
                        </a:lnTo>
                        <a:cubicBezTo>
                          <a:pt x="2646" y="94"/>
                          <a:pt x="2661" y="66"/>
                          <a:pt x="2647" y="13"/>
                        </a:cubicBezTo>
                        <a:cubicBezTo>
                          <a:pt x="2630" y="5"/>
                          <a:pt x="2613" y="0"/>
                          <a:pt x="2585" y="0"/>
                        </a:cubicBezTo>
                        <a:lnTo>
                          <a:pt x="102" y="0"/>
                        </a:lnTo>
                        <a:cubicBezTo>
                          <a:pt x="0" y="0"/>
                          <a:pt x="11" y="94"/>
                          <a:pt x="104" y="94"/>
                        </a:cubicBezTo>
                        <a:close/>
                      </a:path>
                    </a:pathLst>
                  </a:custGeom>
                  <a:solidFill>
                    <a:schemeClr val="tx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ru-RU"/>
                  </a:p>
                </p:txBody>
              </p:sp>
              <p:sp>
                <p:nvSpPr>
                  <p:cNvPr id="149" name="Freeform 14">
                    <a:extLst>
                      <a:ext uri="{FF2B5EF4-FFF2-40B4-BE49-F238E27FC236}">
                        <a16:creationId xmlns:a16="http://schemas.microsoft.com/office/drawing/2014/main" id="{60BD9CFE-37BF-4942-9E85-CEF415BC525C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3736976" y="4949825"/>
                    <a:ext cx="203200" cy="7938"/>
                  </a:xfrm>
                  <a:custGeom>
                    <a:avLst/>
                    <a:gdLst>
                      <a:gd name="T0" fmla="*/ 99 w 2664"/>
                      <a:gd name="T1" fmla="*/ 93 h 93"/>
                      <a:gd name="T2" fmla="*/ 2596 w 2664"/>
                      <a:gd name="T3" fmla="*/ 93 h 93"/>
                      <a:gd name="T4" fmla="*/ 2649 w 2664"/>
                      <a:gd name="T5" fmla="*/ 12 h 93"/>
                      <a:gd name="T6" fmla="*/ 2588 w 2664"/>
                      <a:gd name="T7" fmla="*/ 0 h 93"/>
                      <a:gd name="T8" fmla="*/ 107 w 2664"/>
                      <a:gd name="T9" fmla="*/ 0 h 93"/>
                      <a:gd name="T10" fmla="*/ 99 w 2664"/>
                      <a:gd name="T11" fmla="*/ 93 h 9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2664" h="93">
                        <a:moveTo>
                          <a:pt x="99" y="93"/>
                        </a:moveTo>
                        <a:lnTo>
                          <a:pt x="2596" y="93"/>
                        </a:lnTo>
                        <a:cubicBezTo>
                          <a:pt x="2653" y="93"/>
                          <a:pt x="2664" y="59"/>
                          <a:pt x="2649" y="12"/>
                        </a:cubicBezTo>
                        <a:cubicBezTo>
                          <a:pt x="2624" y="1"/>
                          <a:pt x="2625" y="0"/>
                          <a:pt x="2588" y="0"/>
                        </a:cubicBezTo>
                        <a:lnTo>
                          <a:pt x="107" y="0"/>
                        </a:lnTo>
                        <a:cubicBezTo>
                          <a:pt x="0" y="0"/>
                          <a:pt x="21" y="93"/>
                          <a:pt x="99" y="93"/>
                        </a:cubicBezTo>
                        <a:close/>
                      </a:path>
                    </a:pathLst>
                  </a:custGeom>
                  <a:solidFill>
                    <a:schemeClr val="tx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ru-RU"/>
                  </a:p>
                </p:txBody>
              </p:sp>
              <p:sp>
                <p:nvSpPr>
                  <p:cNvPr id="150" name="Freeform 15">
                    <a:extLst>
                      <a:ext uri="{FF2B5EF4-FFF2-40B4-BE49-F238E27FC236}">
                        <a16:creationId xmlns:a16="http://schemas.microsoft.com/office/drawing/2014/main" id="{858098AF-10A4-4212-8C98-21BA7FB39829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3738563" y="5110163"/>
                    <a:ext cx="188913" cy="6350"/>
                  </a:xfrm>
                  <a:custGeom>
                    <a:avLst/>
                    <a:gdLst>
                      <a:gd name="T0" fmla="*/ 91 w 2489"/>
                      <a:gd name="T1" fmla="*/ 93 h 93"/>
                      <a:gd name="T2" fmla="*/ 2402 w 2489"/>
                      <a:gd name="T3" fmla="*/ 93 h 93"/>
                      <a:gd name="T4" fmla="*/ 2394 w 2489"/>
                      <a:gd name="T5" fmla="*/ 0 h 93"/>
                      <a:gd name="T6" fmla="*/ 91 w 2489"/>
                      <a:gd name="T7" fmla="*/ 0 h 93"/>
                      <a:gd name="T8" fmla="*/ 91 w 2489"/>
                      <a:gd name="T9" fmla="*/ 93 h 9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489" h="93">
                        <a:moveTo>
                          <a:pt x="91" y="93"/>
                        </a:moveTo>
                        <a:lnTo>
                          <a:pt x="2402" y="93"/>
                        </a:lnTo>
                        <a:cubicBezTo>
                          <a:pt x="2489" y="93"/>
                          <a:pt x="2488" y="0"/>
                          <a:pt x="2394" y="0"/>
                        </a:cubicBezTo>
                        <a:lnTo>
                          <a:pt x="91" y="0"/>
                        </a:lnTo>
                        <a:cubicBezTo>
                          <a:pt x="9" y="0"/>
                          <a:pt x="0" y="93"/>
                          <a:pt x="91" y="93"/>
                        </a:cubicBezTo>
                        <a:close/>
                      </a:path>
                    </a:pathLst>
                  </a:custGeom>
                  <a:solidFill>
                    <a:schemeClr val="tx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ru-RU"/>
                  </a:p>
                </p:txBody>
              </p:sp>
              <p:sp>
                <p:nvSpPr>
                  <p:cNvPr id="151" name="Freeform 16">
                    <a:extLst>
                      <a:ext uri="{FF2B5EF4-FFF2-40B4-BE49-F238E27FC236}">
                        <a16:creationId xmlns:a16="http://schemas.microsoft.com/office/drawing/2014/main" id="{EA2F9BFD-F091-4857-9040-858799E489B3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3736976" y="5135563"/>
                    <a:ext cx="163513" cy="7938"/>
                  </a:xfrm>
                  <a:custGeom>
                    <a:avLst/>
                    <a:gdLst>
                      <a:gd name="T0" fmla="*/ 100 w 2122"/>
                      <a:gd name="T1" fmla="*/ 94 h 94"/>
                      <a:gd name="T2" fmla="*/ 2023 w 2122"/>
                      <a:gd name="T3" fmla="*/ 94 h 94"/>
                      <a:gd name="T4" fmla="*/ 2022 w 2122"/>
                      <a:gd name="T5" fmla="*/ 0 h 94"/>
                      <a:gd name="T6" fmla="*/ 98 w 2122"/>
                      <a:gd name="T7" fmla="*/ 0 h 94"/>
                      <a:gd name="T8" fmla="*/ 100 w 2122"/>
                      <a:gd name="T9" fmla="*/ 94 h 9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122" h="94">
                        <a:moveTo>
                          <a:pt x="100" y="94"/>
                        </a:moveTo>
                        <a:lnTo>
                          <a:pt x="2023" y="94"/>
                        </a:lnTo>
                        <a:cubicBezTo>
                          <a:pt x="2119" y="94"/>
                          <a:pt x="2122" y="0"/>
                          <a:pt x="2022" y="0"/>
                        </a:cubicBezTo>
                        <a:lnTo>
                          <a:pt x="98" y="0"/>
                        </a:lnTo>
                        <a:cubicBezTo>
                          <a:pt x="0" y="0"/>
                          <a:pt x="3" y="94"/>
                          <a:pt x="100" y="94"/>
                        </a:cubicBezTo>
                        <a:close/>
                      </a:path>
                    </a:pathLst>
                  </a:custGeom>
                  <a:solidFill>
                    <a:schemeClr val="tx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ru-RU"/>
                  </a:p>
                </p:txBody>
              </p:sp>
              <p:sp>
                <p:nvSpPr>
                  <p:cNvPr id="152" name="Freeform 17">
                    <a:extLst>
                      <a:ext uri="{FF2B5EF4-FFF2-40B4-BE49-F238E27FC236}">
                        <a16:creationId xmlns:a16="http://schemas.microsoft.com/office/drawing/2014/main" id="{964AFF86-0E93-44EC-BFD5-40801EDD0C5F}"/>
                      </a:ext>
                    </a:extLst>
                  </p:cNvPr>
                  <p:cNvSpPr>
                    <a:spLocks noEditPoints="1"/>
                  </p:cNvSpPr>
                  <p:nvPr/>
                </p:nvSpPr>
                <p:spPr bwMode="auto">
                  <a:xfrm>
                    <a:off x="3727451" y="4562475"/>
                    <a:ext cx="50800" cy="44450"/>
                  </a:xfrm>
                  <a:custGeom>
                    <a:avLst/>
                    <a:gdLst>
                      <a:gd name="T0" fmla="*/ 297 w 673"/>
                      <a:gd name="T1" fmla="*/ 174 h 582"/>
                      <a:gd name="T2" fmla="*/ 386 w 673"/>
                      <a:gd name="T3" fmla="*/ 402 h 582"/>
                      <a:gd name="T4" fmla="*/ 297 w 673"/>
                      <a:gd name="T5" fmla="*/ 174 h 582"/>
                      <a:gd name="T6" fmla="*/ 280 w 673"/>
                      <a:gd name="T7" fmla="*/ 80 h 582"/>
                      <a:gd name="T8" fmla="*/ 404 w 673"/>
                      <a:gd name="T9" fmla="*/ 496 h 582"/>
                      <a:gd name="T10" fmla="*/ 280 w 673"/>
                      <a:gd name="T11" fmla="*/ 80 h 58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673" h="582">
                        <a:moveTo>
                          <a:pt x="297" y="174"/>
                        </a:moveTo>
                        <a:cubicBezTo>
                          <a:pt x="451" y="112"/>
                          <a:pt x="528" y="344"/>
                          <a:pt x="386" y="402"/>
                        </a:cubicBezTo>
                        <a:cubicBezTo>
                          <a:pt x="238" y="463"/>
                          <a:pt x="135" y="240"/>
                          <a:pt x="297" y="174"/>
                        </a:cubicBezTo>
                        <a:close/>
                        <a:moveTo>
                          <a:pt x="280" y="80"/>
                        </a:moveTo>
                        <a:cubicBezTo>
                          <a:pt x="0" y="161"/>
                          <a:pt x="126" y="582"/>
                          <a:pt x="404" y="496"/>
                        </a:cubicBezTo>
                        <a:cubicBezTo>
                          <a:pt x="673" y="413"/>
                          <a:pt x="554" y="0"/>
                          <a:pt x="280" y="80"/>
                        </a:cubicBezTo>
                        <a:close/>
                      </a:path>
                    </a:pathLst>
                  </a:custGeom>
                  <a:solidFill>
                    <a:schemeClr val="tx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ru-RU"/>
                  </a:p>
                </p:txBody>
              </p:sp>
              <p:sp>
                <p:nvSpPr>
                  <p:cNvPr id="153" name="Freeform 18">
                    <a:extLst>
                      <a:ext uri="{FF2B5EF4-FFF2-40B4-BE49-F238E27FC236}">
                        <a16:creationId xmlns:a16="http://schemas.microsoft.com/office/drawing/2014/main" id="{40160BE2-B3E2-4950-B169-5BB5BBB4B285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3946526" y="5121275"/>
                    <a:ext cx="34925" cy="36513"/>
                  </a:xfrm>
                  <a:custGeom>
                    <a:avLst/>
                    <a:gdLst>
                      <a:gd name="T0" fmla="*/ 0 w 461"/>
                      <a:gd name="T1" fmla="*/ 486 h 486"/>
                      <a:gd name="T2" fmla="*/ 461 w 461"/>
                      <a:gd name="T3" fmla="*/ 267 h 486"/>
                      <a:gd name="T4" fmla="*/ 155 w 461"/>
                      <a:gd name="T5" fmla="*/ 0 h 486"/>
                      <a:gd name="T6" fmla="*/ 0 w 461"/>
                      <a:gd name="T7" fmla="*/ 486 h 48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461" h="486">
                        <a:moveTo>
                          <a:pt x="0" y="486"/>
                        </a:moveTo>
                        <a:cubicBezTo>
                          <a:pt x="42" y="477"/>
                          <a:pt x="446" y="284"/>
                          <a:pt x="461" y="267"/>
                        </a:cubicBezTo>
                        <a:lnTo>
                          <a:pt x="155" y="0"/>
                        </a:lnTo>
                        <a:lnTo>
                          <a:pt x="0" y="486"/>
                        </a:lnTo>
                        <a:close/>
                      </a:path>
                    </a:pathLst>
                  </a:custGeom>
                  <a:solidFill>
                    <a:schemeClr val="tx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ru-RU"/>
                  </a:p>
                </p:txBody>
              </p:sp>
              <p:sp>
                <p:nvSpPr>
                  <p:cNvPr id="154" name="Freeform 19">
                    <a:extLst>
                      <a:ext uri="{FF2B5EF4-FFF2-40B4-BE49-F238E27FC236}">
                        <a16:creationId xmlns:a16="http://schemas.microsoft.com/office/drawing/2014/main" id="{5A23E230-9D0E-4C5A-B054-2A7E0E3F749C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144963" y="4906963"/>
                    <a:ext cx="20638" cy="20638"/>
                  </a:xfrm>
                  <a:custGeom>
                    <a:avLst/>
                    <a:gdLst>
                      <a:gd name="T0" fmla="*/ 0 w 273"/>
                      <a:gd name="T1" fmla="*/ 168 h 278"/>
                      <a:gd name="T2" fmla="*/ 118 w 273"/>
                      <a:gd name="T3" fmla="*/ 278 h 278"/>
                      <a:gd name="T4" fmla="*/ 273 w 273"/>
                      <a:gd name="T5" fmla="*/ 119 h 278"/>
                      <a:gd name="T6" fmla="*/ 146 w 273"/>
                      <a:gd name="T7" fmla="*/ 0 h 278"/>
                      <a:gd name="T8" fmla="*/ 0 w 273"/>
                      <a:gd name="T9" fmla="*/ 168 h 27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73" h="278">
                        <a:moveTo>
                          <a:pt x="0" y="168"/>
                        </a:moveTo>
                        <a:cubicBezTo>
                          <a:pt x="33" y="207"/>
                          <a:pt x="82" y="236"/>
                          <a:pt x="118" y="278"/>
                        </a:cubicBezTo>
                        <a:cubicBezTo>
                          <a:pt x="163" y="258"/>
                          <a:pt x="226" y="157"/>
                          <a:pt x="273" y="119"/>
                        </a:cubicBezTo>
                        <a:cubicBezTo>
                          <a:pt x="259" y="88"/>
                          <a:pt x="172" y="16"/>
                          <a:pt x="146" y="0"/>
                        </a:cubicBezTo>
                        <a:cubicBezTo>
                          <a:pt x="114" y="29"/>
                          <a:pt x="19" y="132"/>
                          <a:pt x="0" y="168"/>
                        </a:cubicBezTo>
                        <a:close/>
                      </a:path>
                    </a:pathLst>
                  </a:custGeom>
                  <a:solidFill>
                    <a:schemeClr val="tx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ru-RU"/>
                  </a:p>
                </p:txBody>
              </p:sp>
              <p:sp>
                <p:nvSpPr>
                  <p:cNvPr id="155" name="Freeform 20">
                    <a:extLst>
                      <a:ext uri="{FF2B5EF4-FFF2-40B4-BE49-F238E27FC236}">
                        <a16:creationId xmlns:a16="http://schemas.microsoft.com/office/drawing/2014/main" id="{8A75FBB5-0F38-4A23-A530-46EDB60E6EB5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3586163" y="4926013"/>
                    <a:ext cx="93663" cy="88900"/>
                  </a:xfrm>
                  <a:custGeom>
                    <a:avLst/>
                    <a:gdLst>
                      <a:gd name="T0" fmla="*/ 1162 w 1221"/>
                      <a:gd name="T1" fmla="*/ 735 h 1171"/>
                      <a:gd name="T2" fmla="*/ 1154 w 1221"/>
                      <a:gd name="T3" fmla="*/ 1154 h 1171"/>
                      <a:gd name="T4" fmla="*/ 7 w 1221"/>
                      <a:gd name="T5" fmla="*/ 1154 h 1171"/>
                      <a:gd name="T6" fmla="*/ 9 w 1221"/>
                      <a:gd name="T7" fmla="*/ 10 h 1171"/>
                      <a:gd name="T8" fmla="*/ 1209 w 1221"/>
                      <a:gd name="T9" fmla="*/ 11 h 1171"/>
                      <a:gd name="T10" fmla="*/ 1209 w 1221"/>
                      <a:gd name="T11" fmla="*/ 1 h 1171"/>
                      <a:gd name="T12" fmla="*/ 0 w 1221"/>
                      <a:gd name="T13" fmla="*/ 6 h 1171"/>
                      <a:gd name="T14" fmla="*/ 3 w 1221"/>
                      <a:gd name="T15" fmla="*/ 1157 h 1171"/>
                      <a:gd name="T16" fmla="*/ 1161 w 1221"/>
                      <a:gd name="T17" fmla="*/ 1160 h 1171"/>
                      <a:gd name="T18" fmla="*/ 1162 w 1221"/>
                      <a:gd name="T19" fmla="*/ 735 h 117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1221" h="1171">
                        <a:moveTo>
                          <a:pt x="1162" y="735"/>
                        </a:moveTo>
                        <a:cubicBezTo>
                          <a:pt x="1143" y="757"/>
                          <a:pt x="1154" y="1094"/>
                          <a:pt x="1154" y="1154"/>
                        </a:cubicBezTo>
                        <a:lnTo>
                          <a:pt x="7" y="1154"/>
                        </a:lnTo>
                        <a:lnTo>
                          <a:pt x="9" y="10"/>
                        </a:lnTo>
                        <a:lnTo>
                          <a:pt x="1209" y="11"/>
                        </a:lnTo>
                        <a:cubicBezTo>
                          <a:pt x="1215" y="0"/>
                          <a:pt x="1221" y="13"/>
                          <a:pt x="1209" y="1"/>
                        </a:cubicBezTo>
                        <a:lnTo>
                          <a:pt x="0" y="6"/>
                        </a:lnTo>
                        <a:lnTo>
                          <a:pt x="3" y="1157"/>
                        </a:lnTo>
                        <a:cubicBezTo>
                          <a:pt x="55" y="1171"/>
                          <a:pt x="1061" y="1170"/>
                          <a:pt x="1161" y="1160"/>
                        </a:cubicBezTo>
                        <a:lnTo>
                          <a:pt x="1162" y="735"/>
                        </a:lnTo>
                        <a:close/>
                      </a:path>
                    </a:pathLst>
                  </a:custGeom>
                  <a:solidFill>
                    <a:schemeClr val="tx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ru-RU"/>
                  </a:p>
                </p:txBody>
              </p:sp>
              <p:sp>
                <p:nvSpPr>
                  <p:cNvPr id="156" name="Freeform 21">
                    <a:extLst>
                      <a:ext uri="{FF2B5EF4-FFF2-40B4-BE49-F238E27FC236}">
                        <a16:creationId xmlns:a16="http://schemas.microsoft.com/office/drawing/2014/main" id="{E01E1AB8-1FE9-4832-B72F-27F9E3159DF6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3584576" y="5100638"/>
                    <a:ext cx="90488" cy="88900"/>
                  </a:xfrm>
                  <a:custGeom>
                    <a:avLst/>
                    <a:gdLst>
                      <a:gd name="T0" fmla="*/ 1173 w 1175"/>
                      <a:gd name="T1" fmla="*/ 733 h 1167"/>
                      <a:gd name="T2" fmla="*/ 1168 w 1175"/>
                      <a:gd name="T3" fmla="*/ 1150 h 1167"/>
                      <a:gd name="T4" fmla="*/ 23 w 1175"/>
                      <a:gd name="T5" fmla="*/ 1150 h 1167"/>
                      <a:gd name="T6" fmla="*/ 23 w 1175"/>
                      <a:gd name="T7" fmla="*/ 0 h 1167"/>
                      <a:gd name="T8" fmla="*/ 14 w 1175"/>
                      <a:gd name="T9" fmla="*/ 71 h 1167"/>
                      <a:gd name="T10" fmla="*/ 15 w 1175"/>
                      <a:gd name="T11" fmla="*/ 1152 h 1167"/>
                      <a:gd name="T12" fmla="*/ 1175 w 1175"/>
                      <a:gd name="T13" fmla="*/ 1156 h 1167"/>
                      <a:gd name="T14" fmla="*/ 1173 w 1175"/>
                      <a:gd name="T15" fmla="*/ 733 h 116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1175" h="1167">
                        <a:moveTo>
                          <a:pt x="1173" y="733"/>
                        </a:moveTo>
                        <a:cubicBezTo>
                          <a:pt x="1155" y="771"/>
                          <a:pt x="1168" y="1079"/>
                          <a:pt x="1168" y="1150"/>
                        </a:cubicBezTo>
                        <a:lnTo>
                          <a:pt x="23" y="1150"/>
                        </a:lnTo>
                        <a:lnTo>
                          <a:pt x="23" y="0"/>
                        </a:lnTo>
                        <a:cubicBezTo>
                          <a:pt x="10" y="24"/>
                          <a:pt x="14" y="42"/>
                          <a:pt x="14" y="71"/>
                        </a:cubicBezTo>
                        <a:cubicBezTo>
                          <a:pt x="17" y="374"/>
                          <a:pt x="0" y="920"/>
                          <a:pt x="15" y="1152"/>
                        </a:cubicBezTo>
                        <a:cubicBezTo>
                          <a:pt x="58" y="1166"/>
                          <a:pt x="1084" y="1167"/>
                          <a:pt x="1175" y="1156"/>
                        </a:cubicBezTo>
                        <a:lnTo>
                          <a:pt x="1173" y="733"/>
                        </a:lnTo>
                        <a:close/>
                      </a:path>
                    </a:pathLst>
                  </a:custGeom>
                  <a:solidFill>
                    <a:schemeClr val="tx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ru-RU"/>
                  </a:p>
                </p:txBody>
              </p:sp>
              <p:sp>
                <p:nvSpPr>
                  <p:cNvPr id="157" name="Freeform 22">
                    <a:extLst>
                      <a:ext uri="{FF2B5EF4-FFF2-40B4-BE49-F238E27FC236}">
                        <a16:creationId xmlns:a16="http://schemas.microsoft.com/office/drawing/2014/main" id="{AFEC9F47-98B1-43B8-B3F1-BB9D0A00B8CF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3586163" y="4749800"/>
                    <a:ext cx="88900" cy="88900"/>
                  </a:xfrm>
                  <a:custGeom>
                    <a:avLst/>
                    <a:gdLst>
                      <a:gd name="T0" fmla="*/ 1169 w 1179"/>
                      <a:gd name="T1" fmla="*/ 748 h 1175"/>
                      <a:gd name="T2" fmla="*/ 1162 w 1179"/>
                      <a:gd name="T3" fmla="*/ 1167 h 1175"/>
                      <a:gd name="T4" fmla="*/ 15 w 1179"/>
                      <a:gd name="T5" fmla="*/ 1167 h 1175"/>
                      <a:gd name="T6" fmla="*/ 23 w 1179"/>
                      <a:gd name="T7" fmla="*/ 18 h 1175"/>
                      <a:gd name="T8" fmla="*/ 7 w 1179"/>
                      <a:gd name="T9" fmla="*/ 49 h 1175"/>
                      <a:gd name="T10" fmla="*/ 8 w 1179"/>
                      <a:gd name="T11" fmla="*/ 83 h 1175"/>
                      <a:gd name="T12" fmla="*/ 11 w 1179"/>
                      <a:gd name="T13" fmla="*/ 1175 h 1175"/>
                      <a:gd name="T14" fmla="*/ 1164 w 1179"/>
                      <a:gd name="T15" fmla="*/ 1173 h 1175"/>
                      <a:gd name="T16" fmla="*/ 1169 w 1179"/>
                      <a:gd name="T17" fmla="*/ 748 h 117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179" h="1175">
                        <a:moveTo>
                          <a:pt x="1169" y="748"/>
                        </a:moveTo>
                        <a:cubicBezTo>
                          <a:pt x="1149" y="776"/>
                          <a:pt x="1162" y="1102"/>
                          <a:pt x="1162" y="1167"/>
                        </a:cubicBezTo>
                        <a:lnTo>
                          <a:pt x="15" y="1167"/>
                        </a:lnTo>
                        <a:cubicBezTo>
                          <a:pt x="16" y="1029"/>
                          <a:pt x="9" y="64"/>
                          <a:pt x="23" y="18"/>
                        </a:cubicBezTo>
                        <a:cubicBezTo>
                          <a:pt x="3" y="31"/>
                          <a:pt x="13" y="0"/>
                          <a:pt x="7" y="49"/>
                        </a:cubicBezTo>
                        <a:cubicBezTo>
                          <a:pt x="7" y="50"/>
                          <a:pt x="8" y="79"/>
                          <a:pt x="8" y="83"/>
                        </a:cubicBezTo>
                        <a:cubicBezTo>
                          <a:pt x="11" y="270"/>
                          <a:pt x="0" y="1106"/>
                          <a:pt x="11" y="1175"/>
                        </a:cubicBezTo>
                        <a:lnTo>
                          <a:pt x="1164" y="1173"/>
                        </a:lnTo>
                        <a:cubicBezTo>
                          <a:pt x="1179" y="1114"/>
                          <a:pt x="1171" y="827"/>
                          <a:pt x="1169" y="748"/>
                        </a:cubicBezTo>
                        <a:close/>
                      </a:path>
                    </a:pathLst>
                  </a:custGeom>
                  <a:solidFill>
                    <a:schemeClr val="tx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ru-RU"/>
                  </a:p>
                </p:txBody>
              </p:sp>
            </p:grpSp>
          </p:grpSp>
        </p:grpSp>
      </p:grpSp>
      <p:grpSp>
        <p:nvGrpSpPr>
          <p:cNvPr id="25" name="Группа 24"/>
          <p:cNvGrpSpPr/>
          <p:nvPr/>
        </p:nvGrpSpPr>
        <p:grpSpPr>
          <a:xfrm>
            <a:off x="277757" y="3233102"/>
            <a:ext cx="11487285" cy="888024"/>
            <a:chOff x="277757" y="3240065"/>
            <a:chExt cx="11487285" cy="888024"/>
          </a:xfrm>
        </p:grpSpPr>
        <p:sp>
          <p:nvSpPr>
            <p:cNvPr id="159" name="Прямоугольник 158"/>
            <p:cNvSpPr/>
            <p:nvPr/>
          </p:nvSpPr>
          <p:spPr>
            <a:xfrm>
              <a:off x="557736" y="3450981"/>
              <a:ext cx="11207306" cy="677108"/>
            </a:xfrm>
            <a:prstGeom prst="rect">
              <a:avLst/>
            </a:prstGeom>
            <a:ln w="6350">
              <a:solidFill>
                <a:srgbClr val="004A93"/>
              </a:solidFill>
              <a:prstDash val="dash"/>
            </a:ln>
          </p:spPr>
          <p:txBody>
            <a:bodyPr wrap="square">
              <a:spAutoFit/>
            </a:bodyPr>
            <a:lstStyle/>
            <a:p>
              <a:pPr algn="r">
                <a:spcAft>
                  <a:spcPts val="0"/>
                </a:spcAft>
              </a:pPr>
              <a:endParaRPr lang="ru-RU" sz="100" b="1" dirty="0" smtClean="0">
                <a:solidFill>
                  <a:srgbClr val="C00000"/>
                </a:solidFill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algn="r">
                <a:spcAft>
                  <a:spcPts val="0"/>
                </a:spcAft>
              </a:pPr>
              <a:r>
                <a:rPr lang="ru-RU" sz="1200" b="1" dirty="0" smtClean="0">
                  <a:solidFill>
                    <a:srgbClr val="C00000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Важно</a:t>
              </a:r>
              <a:r>
                <a:rPr lang="ru-RU" sz="1200" b="1" dirty="0">
                  <a:solidFill>
                    <a:srgbClr val="C00000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: </a:t>
              </a:r>
              <a:r>
                <a:rPr lang="ru-RU" sz="1200" b="1" dirty="0">
                  <a:ea typeface="Calibri" panose="020F0502020204030204" pitchFamily="34" charset="0"/>
                  <a:cs typeface="Times New Roman" panose="02020603050405020304" pitchFamily="18" charset="0"/>
                </a:rPr>
                <a:t>Вся информация, внесенная в Акт (наряд)-допуск и прилагаемые к нему Сведения о подрядной организации, должна подтверждаться </a:t>
              </a:r>
              <a:r>
                <a:rPr lang="ru-RU" sz="1200" b="1" dirty="0" smtClean="0">
                  <a:ea typeface="Calibri" panose="020F0502020204030204" pitchFamily="34" charset="0"/>
                  <a:cs typeface="Times New Roman" panose="02020603050405020304" pitchFamily="18" charset="0"/>
                </a:rPr>
                <a:t>документально, предоставлением </a:t>
              </a:r>
              <a:r>
                <a:rPr lang="ru-RU" sz="1200" b="1" dirty="0">
                  <a:ea typeface="Calibri" panose="020F0502020204030204" pitchFamily="34" charset="0"/>
                  <a:cs typeface="Times New Roman" panose="02020603050405020304" pitchFamily="18" charset="0"/>
                </a:rPr>
                <a:t>сканов документов ответственному  лицу </a:t>
              </a:r>
              <a:r>
                <a:rPr lang="ru-RU" sz="1200" b="1" dirty="0" err="1">
                  <a:ea typeface="Calibri" panose="020F0502020204030204" pitchFamily="34" charset="0"/>
                  <a:cs typeface="Times New Roman" panose="02020603050405020304" pitchFamily="18" charset="0"/>
                </a:rPr>
                <a:t>УПБиОТ</a:t>
              </a:r>
              <a:r>
                <a:rPr lang="ru-RU" sz="1200" b="1" dirty="0"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ru-RU" sz="1200" b="1" dirty="0" smtClean="0">
                  <a:ea typeface="Calibri" panose="020F0502020204030204" pitchFamily="34" charset="0"/>
                  <a:cs typeface="Times New Roman" panose="02020603050405020304" pitchFamily="18" charset="0"/>
                </a:rPr>
                <a:t>Заказчика</a:t>
              </a:r>
              <a:r>
                <a:rPr lang="ru-RU" sz="1200" dirty="0" smtClean="0">
                  <a:ea typeface="Calibri" panose="020F0502020204030204" pitchFamily="34" charset="0"/>
                  <a:cs typeface="Times New Roman" panose="02020603050405020304" pitchFamily="18" charset="0"/>
                </a:rPr>
                <a:t>. При </a:t>
              </a:r>
              <a:r>
                <a:rPr lang="ru-RU" sz="1200" dirty="0">
                  <a:ea typeface="Calibri" panose="020F0502020204030204" pitchFamily="34" charset="0"/>
                  <a:cs typeface="Times New Roman" panose="02020603050405020304" pitchFamily="18" charset="0"/>
                </a:rPr>
                <a:t>изменении или дополнении какого-либо документа, предоставленного Подрядной организацией  Заказчику, Подрядная организация обязан незамедлительно предоставить скорректированный документ.</a:t>
              </a:r>
            </a:p>
            <a:p>
              <a:pPr algn="r">
                <a:spcAft>
                  <a:spcPts val="0"/>
                </a:spcAft>
              </a:pPr>
              <a:endParaRPr lang="ru-RU" sz="100" dirty="0"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160" name="Группа 159"/>
            <p:cNvGrpSpPr/>
            <p:nvPr/>
          </p:nvGrpSpPr>
          <p:grpSpPr>
            <a:xfrm>
              <a:off x="277757" y="3240065"/>
              <a:ext cx="559958" cy="468696"/>
              <a:chOff x="6413157" y="4957317"/>
              <a:chExt cx="549187" cy="495816"/>
            </a:xfrm>
          </p:grpSpPr>
          <p:sp>
            <p:nvSpPr>
              <p:cNvPr id="161" name="Овал 160"/>
              <p:cNvSpPr/>
              <p:nvPr/>
            </p:nvSpPr>
            <p:spPr>
              <a:xfrm>
                <a:off x="6413157" y="4957317"/>
                <a:ext cx="549187" cy="492013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1200"/>
              </a:p>
            </p:txBody>
          </p:sp>
          <p:pic>
            <p:nvPicPr>
              <p:cNvPr id="162" name="Рисунок 161" descr="Цикл с людьми">
                <a:extLst>
                  <a:ext uri="{FF2B5EF4-FFF2-40B4-BE49-F238E27FC236}">
                    <a16:creationId xmlns:a16="http://schemas.microsoft.com/office/drawing/2014/main" id="{EB80E819-EF20-448A-BA28-D654674957F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2" cstate="hqprint">
                <a:duotone>
                  <a:prstClr val="black"/>
                  <a:srgbClr val="FF0000">
                    <a:tint val="45000"/>
                    <a:satMod val="400000"/>
                  </a:srgbClr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xmlns="" r:embed="rId11"/>
                  </a:ext>
                </a:extLst>
              </a:blip>
              <a:stretch>
                <a:fillRect/>
              </a:stretch>
            </p:blipFill>
            <p:spPr>
              <a:xfrm>
                <a:off x="6442846" y="4963286"/>
                <a:ext cx="489847" cy="489847"/>
              </a:xfrm>
              <a:prstGeom prst="rect">
                <a:avLst/>
              </a:prstGeom>
            </p:spPr>
          </p:pic>
        </p:grpSp>
      </p:grpSp>
      <p:grpSp>
        <p:nvGrpSpPr>
          <p:cNvPr id="163" name="Группа 162"/>
          <p:cNvGrpSpPr/>
          <p:nvPr/>
        </p:nvGrpSpPr>
        <p:grpSpPr>
          <a:xfrm>
            <a:off x="0" y="4232227"/>
            <a:ext cx="12192000" cy="292671"/>
            <a:chOff x="0" y="2357978"/>
            <a:chExt cx="12192000" cy="292671"/>
          </a:xfrm>
        </p:grpSpPr>
        <p:sp>
          <p:nvSpPr>
            <p:cNvPr id="164" name="Прямоугольник: скругленные углы 63">
              <a:extLst>
                <a:ext uri="{FF2B5EF4-FFF2-40B4-BE49-F238E27FC236}">
                  <a16:creationId xmlns:a16="http://schemas.microsoft.com/office/drawing/2014/main" id="{2DC77D9B-BEAA-4CFB-9F2D-30F4BFD0E6ED}"/>
                </a:ext>
              </a:extLst>
            </p:cNvPr>
            <p:cNvSpPr/>
            <p:nvPr/>
          </p:nvSpPr>
          <p:spPr>
            <a:xfrm>
              <a:off x="0" y="2357978"/>
              <a:ext cx="12192000" cy="292671"/>
            </a:xfrm>
            <a:prstGeom prst="roundRect">
              <a:avLst>
                <a:gd name="adj" fmla="val 0"/>
              </a:avLst>
            </a:prstGeom>
            <a:solidFill>
              <a:srgbClr val="004A93"/>
            </a:solidFill>
            <a:ln w="19050">
              <a:noFill/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65" name="Прямоугольник 164"/>
            <p:cNvSpPr/>
            <p:nvPr/>
          </p:nvSpPr>
          <p:spPr>
            <a:xfrm>
              <a:off x="422248" y="2357978"/>
              <a:ext cx="9617258" cy="29238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lvl="2" indent="457200" algn="just">
                <a:spcAft>
                  <a:spcPts val="0"/>
                </a:spcAft>
              </a:pPr>
              <a:r>
                <a:rPr lang="ru-RU" sz="1300" b="1" dirty="0">
                  <a:solidFill>
                    <a:schemeClr val="bg1"/>
                  </a:solidFill>
                  <a:ea typeface="Times New Roman" panose="02020603050405020304" pitchFamily="18" charset="0"/>
                </a:rPr>
                <a:t>Прохождение вводного инструктажа</a:t>
              </a:r>
              <a:endParaRPr lang="ru-RU" sz="1300" b="1" dirty="0">
                <a:solidFill>
                  <a:schemeClr val="bg1"/>
                </a:solidFill>
                <a:effectLst/>
                <a:ea typeface="Times New Roman" panose="02020603050405020304" pitchFamily="18" charset="0"/>
              </a:endParaRPr>
            </a:p>
          </p:txBody>
        </p:sp>
      </p:grpSp>
      <p:pic>
        <p:nvPicPr>
          <p:cNvPr id="166" name="Рисунок 165" descr="Презентация с линейчатой диаграммой">
            <a:extLst>
              <a:ext uri="{FF2B5EF4-FFF2-40B4-BE49-F238E27FC236}">
                <a16:creationId xmlns:a16="http://schemas.microsoft.com/office/drawing/2014/main" id="{4C5087B1-7452-465B-AAC2-DC85DF477EC8}"/>
              </a:ext>
            </a:extLst>
          </p:cNvPr>
          <p:cNvPicPr>
            <a:picLocks noChangeAspect="1"/>
          </p:cNvPicPr>
          <p:nvPr/>
        </p:nvPicPr>
        <p:blipFill>
          <a:blip r:embed="rId3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7"/>
              </a:ext>
            </a:extLst>
          </a:blip>
          <a:stretch>
            <a:fillRect/>
          </a:stretch>
        </p:blipFill>
        <p:spPr>
          <a:xfrm>
            <a:off x="448461" y="4277559"/>
            <a:ext cx="218550" cy="217958"/>
          </a:xfrm>
          <a:prstGeom prst="rect">
            <a:avLst/>
          </a:prstGeom>
        </p:spPr>
      </p:pic>
      <p:sp>
        <p:nvSpPr>
          <p:cNvPr id="167" name="Прямоугольник 166"/>
          <p:cNvSpPr/>
          <p:nvPr/>
        </p:nvSpPr>
        <p:spPr>
          <a:xfrm>
            <a:off x="422248" y="4575949"/>
            <a:ext cx="11342794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2" indent="457200" algn="just">
              <a:spcAft>
                <a:spcPts val="0"/>
              </a:spcAft>
            </a:pPr>
            <a:r>
              <a:rPr lang="ru-RU" sz="1300" dirty="0">
                <a:ea typeface="Times New Roman" panose="02020603050405020304" pitchFamily="18" charset="0"/>
              </a:rPr>
              <a:t>Персонал подрядной организации в обязательном порядке должен пройти вводный </a:t>
            </a:r>
            <a:r>
              <a:rPr lang="ru-RU" sz="1300" dirty="0" smtClean="0">
                <a:ea typeface="Times New Roman" panose="02020603050405020304" pitchFamily="18" charset="0"/>
              </a:rPr>
              <a:t>инструктаж. </a:t>
            </a:r>
            <a:r>
              <a:rPr lang="ru-RU" sz="1300" dirty="0">
                <a:ea typeface="Times New Roman" panose="02020603050405020304" pitchFamily="18" charset="0"/>
              </a:rPr>
              <a:t>Прохождение данного инструктажа является обязательным условием для получения пропуска для доступа на территорию </a:t>
            </a:r>
            <a:r>
              <a:rPr lang="ru-RU" sz="1300" dirty="0" smtClean="0">
                <a:ea typeface="Times New Roman" panose="02020603050405020304" pitchFamily="18" charset="0"/>
              </a:rPr>
              <a:t>предприятия:</a:t>
            </a:r>
            <a:endParaRPr lang="ru-RU" sz="1300" dirty="0">
              <a:effectLst/>
              <a:ea typeface="Times New Roman" panose="02020603050405020304" pitchFamily="18" charset="0"/>
            </a:endParaRPr>
          </a:p>
        </p:txBody>
      </p:sp>
      <p:grpSp>
        <p:nvGrpSpPr>
          <p:cNvPr id="206" name="Группа 205"/>
          <p:cNvGrpSpPr/>
          <p:nvPr/>
        </p:nvGrpSpPr>
        <p:grpSpPr>
          <a:xfrm>
            <a:off x="2599209" y="5105691"/>
            <a:ext cx="1828520" cy="958897"/>
            <a:chOff x="2923492" y="5105691"/>
            <a:chExt cx="1828520" cy="958897"/>
          </a:xfrm>
        </p:grpSpPr>
        <p:pic>
          <p:nvPicPr>
            <p:cNvPr id="170" name="Рисунок 169" descr="Школьный класс">
              <a:extLst>
                <a:ext uri="{FF2B5EF4-FFF2-40B4-BE49-F238E27FC236}">
                  <a16:creationId xmlns:a16="http://schemas.microsoft.com/office/drawing/2014/main" id="{1D6439A6-5A71-02F4-D18B-A73821905150}"/>
                </a:ext>
              </a:extLst>
            </p:cNvPr>
            <p:cNvPicPr>
              <a:picLocks noChangeAspect="1"/>
            </p:cNvPicPr>
            <p:nvPr/>
          </p:nvPicPr>
          <p:blipFill>
            <a:blip r:embed="rId34" cstate="hq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26"/>
                </a:ext>
              </a:extLst>
            </a:blip>
            <a:stretch>
              <a:fillRect/>
            </a:stretch>
          </p:blipFill>
          <p:spPr>
            <a:xfrm>
              <a:off x="3435571" y="5105691"/>
              <a:ext cx="742474" cy="594280"/>
            </a:xfrm>
            <a:prstGeom prst="rect">
              <a:avLst/>
            </a:prstGeom>
          </p:spPr>
        </p:pic>
        <p:sp>
          <p:nvSpPr>
            <p:cNvPr id="172" name="TextBox 171">
              <a:extLst>
                <a:ext uri="{FF2B5EF4-FFF2-40B4-BE49-F238E27FC236}">
                  <a16:creationId xmlns:a16="http://schemas.microsoft.com/office/drawing/2014/main" id="{9799307E-7E6D-DE4E-7DE0-60D3FF8CD161}"/>
                </a:ext>
              </a:extLst>
            </p:cNvPr>
            <p:cNvSpPr txBox="1"/>
            <p:nvPr/>
          </p:nvSpPr>
          <p:spPr>
            <a:xfrm>
              <a:off x="2923492" y="5713723"/>
              <a:ext cx="1828520" cy="3508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ru-RU" sz="1050" dirty="0"/>
                <a:t>прохождение</a:t>
              </a:r>
            </a:p>
            <a:p>
              <a:pPr algn="ctr">
                <a:lnSpc>
                  <a:spcPct val="80000"/>
                </a:lnSpc>
              </a:pPr>
              <a:r>
                <a:rPr lang="ru-RU" sz="1050" dirty="0" smtClean="0"/>
                <a:t>вводного </a:t>
              </a:r>
              <a:r>
                <a:rPr lang="ru-RU" sz="1050" dirty="0"/>
                <a:t>инструктажа</a:t>
              </a:r>
            </a:p>
          </p:txBody>
        </p:sp>
      </p:grpSp>
      <p:grpSp>
        <p:nvGrpSpPr>
          <p:cNvPr id="207" name="Группа 206"/>
          <p:cNvGrpSpPr/>
          <p:nvPr/>
        </p:nvGrpSpPr>
        <p:grpSpPr>
          <a:xfrm>
            <a:off x="3974974" y="5237382"/>
            <a:ext cx="1327123" cy="735487"/>
            <a:chOff x="4567315" y="5237382"/>
            <a:chExt cx="1327123" cy="735487"/>
          </a:xfrm>
        </p:grpSpPr>
        <p:sp>
          <p:nvSpPr>
            <p:cNvPr id="169" name="Рисунок 12">
              <a:extLst>
                <a:ext uri="{FF2B5EF4-FFF2-40B4-BE49-F238E27FC236}">
                  <a16:creationId xmlns:a16="http://schemas.microsoft.com/office/drawing/2014/main" id="{18AF5E82-380F-90B1-C1B4-6C3EEFEFF154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4958057" y="5237382"/>
              <a:ext cx="525375" cy="330898"/>
            </a:xfrm>
            <a:custGeom>
              <a:avLst/>
              <a:gdLst>
                <a:gd name="connsiteX0" fmla="*/ 222669 w 484632"/>
                <a:gd name="connsiteY0" fmla="*/ 26196 h 379847"/>
                <a:gd name="connsiteX1" fmla="*/ 261963 w 484632"/>
                <a:gd name="connsiteY1" fmla="*/ 26196 h 379847"/>
                <a:gd name="connsiteX2" fmla="*/ 261963 w 484632"/>
                <a:gd name="connsiteY2" fmla="*/ 85138 h 379847"/>
                <a:gd name="connsiteX3" fmla="*/ 222669 w 484632"/>
                <a:gd name="connsiteY3" fmla="*/ 85138 h 379847"/>
                <a:gd name="connsiteX4" fmla="*/ 222669 w 484632"/>
                <a:gd name="connsiteY4" fmla="*/ 26196 h 379847"/>
                <a:gd name="connsiteX5" fmla="*/ 196472 w 484632"/>
                <a:gd name="connsiteY5" fmla="*/ 26196 h 379847"/>
                <a:gd name="connsiteX6" fmla="*/ 222669 w 484632"/>
                <a:gd name="connsiteY6" fmla="*/ 0 h 379847"/>
                <a:gd name="connsiteX7" fmla="*/ 261963 w 484632"/>
                <a:gd name="connsiteY7" fmla="*/ 0 h 379847"/>
                <a:gd name="connsiteX8" fmla="*/ 288160 w 484632"/>
                <a:gd name="connsiteY8" fmla="*/ 26196 h 379847"/>
                <a:gd name="connsiteX9" fmla="*/ 288160 w 484632"/>
                <a:gd name="connsiteY9" fmla="*/ 58942 h 379847"/>
                <a:gd name="connsiteX10" fmla="*/ 458436 w 484632"/>
                <a:gd name="connsiteY10" fmla="*/ 58942 h 379847"/>
                <a:gd name="connsiteX11" fmla="*/ 484632 w 484632"/>
                <a:gd name="connsiteY11" fmla="*/ 85138 h 379847"/>
                <a:gd name="connsiteX12" fmla="*/ 484632 w 484632"/>
                <a:gd name="connsiteY12" fmla="*/ 353651 h 379847"/>
                <a:gd name="connsiteX13" fmla="*/ 458436 w 484632"/>
                <a:gd name="connsiteY13" fmla="*/ 379847 h 379847"/>
                <a:gd name="connsiteX14" fmla="*/ 26196 w 484632"/>
                <a:gd name="connsiteY14" fmla="*/ 379847 h 379847"/>
                <a:gd name="connsiteX15" fmla="*/ 0 w 484632"/>
                <a:gd name="connsiteY15" fmla="*/ 353651 h 379847"/>
                <a:gd name="connsiteX16" fmla="*/ 0 w 484632"/>
                <a:gd name="connsiteY16" fmla="*/ 85138 h 379847"/>
                <a:gd name="connsiteX17" fmla="*/ 26196 w 484632"/>
                <a:gd name="connsiteY17" fmla="*/ 58942 h 379847"/>
                <a:gd name="connsiteX18" fmla="*/ 196472 w 484632"/>
                <a:gd name="connsiteY18" fmla="*/ 58942 h 379847"/>
                <a:gd name="connsiteX19" fmla="*/ 196472 w 484632"/>
                <a:gd name="connsiteY19" fmla="*/ 26196 h 379847"/>
                <a:gd name="connsiteX20" fmla="*/ 196472 w 484632"/>
                <a:gd name="connsiteY20" fmla="*/ 85138 h 379847"/>
                <a:gd name="connsiteX21" fmla="*/ 32745 w 484632"/>
                <a:gd name="connsiteY21" fmla="*/ 85138 h 379847"/>
                <a:gd name="connsiteX22" fmla="*/ 26196 w 484632"/>
                <a:gd name="connsiteY22" fmla="*/ 91687 h 379847"/>
                <a:gd name="connsiteX23" fmla="*/ 26196 w 484632"/>
                <a:gd name="connsiteY23" fmla="*/ 347102 h 379847"/>
                <a:gd name="connsiteX24" fmla="*/ 32745 w 484632"/>
                <a:gd name="connsiteY24" fmla="*/ 353651 h 379847"/>
                <a:gd name="connsiteX25" fmla="*/ 451887 w 484632"/>
                <a:gd name="connsiteY25" fmla="*/ 353651 h 379847"/>
                <a:gd name="connsiteX26" fmla="*/ 458436 w 484632"/>
                <a:gd name="connsiteY26" fmla="*/ 347102 h 379847"/>
                <a:gd name="connsiteX27" fmla="*/ 458436 w 484632"/>
                <a:gd name="connsiteY27" fmla="*/ 91687 h 379847"/>
                <a:gd name="connsiteX28" fmla="*/ 451887 w 484632"/>
                <a:gd name="connsiteY28" fmla="*/ 85138 h 379847"/>
                <a:gd name="connsiteX29" fmla="*/ 288160 w 484632"/>
                <a:gd name="connsiteY29" fmla="*/ 85138 h 379847"/>
                <a:gd name="connsiteX30" fmla="*/ 261963 w 484632"/>
                <a:gd name="connsiteY30" fmla="*/ 111334 h 379847"/>
                <a:gd name="connsiteX31" fmla="*/ 222669 w 484632"/>
                <a:gd name="connsiteY31" fmla="*/ 111334 h 379847"/>
                <a:gd name="connsiteX32" fmla="*/ 196472 w 484632"/>
                <a:gd name="connsiteY32" fmla="*/ 85138 h 379847"/>
                <a:gd name="connsiteX33" fmla="*/ 127708 w 484632"/>
                <a:gd name="connsiteY33" fmla="*/ 196473 h 379847"/>
                <a:gd name="connsiteX34" fmla="*/ 150630 w 484632"/>
                <a:gd name="connsiteY34" fmla="*/ 173551 h 379847"/>
                <a:gd name="connsiteX35" fmla="*/ 127708 w 484632"/>
                <a:gd name="connsiteY35" fmla="*/ 150629 h 379847"/>
                <a:gd name="connsiteX36" fmla="*/ 104787 w 484632"/>
                <a:gd name="connsiteY36" fmla="*/ 173551 h 379847"/>
                <a:gd name="connsiteX37" fmla="*/ 127708 w 484632"/>
                <a:gd name="connsiteY37" fmla="*/ 196473 h 379847"/>
                <a:gd name="connsiteX38" fmla="*/ 127708 w 484632"/>
                <a:gd name="connsiteY38" fmla="*/ 222669 h 379847"/>
                <a:gd name="connsiteX39" fmla="*/ 176827 w 484632"/>
                <a:gd name="connsiteY39" fmla="*/ 173551 h 379847"/>
                <a:gd name="connsiteX40" fmla="*/ 127708 w 484632"/>
                <a:gd name="connsiteY40" fmla="*/ 124433 h 379847"/>
                <a:gd name="connsiteX41" fmla="*/ 78590 w 484632"/>
                <a:gd name="connsiteY41" fmla="*/ 173551 h 379847"/>
                <a:gd name="connsiteX42" fmla="*/ 127708 w 484632"/>
                <a:gd name="connsiteY42" fmla="*/ 222669 h 379847"/>
                <a:gd name="connsiteX43" fmla="*/ 425690 w 484632"/>
                <a:gd name="connsiteY43" fmla="*/ 170276 h 379847"/>
                <a:gd name="connsiteX44" fmla="*/ 432239 w 484632"/>
                <a:gd name="connsiteY44" fmla="*/ 163727 h 379847"/>
                <a:gd name="connsiteX45" fmla="*/ 432239 w 484632"/>
                <a:gd name="connsiteY45" fmla="*/ 150629 h 379847"/>
                <a:gd name="connsiteX46" fmla="*/ 425690 w 484632"/>
                <a:gd name="connsiteY46" fmla="*/ 144080 h 379847"/>
                <a:gd name="connsiteX47" fmla="*/ 255414 w 484632"/>
                <a:gd name="connsiteY47" fmla="*/ 144080 h 379847"/>
                <a:gd name="connsiteX48" fmla="*/ 248865 w 484632"/>
                <a:gd name="connsiteY48" fmla="*/ 150629 h 379847"/>
                <a:gd name="connsiteX49" fmla="*/ 248865 w 484632"/>
                <a:gd name="connsiteY49" fmla="*/ 163727 h 379847"/>
                <a:gd name="connsiteX50" fmla="*/ 255414 w 484632"/>
                <a:gd name="connsiteY50" fmla="*/ 170276 h 379847"/>
                <a:gd name="connsiteX51" fmla="*/ 425690 w 484632"/>
                <a:gd name="connsiteY51" fmla="*/ 170276 h 379847"/>
                <a:gd name="connsiteX52" fmla="*/ 196302 w 484632"/>
                <a:gd name="connsiteY52" fmla="*/ 301268 h 379847"/>
                <a:gd name="connsiteX53" fmla="*/ 192704 w 484632"/>
                <a:gd name="connsiteY53" fmla="*/ 268513 h 379847"/>
                <a:gd name="connsiteX54" fmla="*/ 127708 w 484632"/>
                <a:gd name="connsiteY54" fmla="*/ 229218 h 379847"/>
                <a:gd name="connsiteX55" fmla="*/ 62712 w 484632"/>
                <a:gd name="connsiteY55" fmla="*/ 268513 h 379847"/>
                <a:gd name="connsiteX56" fmla="*/ 59115 w 484632"/>
                <a:gd name="connsiteY56" fmla="*/ 301268 h 379847"/>
                <a:gd name="connsiteX57" fmla="*/ 65492 w 484632"/>
                <a:gd name="connsiteY57" fmla="*/ 307807 h 379847"/>
                <a:gd name="connsiteX58" fmla="*/ 189925 w 484632"/>
                <a:gd name="connsiteY58" fmla="*/ 307807 h 379847"/>
                <a:gd name="connsiteX59" fmla="*/ 196302 w 484632"/>
                <a:gd name="connsiteY59" fmla="*/ 301268 h 379847"/>
                <a:gd name="connsiteX60" fmla="*/ 98238 w 484632"/>
                <a:gd name="connsiteY60" fmla="*/ 281611 h 379847"/>
                <a:gd name="connsiteX61" fmla="*/ 92593 w 484632"/>
                <a:gd name="connsiteY61" fmla="*/ 275136 h 379847"/>
                <a:gd name="connsiteX62" fmla="*/ 93848 w 484632"/>
                <a:gd name="connsiteY62" fmla="*/ 271257 h 379847"/>
                <a:gd name="connsiteX63" fmla="*/ 94284 w 484632"/>
                <a:gd name="connsiteY63" fmla="*/ 270455 h 379847"/>
                <a:gd name="connsiteX64" fmla="*/ 94284 w 484632"/>
                <a:gd name="connsiteY64" fmla="*/ 270454 h 379847"/>
                <a:gd name="connsiteX65" fmla="*/ 94284 w 484632"/>
                <a:gd name="connsiteY65" fmla="*/ 270454 h 379847"/>
                <a:gd name="connsiteX66" fmla="*/ 94689 w 484632"/>
                <a:gd name="connsiteY66" fmla="*/ 269712 h 379847"/>
                <a:gd name="connsiteX67" fmla="*/ 127708 w 484632"/>
                <a:gd name="connsiteY67" fmla="*/ 258689 h 379847"/>
                <a:gd name="connsiteX68" fmla="*/ 160726 w 484632"/>
                <a:gd name="connsiteY68" fmla="*/ 269713 h 379847"/>
                <a:gd name="connsiteX69" fmla="*/ 161126 w 484632"/>
                <a:gd name="connsiteY69" fmla="*/ 270441 h 379847"/>
                <a:gd name="connsiteX70" fmla="*/ 161568 w 484632"/>
                <a:gd name="connsiteY70" fmla="*/ 271257 h 379847"/>
                <a:gd name="connsiteX71" fmla="*/ 162824 w 484632"/>
                <a:gd name="connsiteY71" fmla="*/ 275136 h 379847"/>
                <a:gd name="connsiteX72" fmla="*/ 157179 w 484632"/>
                <a:gd name="connsiteY72" fmla="*/ 281611 h 379847"/>
                <a:gd name="connsiteX73" fmla="*/ 98238 w 484632"/>
                <a:gd name="connsiteY73" fmla="*/ 281611 h 379847"/>
                <a:gd name="connsiteX74" fmla="*/ 432239 w 484632"/>
                <a:gd name="connsiteY74" fmla="*/ 209571 h 379847"/>
                <a:gd name="connsiteX75" fmla="*/ 425690 w 484632"/>
                <a:gd name="connsiteY75" fmla="*/ 216120 h 379847"/>
                <a:gd name="connsiteX76" fmla="*/ 255414 w 484632"/>
                <a:gd name="connsiteY76" fmla="*/ 216120 h 379847"/>
                <a:gd name="connsiteX77" fmla="*/ 248865 w 484632"/>
                <a:gd name="connsiteY77" fmla="*/ 209571 h 379847"/>
                <a:gd name="connsiteX78" fmla="*/ 248865 w 484632"/>
                <a:gd name="connsiteY78" fmla="*/ 196473 h 379847"/>
                <a:gd name="connsiteX79" fmla="*/ 255414 w 484632"/>
                <a:gd name="connsiteY79" fmla="*/ 189924 h 379847"/>
                <a:gd name="connsiteX80" fmla="*/ 425690 w 484632"/>
                <a:gd name="connsiteY80" fmla="*/ 189924 h 379847"/>
                <a:gd name="connsiteX81" fmla="*/ 432239 w 484632"/>
                <a:gd name="connsiteY81" fmla="*/ 196473 h 379847"/>
                <a:gd name="connsiteX82" fmla="*/ 432239 w 484632"/>
                <a:gd name="connsiteY82" fmla="*/ 209571 h 379847"/>
                <a:gd name="connsiteX83" fmla="*/ 248865 w 484632"/>
                <a:gd name="connsiteY83" fmla="*/ 294709 h 379847"/>
                <a:gd name="connsiteX84" fmla="*/ 255414 w 484632"/>
                <a:gd name="connsiteY84" fmla="*/ 301258 h 379847"/>
                <a:gd name="connsiteX85" fmla="*/ 268512 w 484632"/>
                <a:gd name="connsiteY85" fmla="*/ 301258 h 379847"/>
                <a:gd name="connsiteX86" fmla="*/ 275061 w 484632"/>
                <a:gd name="connsiteY86" fmla="*/ 294709 h 379847"/>
                <a:gd name="connsiteX87" fmla="*/ 275061 w 484632"/>
                <a:gd name="connsiteY87" fmla="*/ 255414 h 379847"/>
                <a:gd name="connsiteX88" fmla="*/ 268512 w 484632"/>
                <a:gd name="connsiteY88" fmla="*/ 248865 h 379847"/>
                <a:gd name="connsiteX89" fmla="*/ 255414 w 484632"/>
                <a:gd name="connsiteY89" fmla="*/ 248865 h 379847"/>
                <a:gd name="connsiteX90" fmla="*/ 248865 w 484632"/>
                <a:gd name="connsiteY90" fmla="*/ 255414 h 379847"/>
                <a:gd name="connsiteX91" fmla="*/ 248865 w 484632"/>
                <a:gd name="connsiteY91" fmla="*/ 294709 h 379847"/>
                <a:gd name="connsiteX92" fmla="*/ 294709 w 484632"/>
                <a:gd name="connsiteY92" fmla="*/ 301258 h 379847"/>
                <a:gd name="connsiteX93" fmla="*/ 288160 w 484632"/>
                <a:gd name="connsiteY93" fmla="*/ 294709 h 379847"/>
                <a:gd name="connsiteX94" fmla="*/ 288160 w 484632"/>
                <a:gd name="connsiteY94" fmla="*/ 255414 h 379847"/>
                <a:gd name="connsiteX95" fmla="*/ 294709 w 484632"/>
                <a:gd name="connsiteY95" fmla="*/ 248865 h 379847"/>
                <a:gd name="connsiteX96" fmla="*/ 307807 w 484632"/>
                <a:gd name="connsiteY96" fmla="*/ 248865 h 379847"/>
                <a:gd name="connsiteX97" fmla="*/ 314356 w 484632"/>
                <a:gd name="connsiteY97" fmla="*/ 255414 h 379847"/>
                <a:gd name="connsiteX98" fmla="*/ 314356 w 484632"/>
                <a:gd name="connsiteY98" fmla="*/ 294709 h 379847"/>
                <a:gd name="connsiteX99" fmla="*/ 307807 w 484632"/>
                <a:gd name="connsiteY99" fmla="*/ 301258 h 379847"/>
                <a:gd name="connsiteX100" fmla="*/ 294709 w 484632"/>
                <a:gd name="connsiteY100" fmla="*/ 301258 h 379847"/>
                <a:gd name="connsiteX101" fmla="*/ 327454 w 484632"/>
                <a:gd name="connsiteY101" fmla="*/ 294709 h 379847"/>
                <a:gd name="connsiteX102" fmla="*/ 334003 w 484632"/>
                <a:gd name="connsiteY102" fmla="*/ 301258 h 379847"/>
                <a:gd name="connsiteX103" fmla="*/ 347101 w 484632"/>
                <a:gd name="connsiteY103" fmla="*/ 301258 h 379847"/>
                <a:gd name="connsiteX104" fmla="*/ 353650 w 484632"/>
                <a:gd name="connsiteY104" fmla="*/ 294709 h 379847"/>
                <a:gd name="connsiteX105" fmla="*/ 353650 w 484632"/>
                <a:gd name="connsiteY105" fmla="*/ 255414 h 379847"/>
                <a:gd name="connsiteX106" fmla="*/ 347101 w 484632"/>
                <a:gd name="connsiteY106" fmla="*/ 248865 h 379847"/>
                <a:gd name="connsiteX107" fmla="*/ 334003 w 484632"/>
                <a:gd name="connsiteY107" fmla="*/ 248865 h 379847"/>
                <a:gd name="connsiteX108" fmla="*/ 327454 w 484632"/>
                <a:gd name="connsiteY108" fmla="*/ 255414 h 379847"/>
                <a:gd name="connsiteX109" fmla="*/ 327454 w 484632"/>
                <a:gd name="connsiteY109" fmla="*/ 294709 h 379847"/>
                <a:gd name="connsiteX110" fmla="*/ 373298 w 484632"/>
                <a:gd name="connsiteY110" fmla="*/ 301258 h 379847"/>
                <a:gd name="connsiteX111" fmla="*/ 366749 w 484632"/>
                <a:gd name="connsiteY111" fmla="*/ 294709 h 379847"/>
                <a:gd name="connsiteX112" fmla="*/ 366749 w 484632"/>
                <a:gd name="connsiteY112" fmla="*/ 255414 h 379847"/>
                <a:gd name="connsiteX113" fmla="*/ 373298 w 484632"/>
                <a:gd name="connsiteY113" fmla="*/ 248865 h 379847"/>
                <a:gd name="connsiteX114" fmla="*/ 386396 w 484632"/>
                <a:gd name="connsiteY114" fmla="*/ 248865 h 379847"/>
                <a:gd name="connsiteX115" fmla="*/ 392945 w 484632"/>
                <a:gd name="connsiteY115" fmla="*/ 255414 h 379847"/>
                <a:gd name="connsiteX116" fmla="*/ 392945 w 484632"/>
                <a:gd name="connsiteY116" fmla="*/ 294709 h 379847"/>
                <a:gd name="connsiteX117" fmla="*/ 386396 w 484632"/>
                <a:gd name="connsiteY117" fmla="*/ 301258 h 379847"/>
                <a:gd name="connsiteX118" fmla="*/ 373298 w 484632"/>
                <a:gd name="connsiteY118" fmla="*/ 301258 h 379847"/>
                <a:gd name="connsiteX119" fmla="*/ 406043 w 484632"/>
                <a:gd name="connsiteY119" fmla="*/ 294709 h 379847"/>
                <a:gd name="connsiteX120" fmla="*/ 412592 w 484632"/>
                <a:gd name="connsiteY120" fmla="*/ 301258 h 379847"/>
                <a:gd name="connsiteX121" fmla="*/ 425690 w 484632"/>
                <a:gd name="connsiteY121" fmla="*/ 301258 h 379847"/>
                <a:gd name="connsiteX122" fmla="*/ 432239 w 484632"/>
                <a:gd name="connsiteY122" fmla="*/ 294709 h 379847"/>
                <a:gd name="connsiteX123" fmla="*/ 432239 w 484632"/>
                <a:gd name="connsiteY123" fmla="*/ 255414 h 379847"/>
                <a:gd name="connsiteX124" fmla="*/ 425690 w 484632"/>
                <a:gd name="connsiteY124" fmla="*/ 248865 h 379847"/>
                <a:gd name="connsiteX125" fmla="*/ 412592 w 484632"/>
                <a:gd name="connsiteY125" fmla="*/ 248865 h 379847"/>
                <a:gd name="connsiteX126" fmla="*/ 406043 w 484632"/>
                <a:gd name="connsiteY126" fmla="*/ 255414 h 379847"/>
                <a:gd name="connsiteX127" fmla="*/ 406043 w 484632"/>
                <a:gd name="connsiteY127" fmla="*/ 294709 h 3798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</a:cxnLst>
              <a:rect l="l" t="t" r="r" b="b"/>
              <a:pathLst>
                <a:path w="484632" h="379847">
                  <a:moveTo>
                    <a:pt x="222669" y="26196"/>
                  </a:moveTo>
                  <a:lnTo>
                    <a:pt x="261963" y="26196"/>
                  </a:lnTo>
                  <a:lnTo>
                    <a:pt x="261963" y="85138"/>
                  </a:lnTo>
                  <a:lnTo>
                    <a:pt x="222669" y="85138"/>
                  </a:lnTo>
                  <a:lnTo>
                    <a:pt x="222669" y="26196"/>
                  </a:lnTo>
                  <a:close/>
                  <a:moveTo>
                    <a:pt x="196472" y="26196"/>
                  </a:moveTo>
                  <a:cubicBezTo>
                    <a:pt x="196472" y="11728"/>
                    <a:pt x="208201" y="0"/>
                    <a:pt x="222669" y="0"/>
                  </a:cubicBezTo>
                  <a:lnTo>
                    <a:pt x="261963" y="0"/>
                  </a:lnTo>
                  <a:cubicBezTo>
                    <a:pt x="276431" y="0"/>
                    <a:pt x="288160" y="11728"/>
                    <a:pt x="288160" y="26196"/>
                  </a:cubicBezTo>
                  <a:lnTo>
                    <a:pt x="288160" y="58942"/>
                  </a:lnTo>
                  <a:lnTo>
                    <a:pt x="458436" y="58942"/>
                  </a:lnTo>
                  <a:cubicBezTo>
                    <a:pt x="472903" y="58942"/>
                    <a:pt x="484632" y="70671"/>
                    <a:pt x="484632" y="85138"/>
                  </a:cubicBezTo>
                  <a:lnTo>
                    <a:pt x="484632" y="353651"/>
                  </a:lnTo>
                  <a:cubicBezTo>
                    <a:pt x="484632" y="368118"/>
                    <a:pt x="472903" y="379847"/>
                    <a:pt x="458436" y="379847"/>
                  </a:cubicBezTo>
                  <a:lnTo>
                    <a:pt x="26196" y="379847"/>
                  </a:lnTo>
                  <a:cubicBezTo>
                    <a:pt x="11728" y="379847"/>
                    <a:pt x="0" y="368118"/>
                    <a:pt x="0" y="353651"/>
                  </a:cubicBezTo>
                  <a:lnTo>
                    <a:pt x="0" y="85138"/>
                  </a:lnTo>
                  <a:cubicBezTo>
                    <a:pt x="0" y="70671"/>
                    <a:pt x="11728" y="58942"/>
                    <a:pt x="26196" y="58942"/>
                  </a:cubicBezTo>
                  <a:lnTo>
                    <a:pt x="196472" y="58942"/>
                  </a:lnTo>
                  <a:lnTo>
                    <a:pt x="196472" y="26196"/>
                  </a:lnTo>
                  <a:close/>
                  <a:moveTo>
                    <a:pt x="196472" y="85138"/>
                  </a:moveTo>
                  <a:lnTo>
                    <a:pt x="32745" y="85138"/>
                  </a:lnTo>
                  <a:cubicBezTo>
                    <a:pt x="29128" y="85138"/>
                    <a:pt x="26196" y="88070"/>
                    <a:pt x="26196" y="91687"/>
                  </a:cubicBezTo>
                  <a:lnTo>
                    <a:pt x="26196" y="347102"/>
                  </a:lnTo>
                  <a:cubicBezTo>
                    <a:pt x="26196" y="350719"/>
                    <a:pt x="29128" y="353651"/>
                    <a:pt x="32745" y="353651"/>
                  </a:cubicBezTo>
                  <a:lnTo>
                    <a:pt x="451887" y="353651"/>
                  </a:lnTo>
                  <a:cubicBezTo>
                    <a:pt x="455504" y="353651"/>
                    <a:pt x="458436" y="350719"/>
                    <a:pt x="458436" y="347102"/>
                  </a:cubicBezTo>
                  <a:lnTo>
                    <a:pt x="458436" y="91687"/>
                  </a:lnTo>
                  <a:cubicBezTo>
                    <a:pt x="458436" y="88070"/>
                    <a:pt x="455504" y="85138"/>
                    <a:pt x="451887" y="85138"/>
                  </a:cubicBezTo>
                  <a:lnTo>
                    <a:pt x="288160" y="85138"/>
                  </a:lnTo>
                  <a:cubicBezTo>
                    <a:pt x="288160" y="99606"/>
                    <a:pt x="276431" y="111334"/>
                    <a:pt x="261963" y="111334"/>
                  </a:cubicBezTo>
                  <a:lnTo>
                    <a:pt x="222669" y="111334"/>
                  </a:lnTo>
                  <a:cubicBezTo>
                    <a:pt x="208201" y="111334"/>
                    <a:pt x="196472" y="99606"/>
                    <a:pt x="196472" y="85138"/>
                  </a:cubicBezTo>
                  <a:close/>
                  <a:moveTo>
                    <a:pt x="127708" y="196473"/>
                  </a:moveTo>
                  <a:cubicBezTo>
                    <a:pt x="140368" y="196473"/>
                    <a:pt x="150630" y="186210"/>
                    <a:pt x="150630" y="173551"/>
                  </a:cubicBezTo>
                  <a:cubicBezTo>
                    <a:pt x="150630" y="160891"/>
                    <a:pt x="140368" y="150629"/>
                    <a:pt x="127708" y="150629"/>
                  </a:cubicBezTo>
                  <a:cubicBezTo>
                    <a:pt x="115049" y="150629"/>
                    <a:pt x="104787" y="160891"/>
                    <a:pt x="104787" y="173551"/>
                  </a:cubicBezTo>
                  <a:cubicBezTo>
                    <a:pt x="104787" y="186210"/>
                    <a:pt x="115049" y="196473"/>
                    <a:pt x="127708" y="196473"/>
                  </a:cubicBezTo>
                  <a:close/>
                  <a:moveTo>
                    <a:pt x="127708" y="222669"/>
                  </a:moveTo>
                  <a:cubicBezTo>
                    <a:pt x="154835" y="222669"/>
                    <a:pt x="176827" y="200678"/>
                    <a:pt x="176827" y="173551"/>
                  </a:cubicBezTo>
                  <a:cubicBezTo>
                    <a:pt x="176827" y="146424"/>
                    <a:pt x="154835" y="124433"/>
                    <a:pt x="127708" y="124433"/>
                  </a:cubicBezTo>
                  <a:cubicBezTo>
                    <a:pt x="100581" y="124433"/>
                    <a:pt x="78590" y="146424"/>
                    <a:pt x="78590" y="173551"/>
                  </a:cubicBezTo>
                  <a:cubicBezTo>
                    <a:pt x="78590" y="200678"/>
                    <a:pt x="100581" y="222669"/>
                    <a:pt x="127708" y="222669"/>
                  </a:cubicBezTo>
                  <a:close/>
                  <a:moveTo>
                    <a:pt x="425690" y="170276"/>
                  </a:moveTo>
                  <a:cubicBezTo>
                    <a:pt x="429307" y="170276"/>
                    <a:pt x="432239" y="167344"/>
                    <a:pt x="432239" y="163727"/>
                  </a:cubicBezTo>
                  <a:lnTo>
                    <a:pt x="432239" y="150629"/>
                  </a:lnTo>
                  <a:cubicBezTo>
                    <a:pt x="432239" y="147012"/>
                    <a:pt x="429307" y="144080"/>
                    <a:pt x="425690" y="144080"/>
                  </a:cubicBezTo>
                  <a:lnTo>
                    <a:pt x="255414" y="144080"/>
                  </a:lnTo>
                  <a:cubicBezTo>
                    <a:pt x="251797" y="144080"/>
                    <a:pt x="248865" y="147012"/>
                    <a:pt x="248865" y="150629"/>
                  </a:cubicBezTo>
                  <a:lnTo>
                    <a:pt x="248865" y="163727"/>
                  </a:lnTo>
                  <a:cubicBezTo>
                    <a:pt x="248865" y="167344"/>
                    <a:pt x="251797" y="170276"/>
                    <a:pt x="255414" y="170276"/>
                  </a:cubicBezTo>
                  <a:lnTo>
                    <a:pt x="425690" y="170276"/>
                  </a:lnTo>
                  <a:close/>
                  <a:moveTo>
                    <a:pt x="196302" y="301268"/>
                  </a:moveTo>
                  <a:cubicBezTo>
                    <a:pt x="195905" y="291236"/>
                    <a:pt x="194797" y="274090"/>
                    <a:pt x="192704" y="268513"/>
                  </a:cubicBezTo>
                  <a:cubicBezTo>
                    <a:pt x="185656" y="249722"/>
                    <a:pt x="167446" y="229218"/>
                    <a:pt x="127708" y="229218"/>
                  </a:cubicBezTo>
                  <a:cubicBezTo>
                    <a:pt x="87970" y="229218"/>
                    <a:pt x="69761" y="249722"/>
                    <a:pt x="62712" y="268513"/>
                  </a:cubicBezTo>
                  <a:cubicBezTo>
                    <a:pt x="60620" y="274090"/>
                    <a:pt x="59511" y="291236"/>
                    <a:pt x="59115" y="301268"/>
                  </a:cubicBezTo>
                  <a:cubicBezTo>
                    <a:pt x="58972" y="304882"/>
                    <a:pt x="61875" y="307807"/>
                    <a:pt x="65492" y="307807"/>
                  </a:cubicBezTo>
                  <a:lnTo>
                    <a:pt x="189925" y="307807"/>
                  </a:lnTo>
                  <a:cubicBezTo>
                    <a:pt x="193542" y="307807"/>
                    <a:pt x="196445" y="304882"/>
                    <a:pt x="196302" y="301268"/>
                  </a:cubicBezTo>
                  <a:close/>
                  <a:moveTo>
                    <a:pt x="98238" y="281611"/>
                  </a:moveTo>
                  <a:cubicBezTo>
                    <a:pt x="94620" y="281611"/>
                    <a:pt x="91760" y="278656"/>
                    <a:pt x="92593" y="275136"/>
                  </a:cubicBezTo>
                  <a:cubicBezTo>
                    <a:pt x="92960" y="273585"/>
                    <a:pt x="93402" y="272170"/>
                    <a:pt x="93848" y="271257"/>
                  </a:cubicBezTo>
                  <a:cubicBezTo>
                    <a:pt x="93982" y="270984"/>
                    <a:pt x="94133" y="270720"/>
                    <a:pt x="94284" y="270455"/>
                  </a:cubicBezTo>
                  <a:lnTo>
                    <a:pt x="94284" y="270454"/>
                  </a:lnTo>
                  <a:lnTo>
                    <a:pt x="94284" y="270454"/>
                  </a:lnTo>
                  <a:cubicBezTo>
                    <a:pt x="94423" y="270209"/>
                    <a:pt x="94563" y="269964"/>
                    <a:pt x="94689" y="269712"/>
                  </a:cubicBezTo>
                  <a:cubicBezTo>
                    <a:pt x="98668" y="261760"/>
                    <a:pt x="105512" y="258689"/>
                    <a:pt x="127708" y="258689"/>
                  </a:cubicBezTo>
                  <a:cubicBezTo>
                    <a:pt x="149289" y="258689"/>
                    <a:pt x="156710" y="261760"/>
                    <a:pt x="160726" y="269713"/>
                  </a:cubicBezTo>
                  <a:cubicBezTo>
                    <a:pt x="160851" y="269960"/>
                    <a:pt x="160988" y="270200"/>
                    <a:pt x="161126" y="270441"/>
                  </a:cubicBezTo>
                  <a:cubicBezTo>
                    <a:pt x="161279" y="270710"/>
                    <a:pt x="161432" y="270980"/>
                    <a:pt x="161568" y="271257"/>
                  </a:cubicBezTo>
                  <a:cubicBezTo>
                    <a:pt x="162015" y="272170"/>
                    <a:pt x="162457" y="273585"/>
                    <a:pt x="162824" y="275136"/>
                  </a:cubicBezTo>
                  <a:cubicBezTo>
                    <a:pt x="163657" y="278656"/>
                    <a:pt x="160796" y="281611"/>
                    <a:pt x="157179" y="281611"/>
                  </a:cubicBezTo>
                  <a:lnTo>
                    <a:pt x="98238" y="281611"/>
                  </a:lnTo>
                  <a:close/>
                  <a:moveTo>
                    <a:pt x="432239" y="209571"/>
                  </a:moveTo>
                  <a:cubicBezTo>
                    <a:pt x="432239" y="213188"/>
                    <a:pt x="429307" y="216120"/>
                    <a:pt x="425690" y="216120"/>
                  </a:cubicBezTo>
                  <a:lnTo>
                    <a:pt x="255414" y="216120"/>
                  </a:lnTo>
                  <a:cubicBezTo>
                    <a:pt x="251797" y="216120"/>
                    <a:pt x="248865" y="213188"/>
                    <a:pt x="248865" y="209571"/>
                  </a:cubicBezTo>
                  <a:lnTo>
                    <a:pt x="248865" y="196473"/>
                  </a:lnTo>
                  <a:cubicBezTo>
                    <a:pt x="248865" y="192856"/>
                    <a:pt x="251797" y="189924"/>
                    <a:pt x="255414" y="189924"/>
                  </a:cubicBezTo>
                  <a:lnTo>
                    <a:pt x="425690" y="189924"/>
                  </a:lnTo>
                  <a:cubicBezTo>
                    <a:pt x="429307" y="189924"/>
                    <a:pt x="432239" y="192856"/>
                    <a:pt x="432239" y="196473"/>
                  </a:cubicBezTo>
                  <a:lnTo>
                    <a:pt x="432239" y="209571"/>
                  </a:lnTo>
                  <a:close/>
                  <a:moveTo>
                    <a:pt x="248865" y="294709"/>
                  </a:moveTo>
                  <a:cubicBezTo>
                    <a:pt x="248865" y="298326"/>
                    <a:pt x="251797" y="301258"/>
                    <a:pt x="255414" y="301258"/>
                  </a:cubicBezTo>
                  <a:lnTo>
                    <a:pt x="268512" y="301258"/>
                  </a:lnTo>
                  <a:cubicBezTo>
                    <a:pt x="272129" y="301258"/>
                    <a:pt x="275061" y="298326"/>
                    <a:pt x="275061" y="294709"/>
                  </a:cubicBezTo>
                  <a:lnTo>
                    <a:pt x="275061" y="255414"/>
                  </a:lnTo>
                  <a:cubicBezTo>
                    <a:pt x="275061" y="251797"/>
                    <a:pt x="272129" y="248865"/>
                    <a:pt x="268512" y="248865"/>
                  </a:cubicBezTo>
                  <a:lnTo>
                    <a:pt x="255414" y="248865"/>
                  </a:lnTo>
                  <a:cubicBezTo>
                    <a:pt x="251797" y="248865"/>
                    <a:pt x="248865" y="251797"/>
                    <a:pt x="248865" y="255414"/>
                  </a:cubicBezTo>
                  <a:lnTo>
                    <a:pt x="248865" y="294709"/>
                  </a:lnTo>
                  <a:close/>
                  <a:moveTo>
                    <a:pt x="294709" y="301258"/>
                  </a:moveTo>
                  <a:cubicBezTo>
                    <a:pt x="291092" y="301258"/>
                    <a:pt x="288160" y="298326"/>
                    <a:pt x="288160" y="294709"/>
                  </a:cubicBezTo>
                  <a:lnTo>
                    <a:pt x="288160" y="255414"/>
                  </a:lnTo>
                  <a:cubicBezTo>
                    <a:pt x="288160" y="251797"/>
                    <a:pt x="291092" y="248865"/>
                    <a:pt x="294709" y="248865"/>
                  </a:cubicBezTo>
                  <a:lnTo>
                    <a:pt x="307807" y="248865"/>
                  </a:lnTo>
                  <a:cubicBezTo>
                    <a:pt x="311423" y="248865"/>
                    <a:pt x="314356" y="251797"/>
                    <a:pt x="314356" y="255414"/>
                  </a:cubicBezTo>
                  <a:lnTo>
                    <a:pt x="314356" y="294709"/>
                  </a:lnTo>
                  <a:cubicBezTo>
                    <a:pt x="314356" y="298326"/>
                    <a:pt x="311423" y="301258"/>
                    <a:pt x="307807" y="301258"/>
                  </a:cubicBezTo>
                  <a:lnTo>
                    <a:pt x="294709" y="301258"/>
                  </a:lnTo>
                  <a:close/>
                  <a:moveTo>
                    <a:pt x="327454" y="294709"/>
                  </a:moveTo>
                  <a:cubicBezTo>
                    <a:pt x="327454" y="298326"/>
                    <a:pt x="330386" y="301258"/>
                    <a:pt x="334003" y="301258"/>
                  </a:cubicBezTo>
                  <a:lnTo>
                    <a:pt x="347101" y="301258"/>
                  </a:lnTo>
                  <a:cubicBezTo>
                    <a:pt x="350718" y="301258"/>
                    <a:pt x="353650" y="298326"/>
                    <a:pt x="353650" y="294709"/>
                  </a:cubicBezTo>
                  <a:lnTo>
                    <a:pt x="353650" y="255414"/>
                  </a:lnTo>
                  <a:cubicBezTo>
                    <a:pt x="353650" y="251797"/>
                    <a:pt x="350718" y="248865"/>
                    <a:pt x="347101" y="248865"/>
                  </a:cubicBezTo>
                  <a:lnTo>
                    <a:pt x="334003" y="248865"/>
                  </a:lnTo>
                  <a:cubicBezTo>
                    <a:pt x="330386" y="248865"/>
                    <a:pt x="327454" y="251797"/>
                    <a:pt x="327454" y="255414"/>
                  </a:cubicBezTo>
                  <a:lnTo>
                    <a:pt x="327454" y="294709"/>
                  </a:lnTo>
                  <a:close/>
                  <a:moveTo>
                    <a:pt x="373298" y="301258"/>
                  </a:moveTo>
                  <a:cubicBezTo>
                    <a:pt x="369681" y="301258"/>
                    <a:pt x="366749" y="298326"/>
                    <a:pt x="366749" y="294709"/>
                  </a:cubicBezTo>
                  <a:lnTo>
                    <a:pt x="366749" y="255414"/>
                  </a:lnTo>
                  <a:cubicBezTo>
                    <a:pt x="366749" y="251797"/>
                    <a:pt x="369681" y="248865"/>
                    <a:pt x="373298" y="248865"/>
                  </a:cubicBezTo>
                  <a:lnTo>
                    <a:pt x="386396" y="248865"/>
                  </a:lnTo>
                  <a:cubicBezTo>
                    <a:pt x="390012" y="248865"/>
                    <a:pt x="392945" y="251797"/>
                    <a:pt x="392945" y="255414"/>
                  </a:cubicBezTo>
                  <a:lnTo>
                    <a:pt x="392945" y="294709"/>
                  </a:lnTo>
                  <a:cubicBezTo>
                    <a:pt x="392945" y="298326"/>
                    <a:pt x="390012" y="301258"/>
                    <a:pt x="386396" y="301258"/>
                  </a:cubicBezTo>
                  <a:lnTo>
                    <a:pt x="373298" y="301258"/>
                  </a:lnTo>
                  <a:close/>
                  <a:moveTo>
                    <a:pt x="406043" y="294709"/>
                  </a:moveTo>
                  <a:cubicBezTo>
                    <a:pt x="406043" y="298326"/>
                    <a:pt x="408975" y="301258"/>
                    <a:pt x="412592" y="301258"/>
                  </a:cubicBezTo>
                  <a:lnTo>
                    <a:pt x="425690" y="301258"/>
                  </a:lnTo>
                  <a:cubicBezTo>
                    <a:pt x="429307" y="301258"/>
                    <a:pt x="432239" y="298326"/>
                    <a:pt x="432239" y="294709"/>
                  </a:cubicBezTo>
                  <a:lnTo>
                    <a:pt x="432239" y="255414"/>
                  </a:lnTo>
                  <a:cubicBezTo>
                    <a:pt x="432239" y="251797"/>
                    <a:pt x="429307" y="248865"/>
                    <a:pt x="425690" y="248865"/>
                  </a:cubicBezTo>
                  <a:lnTo>
                    <a:pt x="412592" y="248865"/>
                  </a:lnTo>
                  <a:cubicBezTo>
                    <a:pt x="408975" y="248865"/>
                    <a:pt x="406043" y="251797"/>
                    <a:pt x="406043" y="255414"/>
                  </a:cubicBezTo>
                  <a:lnTo>
                    <a:pt x="406043" y="294709"/>
                  </a:lnTo>
                  <a:close/>
                </a:path>
              </a:pathLst>
            </a:custGeom>
            <a:solidFill>
              <a:srgbClr val="577C14"/>
            </a:solidFill>
            <a:ln w="9525" cap="flat">
              <a:noFill/>
              <a:prstDash val="solid"/>
              <a:miter/>
            </a:ln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73" name="TextBox 172">
              <a:extLst>
                <a:ext uri="{FF2B5EF4-FFF2-40B4-BE49-F238E27FC236}">
                  <a16:creationId xmlns:a16="http://schemas.microsoft.com/office/drawing/2014/main" id="{0762E4D7-99B2-3BB2-5ABE-47750D74D66D}"/>
                </a:ext>
              </a:extLst>
            </p:cNvPr>
            <p:cNvSpPr txBox="1"/>
            <p:nvPr/>
          </p:nvSpPr>
          <p:spPr>
            <a:xfrm>
              <a:off x="4567315" y="5713723"/>
              <a:ext cx="1327123" cy="2591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ru-RU" sz="1050" dirty="0"/>
                <a:t>получение</a:t>
              </a:r>
            </a:p>
            <a:p>
              <a:pPr algn="ctr">
                <a:lnSpc>
                  <a:spcPct val="80000"/>
                </a:lnSpc>
              </a:pPr>
              <a:r>
                <a:rPr lang="ru-RU" sz="1050" dirty="0"/>
                <a:t>пропуска</a:t>
              </a:r>
            </a:p>
          </p:txBody>
        </p:sp>
      </p:grpSp>
      <p:grpSp>
        <p:nvGrpSpPr>
          <p:cNvPr id="187" name="Группа 186"/>
          <p:cNvGrpSpPr/>
          <p:nvPr/>
        </p:nvGrpSpPr>
        <p:grpSpPr>
          <a:xfrm>
            <a:off x="392341" y="5119443"/>
            <a:ext cx="1401329" cy="965293"/>
            <a:chOff x="1055398" y="2191362"/>
            <a:chExt cx="1401329" cy="965293"/>
          </a:xfrm>
        </p:grpSpPr>
        <p:pic>
          <p:nvPicPr>
            <p:cNvPr id="188" name="Рисунок 187">
              <a:extLst>
                <a:ext uri="{FF2B5EF4-FFF2-40B4-BE49-F238E27FC236}">
                  <a16:creationId xmlns:a16="http://schemas.microsoft.com/office/drawing/2014/main" id="{51D7D322-5C3F-4673-AD91-D3CDC9DFA87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12472" y="2191362"/>
              <a:ext cx="483293" cy="613415"/>
            </a:xfrm>
            <a:prstGeom prst="rect">
              <a:avLst/>
            </a:prstGeom>
          </p:spPr>
        </p:pic>
        <p:sp>
          <p:nvSpPr>
            <p:cNvPr id="189" name="TextBox 188">
              <a:extLst>
                <a:ext uri="{FF2B5EF4-FFF2-40B4-BE49-F238E27FC236}">
                  <a16:creationId xmlns:a16="http://schemas.microsoft.com/office/drawing/2014/main" id="{FBD71BAD-5BDF-4C95-BC69-0008D6B51380}"/>
                </a:ext>
              </a:extLst>
            </p:cNvPr>
            <p:cNvSpPr txBox="1"/>
            <p:nvPr/>
          </p:nvSpPr>
          <p:spPr>
            <a:xfrm>
              <a:off x="1055398" y="2815023"/>
              <a:ext cx="1401329" cy="3416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90000"/>
                </a:lnSpc>
              </a:pPr>
              <a:r>
                <a:rPr lang="ru-RU" sz="900" dirty="0" smtClean="0"/>
                <a:t>сведения </a:t>
              </a:r>
              <a:r>
                <a:rPr lang="ru-RU" sz="900" dirty="0"/>
                <a:t>о</a:t>
              </a:r>
            </a:p>
            <a:p>
              <a:pPr algn="ctr">
                <a:lnSpc>
                  <a:spcPct val="90000"/>
                </a:lnSpc>
              </a:pPr>
              <a:r>
                <a:rPr lang="ru-RU" sz="900" dirty="0"/>
                <a:t> подрядной </a:t>
              </a:r>
              <a:r>
                <a:rPr lang="ru-RU" sz="900" dirty="0" smtClean="0"/>
                <a:t>организации</a:t>
              </a:r>
              <a:endParaRPr lang="ru-RU" sz="900" dirty="0"/>
            </a:p>
          </p:txBody>
        </p:sp>
      </p:grpSp>
      <p:sp>
        <p:nvSpPr>
          <p:cNvPr id="190" name="Стрелка: вниз 93">
            <a:extLst>
              <a:ext uri="{FF2B5EF4-FFF2-40B4-BE49-F238E27FC236}">
                <a16:creationId xmlns:a16="http://schemas.microsoft.com/office/drawing/2014/main" id="{1384DFC7-F838-4F32-8CDF-A11019EEE78D}"/>
              </a:ext>
            </a:extLst>
          </p:cNvPr>
          <p:cNvSpPr/>
          <p:nvPr/>
        </p:nvSpPr>
        <p:spPr>
          <a:xfrm rot="16200000" flipH="1">
            <a:off x="1684167" y="5360440"/>
            <a:ext cx="233998" cy="181682"/>
          </a:xfrm>
          <a:prstGeom prst="downArrow">
            <a:avLst/>
          </a:prstGeom>
          <a:solidFill>
            <a:srgbClr val="577C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pSp>
        <p:nvGrpSpPr>
          <p:cNvPr id="68" name="Группа 67"/>
          <p:cNvGrpSpPr/>
          <p:nvPr/>
        </p:nvGrpSpPr>
        <p:grpSpPr>
          <a:xfrm>
            <a:off x="1879858" y="5122730"/>
            <a:ext cx="873957" cy="924060"/>
            <a:chOff x="1986136" y="5122730"/>
            <a:chExt cx="873957" cy="924060"/>
          </a:xfrm>
        </p:grpSpPr>
        <p:grpSp>
          <p:nvGrpSpPr>
            <p:cNvPr id="192" name="Группа 191">
              <a:extLst>
                <a:ext uri="{FF2B5EF4-FFF2-40B4-BE49-F238E27FC236}">
                  <a16:creationId xmlns:a16="http://schemas.microsoft.com/office/drawing/2014/main" id="{D5C2A630-EA65-ACA8-293E-D7DE2526A037}"/>
                </a:ext>
              </a:extLst>
            </p:cNvPr>
            <p:cNvGrpSpPr/>
            <p:nvPr/>
          </p:nvGrpSpPr>
          <p:grpSpPr>
            <a:xfrm>
              <a:off x="2227388" y="5122730"/>
              <a:ext cx="428171" cy="562297"/>
              <a:chOff x="5876925" y="4665663"/>
              <a:chExt cx="790575" cy="1038226"/>
            </a:xfrm>
            <a:solidFill>
              <a:srgbClr val="577C14"/>
            </a:solidFill>
          </p:grpSpPr>
          <p:sp>
            <p:nvSpPr>
              <p:cNvPr id="194" name="Freeform 5">
                <a:extLst>
                  <a:ext uri="{FF2B5EF4-FFF2-40B4-BE49-F238E27FC236}">
                    <a16:creationId xmlns:a16="http://schemas.microsoft.com/office/drawing/2014/main" id="{1CD84BDC-011E-2F46-7CA8-4BCADA4983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76925" y="5153026"/>
                <a:ext cx="790575" cy="550863"/>
              </a:xfrm>
              <a:custGeom>
                <a:avLst/>
                <a:gdLst>
                  <a:gd name="T0" fmla="*/ 3070 w 6148"/>
                  <a:gd name="T1" fmla="*/ 117 h 4300"/>
                  <a:gd name="T2" fmla="*/ 2786 w 6148"/>
                  <a:gd name="T3" fmla="*/ 220 h 4300"/>
                  <a:gd name="T4" fmla="*/ 2832 w 6148"/>
                  <a:gd name="T5" fmla="*/ 600 h 4300"/>
                  <a:gd name="T6" fmla="*/ 2763 w 6148"/>
                  <a:gd name="T7" fmla="*/ 1381 h 4300"/>
                  <a:gd name="T8" fmla="*/ 2440 w 6148"/>
                  <a:gd name="T9" fmla="*/ 685 h 4300"/>
                  <a:gd name="T10" fmla="*/ 2281 w 6148"/>
                  <a:gd name="T11" fmla="*/ 337 h 4300"/>
                  <a:gd name="T12" fmla="*/ 2124 w 6148"/>
                  <a:gd name="T13" fmla="*/ 1 h 4300"/>
                  <a:gd name="T14" fmla="*/ 794 w 6148"/>
                  <a:gd name="T15" fmla="*/ 511 h 4300"/>
                  <a:gd name="T16" fmla="*/ 433 w 6148"/>
                  <a:gd name="T17" fmla="*/ 1074 h 4300"/>
                  <a:gd name="T18" fmla="*/ 287 w 6148"/>
                  <a:gd name="T19" fmla="*/ 1849 h 4300"/>
                  <a:gd name="T20" fmla="*/ 139 w 6148"/>
                  <a:gd name="T21" fmla="*/ 2625 h 4300"/>
                  <a:gd name="T22" fmla="*/ 33 w 6148"/>
                  <a:gd name="T23" fmla="*/ 3436 h 4300"/>
                  <a:gd name="T24" fmla="*/ 615 w 6148"/>
                  <a:gd name="T25" fmla="*/ 4131 h 4300"/>
                  <a:gd name="T26" fmla="*/ 1001 w 6148"/>
                  <a:gd name="T27" fmla="*/ 4300 h 4300"/>
                  <a:gd name="T28" fmla="*/ 1485 w 6148"/>
                  <a:gd name="T29" fmla="*/ 4300 h 4300"/>
                  <a:gd name="T30" fmla="*/ 1691 w 6148"/>
                  <a:gd name="T31" fmla="*/ 4111 h 4300"/>
                  <a:gd name="T32" fmla="*/ 1691 w 6148"/>
                  <a:gd name="T33" fmla="*/ 3567 h 4300"/>
                  <a:gd name="T34" fmla="*/ 1124 w 6148"/>
                  <a:gd name="T35" fmla="*/ 3160 h 4300"/>
                  <a:gd name="T36" fmla="*/ 1046 w 6148"/>
                  <a:gd name="T37" fmla="*/ 1840 h 4300"/>
                  <a:gd name="T38" fmla="*/ 1320 w 6148"/>
                  <a:gd name="T39" fmla="*/ 1647 h 4300"/>
                  <a:gd name="T40" fmla="*/ 4796 w 6148"/>
                  <a:gd name="T41" fmla="*/ 1647 h 4300"/>
                  <a:gd name="T42" fmla="*/ 5107 w 6148"/>
                  <a:gd name="T43" fmla="*/ 1848 h 4300"/>
                  <a:gd name="T44" fmla="*/ 5027 w 6148"/>
                  <a:gd name="T45" fmla="*/ 3160 h 4300"/>
                  <a:gd name="T46" fmla="*/ 4695 w 6148"/>
                  <a:gd name="T47" fmla="*/ 3313 h 4300"/>
                  <a:gd name="T48" fmla="*/ 4461 w 6148"/>
                  <a:gd name="T49" fmla="*/ 4111 h 4300"/>
                  <a:gd name="T50" fmla="*/ 4666 w 6148"/>
                  <a:gd name="T51" fmla="*/ 4300 h 4300"/>
                  <a:gd name="T52" fmla="*/ 5150 w 6148"/>
                  <a:gd name="T53" fmla="*/ 4300 h 4300"/>
                  <a:gd name="T54" fmla="*/ 5486 w 6148"/>
                  <a:gd name="T55" fmla="*/ 4175 h 4300"/>
                  <a:gd name="T56" fmla="*/ 6120 w 6148"/>
                  <a:gd name="T57" fmla="*/ 3425 h 4300"/>
                  <a:gd name="T58" fmla="*/ 6009 w 6148"/>
                  <a:gd name="T59" fmla="*/ 2614 h 4300"/>
                  <a:gd name="T60" fmla="*/ 5716 w 6148"/>
                  <a:gd name="T61" fmla="*/ 1064 h 4300"/>
                  <a:gd name="T62" fmla="*/ 5618 w 6148"/>
                  <a:gd name="T63" fmla="*/ 700 h 4300"/>
                  <a:gd name="T64" fmla="*/ 5349 w 6148"/>
                  <a:gd name="T65" fmla="*/ 507 h 4300"/>
                  <a:gd name="T66" fmla="*/ 4024 w 6148"/>
                  <a:gd name="T67" fmla="*/ 0 h 4300"/>
                  <a:gd name="T68" fmla="*/ 3707 w 6148"/>
                  <a:gd name="T69" fmla="*/ 694 h 4300"/>
                  <a:gd name="T70" fmla="*/ 3388 w 6148"/>
                  <a:gd name="T71" fmla="*/ 1381 h 4300"/>
                  <a:gd name="T72" fmla="*/ 3328 w 6148"/>
                  <a:gd name="T73" fmla="*/ 433 h 4300"/>
                  <a:gd name="T74" fmla="*/ 3368 w 6148"/>
                  <a:gd name="T75" fmla="*/ 122 h 4300"/>
                  <a:gd name="T76" fmla="*/ 3070 w 6148"/>
                  <a:gd name="T77" fmla="*/ 117 h 4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6148" h="4300">
                    <a:moveTo>
                      <a:pt x="3070" y="117"/>
                    </a:moveTo>
                    <a:cubicBezTo>
                      <a:pt x="2807" y="117"/>
                      <a:pt x="2762" y="62"/>
                      <a:pt x="2786" y="220"/>
                    </a:cubicBezTo>
                    <a:cubicBezTo>
                      <a:pt x="2805" y="344"/>
                      <a:pt x="2843" y="469"/>
                      <a:pt x="2832" y="600"/>
                    </a:cubicBezTo>
                    <a:cubicBezTo>
                      <a:pt x="2810" y="859"/>
                      <a:pt x="2792" y="1124"/>
                      <a:pt x="2763" y="1381"/>
                    </a:cubicBezTo>
                    <a:cubicBezTo>
                      <a:pt x="2716" y="1327"/>
                      <a:pt x="2489" y="797"/>
                      <a:pt x="2440" y="685"/>
                    </a:cubicBezTo>
                    <a:cubicBezTo>
                      <a:pt x="2388" y="566"/>
                      <a:pt x="2334" y="456"/>
                      <a:pt x="2281" y="337"/>
                    </a:cubicBezTo>
                    <a:cubicBezTo>
                      <a:pt x="2251" y="269"/>
                      <a:pt x="2158" y="44"/>
                      <a:pt x="2124" y="1"/>
                    </a:cubicBezTo>
                    <a:lnTo>
                      <a:pt x="794" y="511"/>
                    </a:lnTo>
                    <a:cubicBezTo>
                      <a:pt x="455" y="667"/>
                      <a:pt x="485" y="804"/>
                      <a:pt x="433" y="1074"/>
                    </a:cubicBezTo>
                    <a:cubicBezTo>
                      <a:pt x="384" y="1333"/>
                      <a:pt x="338" y="1585"/>
                      <a:pt x="287" y="1849"/>
                    </a:cubicBezTo>
                    <a:cubicBezTo>
                      <a:pt x="236" y="2113"/>
                      <a:pt x="190" y="2362"/>
                      <a:pt x="139" y="2625"/>
                    </a:cubicBezTo>
                    <a:cubicBezTo>
                      <a:pt x="95" y="2856"/>
                      <a:pt x="0" y="3200"/>
                      <a:pt x="33" y="3436"/>
                    </a:cubicBezTo>
                    <a:cubicBezTo>
                      <a:pt x="62" y="3647"/>
                      <a:pt x="441" y="3986"/>
                      <a:pt x="615" y="4131"/>
                    </a:cubicBezTo>
                    <a:cubicBezTo>
                      <a:pt x="702" y="4203"/>
                      <a:pt x="759" y="4300"/>
                      <a:pt x="1001" y="4300"/>
                    </a:cubicBezTo>
                    <a:lnTo>
                      <a:pt x="1485" y="4300"/>
                    </a:lnTo>
                    <a:cubicBezTo>
                      <a:pt x="1615" y="4300"/>
                      <a:pt x="1691" y="4242"/>
                      <a:pt x="1691" y="4111"/>
                    </a:cubicBezTo>
                    <a:lnTo>
                      <a:pt x="1691" y="3567"/>
                    </a:lnTo>
                    <a:cubicBezTo>
                      <a:pt x="1691" y="3324"/>
                      <a:pt x="1419" y="3330"/>
                      <a:pt x="1124" y="3160"/>
                    </a:cubicBezTo>
                    <a:cubicBezTo>
                      <a:pt x="1112" y="3038"/>
                      <a:pt x="1021" y="1926"/>
                      <a:pt x="1046" y="1840"/>
                    </a:cubicBezTo>
                    <a:cubicBezTo>
                      <a:pt x="1078" y="1731"/>
                      <a:pt x="1179" y="1647"/>
                      <a:pt x="1320" y="1647"/>
                    </a:cubicBezTo>
                    <a:cubicBezTo>
                      <a:pt x="2478" y="1647"/>
                      <a:pt x="3637" y="1647"/>
                      <a:pt x="4796" y="1647"/>
                    </a:cubicBezTo>
                    <a:cubicBezTo>
                      <a:pt x="4956" y="1647"/>
                      <a:pt x="5072" y="1707"/>
                      <a:pt x="5107" y="1848"/>
                    </a:cubicBezTo>
                    <a:cubicBezTo>
                      <a:pt x="5128" y="1938"/>
                      <a:pt x="5039" y="3038"/>
                      <a:pt x="5027" y="3160"/>
                    </a:cubicBezTo>
                    <a:cubicBezTo>
                      <a:pt x="4931" y="3217"/>
                      <a:pt x="4796" y="3265"/>
                      <a:pt x="4695" y="3313"/>
                    </a:cubicBezTo>
                    <a:cubicBezTo>
                      <a:pt x="4400" y="3453"/>
                      <a:pt x="4461" y="3403"/>
                      <a:pt x="4461" y="4111"/>
                    </a:cubicBezTo>
                    <a:cubicBezTo>
                      <a:pt x="4461" y="4242"/>
                      <a:pt x="4537" y="4300"/>
                      <a:pt x="4666" y="4300"/>
                    </a:cubicBezTo>
                    <a:lnTo>
                      <a:pt x="5150" y="4300"/>
                    </a:lnTo>
                    <a:cubicBezTo>
                      <a:pt x="5303" y="4300"/>
                      <a:pt x="5410" y="4255"/>
                      <a:pt x="5486" y="4175"/>
                    </a:cubicBezTo>
                    <a:cubicBezTo>
                      <a:pt x="5628" y="4027"/>
                      <a:pt x="6087" y="3708"/>
                      <a:pt x="6120" y="3425"/>
                    </a:cubicBezTo>
                    <a:cubicBezTo>
                      <a:pt x="6148" y="3181"/>
                      <a:pt x="6055" y="2850"/>
                      <a:pt x="6009" y="2614"/>
                    </a:cubicBezTo>
                    <a:lnTo>
                      <a:pt x="5716" y="1064"/>
                    </a:lnTo>
                    <a:cubicBezTo>
                      <a:pt x="5693" y="947"/>
                      <a:pt x="5683" y="777"/>
                      <a:pt x="5618" y="700"/>
                    </a:cubicBezTo>
                    <a:cubicBezTo>
                      <a:pt x="5553" y="622"/>
                      <a:pt x="5465" y="558"/>
                      <a:pt x="5349" y="507"/>
                    </a:cubicBezTo>
                    <a:lnTo>
                      <a:pt x="4024" y="0"/>
                    </a:lnTo>
                    <a:lnTo>
                      <a:pt x="3707" y="694"/>
                    </a:lnTo>
                    <a:cubicBezTo>
                      <a:pt x="3670" y="782"/>
                      <a:pt x="3419" y="1348"/>
                      <a:pt x="3388" y="1381"/>
                    </a:cubicBezTo>
                    <a:cubicBezTo>
                      <a:pt x="3372" y="1206"/>
                      <a:pt x="3300" y="588"/>
                      <a:pt x="3328" y="433"/>
                    </a:cubicBezTo>
                    <a:cubicBezTo>
                      <a:pt x="3344" y="347"/>
                      <a:pt x="3377" y="209"/>
                      <a:pt x="3368" y="122"/>
                    </a:cubicBezTo>
                    <a:cubicBezTo>
                      <a:pt x="3297" y="97"/>
                      <a:pt x="3167" y="117"/>
                      <a:pt x="3070" y="11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95" name="Freeform 6">
                <a:extLst>
                  <a:ext uri="{FF2B5EF4-FFF2-40B4-BE49-F238E27FC236}">
                    <a16:creationId xmlns:a16="http://schemas.microsoft.com/office/drawing/2014/main" id="{14EF65CF-18C3-88EC-11F8-0F20489FE3B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38850" y="5397501"/>
                <a:ext cx="468313" cy="306388"/>
              </a:xfrm>
              <a:custGeom>
                <a:avLst/>
                <a:gdLst>
                  <a:gd name="T0" fmla="*/ 3027 w 3643"/>
                  <a:gd name="T1" fmla="*/ 1564 h 2391"/>
                  <a:gd name="T2" fmla="*/ 3295 w 3643"/>
                  <a:gd name="T3" fmla="*/ 1283 h 2391"/>
                  <a:gd name="T4" fmla="*/ 3574 w 3643"/>
                  <a:gd name="T5" fmla="*/ 1032 h 2391"/>
                  <a:gd name="T6" fmla="*/ 3604 w 3643"/>
                  <a:gd name="T7" fmla="*/ 512 h 2391"/>
                  <a:gd name="T8" fmla="*/ 3624 w 3643"/>
                  <a:gd name="T9" fmla="*/ 0 h 2391"/>
                  <a:gd name="T10" fmla="*/ 17 w 3643"/>
                  <a:gd name="T11" fmla="*/ 3 h 2391"/>
                  <a:gd name="T12" fmla="*/ 75 w 3643"/>
                  <a:gd name="T13" fmla="*/ 1164 h 2391"/>
                  <a:gd name="T14" fmla="*/ 402 w 3643"/>
                  <a:gd name="T15" fmla="*/ 1309 h 2391"/>
                  <a:gd name="T16" fmla="*/ 614 w 3643"/>
                  <a:gd name="T17" fmla="*/ 1564 h 2391"/>
                  <a:gd name="T18" fmla="*/ 607 w 3643"/>
                  <a:gd name="T19" fmla="*/ 2391 h 2391"/>
                  <a:gd name="T20" fmla="*/ 3034 w 3643"/>
                  <a:gd name="T21" fmla="*/ 2391 h 2391"/>
                  <a:gd name="T22" fmla="*/ 3027 w 3643"/>
                  <a:gd name="T23" fmla="*/ 1564 h 23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643" h="2391">
                    <a:moveTo>
                      <a:pt x="3027" y="1564"/>
                    </a:moveTo>
                    <a:cubicBezTo>
                      <a:pt x="3027" y="1379"/>
                      <a:pt x="3155" y="1345"/>
                      <a:pt x="3295" y="1283"/>
                    </a:cubicBezTo>
                    <a:cubicBezTo>
                      <a:pt x="3621" y="1140"/>
                      <a:pt x="3564" y="1187"/>
                      <a:pt x="3574" y="1032"/>
                    </a:cubicBezTo>
                    <a:cubicBezTo>
                      <a:pt x="3586" y="854"/>
                      <a:pt x="3595" y="690"/>
                      <a:pt x="3604" y="512"/>
                    </a:cubicBezTo>
                    <a:cubicBezTo>
                      <a:pt x="3610" y="398"/>
                      <a:pt x="3643" y="102"/>
                      <a:pt x="3624" y="0"/>
                    </a:cubicBezTo>
                    <a:lnTo>
                      <a:pt x="17" y="3"/>
                    </a:lnTo>
                    <a:cubicBezTo>
                      <a:pt x="0" y="89"/>
                      <a:pt x="63" y="1005"/>
                      <a:pt x="75" y="1164"/>
                    </a:cubicBezTo>
                    <a:cubicBezTo>
                      <a:pt x="157" y="1188"/>
                      <a:pt x="315" y="1268"/>
                      <a:pt x="402" y="1309"/>
                    </a:cubicBezTo>
                    <a:cubicBezTo>
                      <a:pt x="524" y="1367"/>
                      <a:pt x="614" y="1396"/>
                      <a:pt x="614" y="1564"/>
                    </a:cubicBezTo>
                    <a:cubicBezTo>
                      <a:pt x="615" y="1771"/>
                      <a:pt x="627" y="2210"/>
                      <a:pt x="607" y="2391"/>
                    </a:cubicBezTo>
                    <a:lnTo>
                      <a:pt x="3034" y="2391"/>
                    </a:lnTo>
                    <a:cubicBezTo>
                      <a:pt x="3017" y="2207"/>
                      <a:pt x="3027" y="1773"/>
                      <a:pt x="3027" y="156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96" name="Freeform 7">
                <a:extLst>
                  <a:ext uri="{FF2B5EF4-FFF2-40B4-BE49-F238E27FC236}">
                    <a16:creationId xmlns:a16="http://schemas.microsoft.com/office/drawing/2014/main" id="{1EFB3005-C4C7-2901-8125-6025798FAEF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83300" y="4665663"/>
                <a:ext cx="379413" cy="265113"/>
              </a:xfrm>
              <a:custGeom>
                <a:avLst/>
                <a:gdLst>
                  <a:gd name="T0" fmla="*/ 1021 w 2941"/>
                  <a:gd name="T1" fmla="*/ 1421 h 2073"/>
                  <a:gd name="T2" fmla="*/ 743 w 2941"/>
                  <a:gd name="T3" fmla="*/ 366 h 2073"/>
                  <a:gd name="T4" fmla="*/ 219 w 2941"/>
                  <a:gd name="T5" fmla="*/ 1018 h 2073"/>
                  <a:gd name="T6" fmla="*/ 92 w 2941"/>
                  <a:gd name="T7" fmla="*/ 1471 h 2073"/>
                  <a:gd name="T8" fmla="*/ 12 w 2941"/>
                  <a:gd name="T9" fmla="*/ 1691 h 2073"/>
                  <a:gd name="T10" fmla="*/ 16 w 2941"/>
                  <a:gd name="T11" fmla="*/ 1967 h 2073"/>
                  <a:gd name="T12" fmla="*/ 473 w 2941"/>
                  <a:gd name="T13" fmla="*/ 2057 h 2073"/>
                  <a:gd name="T14" fmla="*/ 1743 w 2941"/>
                  <a:gd name="T15" fmla="*/ 2060 h 2073"/>
                  <a:gd name="T16" fmla="*/ 2370 w 2941"/>
                  <a:gd name="T17" fmla="*/ 2061 h 2073"/>
                  <a:gd name="T18" fmla="*/ 2594 w 2941"/>
                  <a:gd name="T19" fmla="*/ 1967 h 2073"/>
                  <a:gd name="T20" fmla="*/ 2915 w 2941"/>
                  <a:gd name="T21" fmla="*/ 1967 h 2073"/>
                  <a:gd name="T22" fmla="*/ 2845 w 2941"/>
                  <a:gd name="T23" fmla="*/ 1476 h 2073"/>
                  <a:gd name="T24" fmla="*/ 2500 w 2941"/>
                  <a:gd name="T25" fmla="*/ 651 h 2073"/>
                  <a:gd name="T26" fmla="*/ 2188 w 2941"/>
                  <a:gd name="T27" fmla="*/ 366 h 2073"/>
                  <a:gd name="T28" fmla="*/ 1908 w 2941"/>
                  <a:gd name="T29" fmla="*/ 1422 h 2073"/>
                  <a:gd name="T30" fmla="*/ 2047 w 2941"/>
                  <a:gd name="T31" fmla="*/ 255 h 2073"/>
                  <a:gd name="T32" fmla="*/ 1925 w 2941"/>
                  <a:gd name="T33" fmla="*/ 114 h 2073"/>
                  <a:gd name="T34" fmla="*/ 1023 w 2941"/>
                  <a:gd name="T35" fmla="*/ 108 h 2073"/>
                  <a:gd name="T36" fmla="*/ 895 w 2941"/>
                  <a:gd name="T37" fmla="*/ 480 h 2073"/>
                  <a:gd name="T38" fmla="*/ 958 w 2941"/>
                  <a:gd name="T39" fmla="*/ 950 h 2073"/>
                  <a:gd name="T40" fmla="*/ 1021 w 2941"/>
                  <a:gd name="T41" fmla="*/ 1421 h 20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941" h="2073">
                    <a:moveTo>
                      <a:pt x="1021" y="1421"/>
                    </a:moveTo>
                    <a:cubicBezTo>
                      <a:pt x="920" y="1261"/>
                      <a:pt x="785" y="580"/>
                      <a:pt x="743" y="366"/>
                    </a:cubicBezTo>
                    <a:cubicBezTo>
                      <a:pt x="558" y="445"/>
                      <a:pt x="305" y="790"/>
                      <a:pt x="219" y="1018"/>
                    </a:cubicBezTo>
                    <a:cubicBezTo>
                      <a:pt x="137" y="1231"/>
                      <a:pt x="142" y="1419"/>
                      <a:pt x="92" y="1471"/>
                    </a:cubicBezTo>
                    <a:cubicBezTo>
                      <a:pt x="25" y="1540"/>
                      <a:pt x="22" y="1566"/>
                      <a:pt x="12" y="1691"/>
                    </a:cubicBezTo>
                    <a:cubicBezTo>
                      <a:pt x="5" y="1790"/>
                      <a:pt x="0" y="1865"/>
                      <a:pt x="16" y="1967"/>
                    </a:cubicBezTo>
                    <a:cubicBezTo>
                      <a:pt x="313" y="1978"/>
                      <a:pt x="392" y="1921"/>
                      <a:pt x="473" y="2057"/>
                    </a:cubicBezTo>
                    <a:cubicBezTo>
                      <a:pt x="726" y="2073"/>
                      <a:pt x="1440" y="2060"/>
                      <a:pt x="1743" y="2060"/>
                    </a:cubicBezTo>
                    <a:cubicBezTo>
                      <a:pt x="1952" y="2060"/>
                      <a:pt x="2161" y="2060"/>
                      <a:pt x="2370" y="2061"/>
                    </a:cubicBezTo>
                    <a:cubicBezTo>
                      <a:pt x="2546" y="2061"/>
                      <a:pt x="2442" y="1968"/>
                      <a:pt x="2594" y="1967"/>
                    </a:cubicBezTo>
                    <a:cubicBezTo>
                      <a:pt x="2700" y="1967"/>
                      <a:pt x="2809" y="1970"/>
                      <a:pt x="2915" y="1967"/>
                    </a:cubicBezTo>
                    <a:cubicBezTo>
                      <a:pt x="2939" y="1833"/>
                      <a:pt x="2941" y="1567"/>
                      <a:pt x="2845" y="1476"/>
                    </a:cubicBezTo>
                    <a:cubicBezTo>
                      <a:pt x="2756" y="1389"/>
                      <a:pt x="2829" y="1043"/>
                      <a:pt x="2500" y="651"/>
                    </a:cubicBezTo>
                    <a:cubicBezTo>
                      <a:pt x="2436" y="575"/>
                      <a:pt x="2284" y="406"/>
                      <a:pt x="2188" y="366"/>
                    </a:cubicBezTo>
                    <a:cubicBezTo>
                      <a:pt x="2149" y="577"/>
                      <a:pt x="2004" y="1288"/>
                      <a:pt x="1908" y="1422"/>
                    </a:cubicBezTo>
                    <a:cubicBezTo>
                      <a:pt x="1919" y="1192"/>
                      <a:pt x="2072" y="437"/>
                      <a:pt x="2047" y="255"/>
                    </a:cubicBezTo>
                    <a:cubicBezTo>
                      <a:pt x="2035" y="165"/>
                      <a:pt x="2002" y="143"/>
                      <a:pt x="1925" y="114"/>
                    </a:cubicBezTo>
                    <a:cubicBezTo>
                      <a:pt x="1634" y="3"/>
                      <a:pt x="1315" y="0"/>
                      <a:pt x="1023" y="108"/>
                    </a:cubicBezTo>
                    <a:cubicBezTo>
                      <a:pt x="860" y="168"/>
                      <a:pt x="869" y="231"/>
                      <a:pt x="895" y="480"/>
                    </a:cubicBezTo>
                    <a:cubicBezTo>
                      <a:pt x="912" y="640"/>
                      <a:pt x="935" y="796"/>
                      <a:pt x="958" y="950"/>
                    </a:cubicBezTo>
                    <a:cubicBezTo>
                      <a:pt x="978" y="1086"/>
                      <a:pt x="1022" y="1291"/>
                      <a:pt x="1021" y="142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97" name="Freeform 8">
                <a:extLst>
                  <a:ext uri="{FF2B5EF4-FFF2-40B4-BE49-F238E27FC236}">
                    <a16:creationId xmlns:a16="http://schemas.microsoft.com/office/drawing/2014/main" id="{98A57266-E102-65FA-F710-526B9FA742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07113" y="4937126"/>
                <a:ext cx="330200" cy="217488"/>
              </a:xfrm>
              <a:custGeom>
                <a:avLst/>
                <a:gdLst>
                  <a:gd name="T0" fmla="*/ 2568 w 2568"/>
                  <a:gd name="T1" fmla="*/ 0 h 1694"/>
                  <a:gd name="T2" fmla="*/ 2312 w 2568"/>
                  <a:gd name="T3" fmla="*/ 80 h 1694"/>
                  <a:gd name="T4" fmla="*/ 264 w 2568"/>
                  <a:gd name="T5" fmla="*/ 82 h 1694"/>
                  <a:gd name="T6" fmla="*/ 0 w 2568"/>
                  <a:gd name="T7" fmla="*/ 0 h 1694"/>
                  <a:gd name="T8" fmla="*/ 90 w 2568"/>
                  <a:gd name="T9" fmla="*/ 446 h 1694"/>
                  <a:gd name="T10" fmla="*/ 232 w 2568"/>
                  <a:gd name="T11" fmla="*/ 670 h 1694"/>
                  <a:gd name="T12" fmla="*/ 281 w 2568"/>
                  <a:gd name="T13" fmla="*/ 799 h 1694"/>
                  <a:gd name="T14" fmla="*/ 740 w 2568"/>
                  <a:gd name="T15" fmla="*/ 1428 h 1694"/>
                  <a:gd name="T16" fmla="*/ 1815 w 2568"/>
                  <a:gd name="T17" fmla="*/ 1440 h 1694"/>
                  <a:gd name="T18" fmla="*/ 2330 w 2568"/>
                  <a:gd name="T19" fmla="*/ 689 h 1694"/>
                  <a:gd name="T20" fmla="*/ 2397 w 2568"/>
                  <a:gd name="T21" fmla="*/ 567 h 1694"/>
                  <a:gd name="T22" fmla="*/ 2471 w 2568"/>
                  <a:gd name="T23" fmla="*/ 464 h 1694"/>
                  <a:gd name="T24" fmla="*/ 2568 w 2568"/>
                  <a:gd name="T25" fmla="*/ 0 h 16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568" h="1694">
                    <a:moveTo>
                      <a:pt x="2568" y="0"/>
                    </a:moveTo>
                    <a:cubicBezTo>
                      <a:pt x="2307" y="0"/>
                      <a:pt x="2443" y="46"/>
                      <a:pt x="2312" y="80"/>
                    </a:cubicBezTo>
                    <a:cubicBezTo>
                      <a:pt x="2272" y="90"/>
                      <a:pt x="333" y="96"/>
                      <a:pt x="264" y="82"/>
                    </a:cubicBezTo>
                    <a:cubicBezTo>
                      <a:pt x="128" y="55"/>
                      <a:pt x="264" y="0"/>
                      <a:pt x="0" y="0"/>
                    </a:cubicBezTo>
                    <a:cubicBezTo>
                      <a:pt x="17" y="129"/>
                      <a:pt x="52" y="321"/>
                      <a:pt x="90" y="446"/>
                    </a:cubicBezTo>
                    <a:cubicBezTo>
                      <a:pt x="160" y="677"/>
                      <a:pt x="162" y="451"/>
                      <a:pt x="232" y="670"/>
                    </a:cubicBezTo>
                    <a:cubicBezTo>
                      <a:pt x="247" y="717"/>
                      <a:pt x="262" y="754"/>
                      <a:pt x="281" y="799"/>
                    </a:cubicBezTo>
                    <a:cubicBezTo>
                      <a:pt x="393" y="1055"/>
                      <a:pt x="545" y="1253"/>
                      <a:pt x="740" y="1428"/>
                    </a:cubicBezTo>
                    <a:cubicBezTo>
                      <a:pt x="1027" y="1688"/>
                      <a:pt x="1523" y="1694"/>
                      <a:pt x="1815" y="1440"/>
                    </a:cubicBezTo>
                    <a:cubicBezTo>
                      <a:pt x="2046" y="1240"/>
                      <a:pt x="2225" y="986"/>
                      <a:pt x="2330" y="689"/>
                    </a:cubicBezTo>
                    <a:cubicBezTo>
                      <a:pt x="2355" y="618"/>
                      <a:pt x="2338" y="602"/>
                      <a:pt x="2397" y="567"/>
                    </a:cubicBezTo>
                    <a:cubicBezTo>
                      <a:pt x="2463" y="529"/>
                      <a:pt x="2445" y="550"/>
                      <a:pt x="2471" y="464"/>
                    </a:cubicBezTo>
                    <a:cubicBezTo>
                      <a:pt x="2513" y="328"/>
                      <a:pt x="2550" y="142"/>
                      <a:pt x="256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sp>
          <p:nvSpPr>
            <p:cNvPr id="193" name="TextBox 192">
              <a:extLst>
                <a:ext uri="{FF2B5EF4-FFF2-40B4-BE49-F238E27FC236}">
                  <a16:creationId xmlns:a16="http://schemas.microsoft.com/office/drawing/2014/main" id="{95F6036B-F6AF-E1F7-6F63-589E2F9A022E}"/>
                </a:ext>
              </a:extLst>
            </p:cNvPr>
            <p:cNvSpPr txBox="1"/>
            <p:nvPr/>
          </p:nvSpPr>
          <p:spPr>
            <a:xfrm>
              <a:off x="1986136" y="5732858"/>
              <a:ext cx="873957" cy="3139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ru-RU" sz="900" dirty="0"/>
                <a:t>направляются</a:t>
              </a:r>
            </a:p>
            <a:p>
              <a:pPr algn="ctr">
                <a:lnSpc>
                  <a:spcPct val="80000"/>
                </a:lnSpc>
              </a:pPr>
              <a:r>
                <a:rPr lang="ru-RU" sz="900" dirty="0"/>
                <a:t> в </a:t>
              </a:r>
              <a:r>
                <a:rPr lang="ru-RU" sz="900" dirty="0" err="1" smtClean="0"/>
                <a:t>УПБиОТ</a:t>
              </a:r>
              <a:endParaRPr lang="ru-RU" sz="900" dirty="0"/>
            </a:p>
          </p:txBody>
        </p:sp>
      </p:grpSp>
      <p:cxnSp>
        <p:nvCxnSpPr>
          <p:cNvPr id="30" name="Прямая соединительная линия 29"/>
          <p:cNvCxnSpPr/>
          <p:nvPr/>
        </p:nvCxnSpPr>
        <p:spPr>
          <a:xfrm flipV="1">
            <a:off x="557736" y="5713723"/>
            <a:ext cx="2400399" cy="1913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8" name="Стрелка: вниз 93">
            <a:extLst>
              <a:ext uri="{FF2B5EF4-FFF2-40B4-BE49-F238E27FC236}">
                <a16:creationId xmlns:a16="http://schemas.microsoft.com/office/drawing/2014/main" id="{1384DFC7-F838-4F32-8CDF-A11019EEE78D}"/>
              </a:ext>
            </a:extLst>
          </p:cNvPr>
          <p:cNvSpPr/>
          <p:nvPr/>
        </p:nvSpPr>
        <p:spPr>
          <a:xfrm rot="16200000" flipH="1">
            <a:off x="2759918" y="5357540"/>
            <a:ext cx="233998" cy="181682"/>
          </a:xfrm>
          <a:prstGeom prst="downArrow">
            <a:avLst/>
          </a:prstGeom>
          <a:solidFill>
            <a:srgbClr val="577C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99" name="Стрелка: вниз 93">
            <a:extLst>
              <a:ext uri="{FF2B5EF4-FFF2-40B4-BE49-F238E27FC236}">
                <a16:creationId xmlns:a16="http://schemas.microsoft.com/office/drawing/2014/main" id="{1384DFC7-F838-4F32-8CDF-A11019EEE78D}"/>
              </a:ext>
            </a:extLst>
          </p:cNvPr>
          <p:cNvSpPr/>
          <p:nvPr/>
        </p:nvSpPr>
        <p:spPr>
          <a:xfrm rot="16200000" flipH="1">
            <a:off x="3995353" y="5330901"/>
            <a:ext cx="233998" cy="181682"/>
          </a:xfrm>
          <a:prstGeom prst="downArrow">
            <a:avLst/>
          </a:prstGeom>
          <a:solidFill>
            <a:srgbClr val="577C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pSp>
        <p:nvGrpSpPr>
          <p:cNvPr id="208" name="Группа 207"/>
          <p:cNvGrpSpPr/>
          <p:nvPr/>
        </p:nvGrpSpPr>
        <p:grpSpPr>
          <a:xfrm>
            <a:off x="5170759" y="5063955"/>
            <a:ext cx="6508274" cy="945733"/>
            <a:chOff x="5170759" y="5007267"/>
            <a:chExt cx="6508274" cy="945733"/>
          </a:xfrm>
        </p:grpSpPr>
        <p:sp>
          <p:nvSpPr>
            <p:cNvPr id="201" name="Прямоугольник 200"/>
            <p:cNvSpPr/>
            <p:nvPr/>
          </p:nvSpPr>
          <p:spPr>
            <a:xfrm>
              <a:off x="5395295" y="5183559"/>
              <a:ext cx="6283738" cy="769441"/>
            </a:xfrm>
            <a:prstGeom prst="rect">
              <a:avLst/>
            </a:prstGeom>
            <a:ln w="6350">
              <a:solidFill>
                <a:srgbClr val="004A93"/>
              </a:solidFill>
              <a:prstDash val="dash"/>
            </a:ln>
          </p:spPr>
          <p:txBody>
            <a:bodyPr wrap="square">
              <a:spAutoFit/>
            </a:bodyPr>
            <a:lstStyle/>
            <a:p>
              <a:pPr algn="r">
                <a:spcAft>
                  <a:spcPts val="0"/>
                </a:spcAft>
              </a:pPr>
              <a:r>
                <a:rPr lang="ru-RU" sz="1100" b="1" dirty="0" smtClean="0">
                  <a:solidFill>
                    <a:srgbClr val="C00000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Важно: </a:t>
              </a:r>
              <a:r>
                <a:rPr lang="ru-RU" sz="1100" dirty="0" smtClean="0">
                  <a:solidFill>
                    <a:srgbClr val="004A93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Вводный </a:t>
              </a:r>
              <a:r>
                <a:rPr lang="ru-RU" sz="1100" dirty="0">
                  <a:solidFill>
                    <a:srgbClr val="004A93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инструктаж </a:t>
              </a:r>
              <a:r>
                <a:rPr lang="ru-RU" sz="1100" dirty="0" smtClean="0">
                  <a:solidFill>
                    <a:srgbClr val="004A93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предполагает </a:t>
              </a:r>
              <a:r>
                <a:rPr lang="ru-RU" sz="1100" dirty="0">
                  <a:solidFill>
                    <a:srgbClr val="004A93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краткое тестирование для  </a:t>
              </a:r>
              <a:r>
                <a:rPr lang="ru-RU" sz="1100" dirty="0" smtClean="0">
                  <a:solidFill>
                    <a:srgbClr val="004A93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подтверждения усвоения </a:t>
              </a:r>
              <a:r>
                <a:rPr lang="ru-RU" sz="1100" dirty="0">
                  <a:solidFill>
                    <a:srgbClr val="004A93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слушателями информации. В случае, если сотрудник </a:t>
              </a:r>
              <a:r>
                <a:rPr lang="ru-RU" sz="1100" dirty="0" smtClean="0">
                  <a:solidFill>
                    <a:srgbClr val="004A93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подрядной </a:t>
              </a:r>
              <a:r>
                <a:rPr lang="ru-RU" sz="1100" dirty="0">
                  <a:solidFill>
                    <a:srgbClr val="004A93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организации не сдает данный тест, отметка о прохождении вводного инструктажа не выставляется, </a:t>
              </a:r>
              <a:r>
                <a:rPr lang="ru-RU" sz="1100" dirty="0" smtClean="0">
                  <a:solidFill>
                    <a:srgbClr val="004A93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пропуск на </a:t>
              </a:r>
              <a:r>
                <a:rPr lang="ru-RU" sz="1100" dirty="0">
                  <a:solidFill>
                    <a:srgbClr val="004A93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территорию предприятия не выдается. </a:t>
              </a:r>
              <a:r>
                <a:rPr lang="ru-RU" sz="1100" dirty="0" smtClean="0">
                  <a:solidFill>
                    <a:srgbClr val="004A93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Требуется </a:t>
              </a:r>
              <a:r>
                <a:rPr lang="ru-RU" sz="1100" dirty="0">
                  <a:solidFill>
                    <a:srgbClr val="004A93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повторное прохождение </a:t>
              </a:r>
              <a:r>
                <a:rPr lang="ru-RU" sz="1100" dirty="0" smtClean="0">
                  <a:solidFill>
                    <a:srgbClr val="004A93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вводного инструктажа</a:t>
              </a:r>
              <a:r>
                <a:rPr lang="ru-RU" sz="1100" dirty="0">
                  <a:solidFill>
                    <a:srgbClr val="004A93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.  </a:t>
              </a:r>
            </a:p>
          </p:txBody>
        </p:sp>
        <p:grpSp>
          <p:nvGrpSpPr>
            <p:cNvPr id="51" name="Группа 50"/>
            <p:cNvGrpSpPr/>
            <p:nvPr/>
          </p:nvGrpSpPr>
          <p:grpSpPr>
            <a:xfrm>
              <a:off x="5170759" y="5007267"/>
              <a:ext cx="371017" cy="428814"/>
              <a:chOff x="6161389" y="4985397"/>
              <a:chExt cx="272445" cy="357305"/>
            </a:xfrm>
          </p:grpSpPr>
          <p:sp>
            <p:nvSpPr>
              <p:cNvPr id="203" name="Овал 202"/>
              <p:cNvSpPr/>
              <p:nvPr/>
            </p:nvSpPr>
            <p:spPr>
              <a:xfrm>
                <a:off x="6161389" y="4985397"/>
                <a:ext cx="272445" cy="357305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1200"/>
              </a:p>
            </p:txBody>
          </p:sp>
          <p:pic>
            <p:nvPicPr>
              <p:cNvPr id="39" name="Рисунок 38"/>
              <p:cNvPicPr>
                <a:picLocks noChangeAspect="1"/>
              </p:cNvPicPr>
              <p:nvPr/>
            </p:nvPicPr>
            <p:blipFill>
              <a:blip r:embed="rId35">
                <a:duotone>
                  <a:prstClr val="black"/>
                  <a:schemeClr val="accent6">
                    <a:tint val="45000"/>
                    <a:satMod val="400000"/>
                  </a:schemeClr>
                </a:duotone>
              </a:blip>
              <a:stretch>
                <a:fillRect/>
              </a:stretch>
            </p:blipFill>
            <p:spPr>
              <a:xfrm>
                <a:off x="6229826" y="5065166"/>
                <a:ext cx="135569" cy="175442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374494258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TextBox 49">
            <a:extLst>
              <a:ext uri="{FF2B5EF4-FFF2-40B4-BE49-F238E27FC236}">
                <a16:creationId xmlns:a16="http://schemas.microsoft.com/office/drawing/2014/main" id="{30348C3D-9213-46B6-B0B3-584843228FA5}"/>
              </a:ext>
            </a:extLst>
          </p:cNvPr>
          <p:cNvSpPr txBox="1"/>
          <p:nvPr/>
        </p:nvSpPr>
        <p:spPr>
          <a:xfrm>
            <a:off x="421568" y="1855423"/>
            <a:ext cx="11334518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7200" algn="just"/>
            <a:r>
              <a:rPr lang="ru-RU" sz="1300" dirty="0" smtClean="0"/>
              <a:t>Проверка </a:t>
            </a:r>
            <a:r>
              <a:rPr lang="ru-RU" sz="1300" dirty="0"/>
              <a:t>готовности </a:t>
            </a:r>
            <a:r>
              <a:rPr lang="ru-RU" sz="1300" dirty="0" smtClean="0"/>
              <a:t>Подрядной организации </a:t>
            </a:r>
            <a:r>
              <a:rPr lang="ru-RU" sz="1300" dirty="0"/>
              <a:t>к производству работ осуществляется Куратором по БП (при необходимости, с выездом в место постоянной дислокации </a:t>
            </a:r>
            <a:r>
              <a:rPr lang="ru-RU" sz="1300" dirty="0" smtClean="0"/>
              <a:t>Подрядной организации), </a:t>
            </a:r>
            <a:r>
              <a:rPr lang="ru-RU" sz="1300" dirty="0"/>
              <a:t>представителями СП.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CC40293-687C-AE47-90A9-940E86A086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dirty="0" smtClean="0"/>
              <a:t>Июль 2022</a:t>
            </a:r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478154-65EE-1149-ACE9-12FA6044DE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/>
              <a:t>ФосАгро | Чистые минералы для здоровой жизни</a:t>
            </a:r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A5805FB-E02E-7E41-A66E-A1E19143FF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55804-D118-2B4A-AD41-9C544F0DF4A9}" type="slidenum">
              <a:rPr lang="en-GB" smtClean="0"/>
              <a:pPr/>
              <a:t>14</a:t>
            </a:fld>
            <a:endParaRPr lang="en-GB" dirty="0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DD24350A-D725-5241-879E-98A9DC979D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just"/>
            <a:r>
              <a:rPr lang="ru-RU" dirty="0" smtClean="0"/>
              <a:t>2</a:t>
            </a:r>
            <a:r>
              <a:rPr lang="ru-RU" dirty="0"/>
              <a:t>. </a:t>
            </a:r>
            <a:r>
              <a:rPr lang="ru-RU" dirty="0" smtClean="0"/>
              <a:t>Основные </a:t>
            </a:r>
            <a:r>
              <a:rPr lang="ru-RU" dirty="0"/>
              <a:t>требования после победы в тендере и до начала выполнения работ</a:t>
            </a:r>
          </a:p>
        </p:txBody>
      </p:sp>
      <p:sp>
        <p:nvSpPr>
          <p:cNvPr id="55" name="Прямоугольник: скругленные углы 118">
            <a:extLst>
              <a:ext uri="{FF2B5EF4-FFF2-40B4-BE49-F238E27FC236}">
                <a16:creationId xmlns:a16="http://schemas.microsoft.com/office/drawing/2014/main" id="{79635FA1-070E-2B1F-64BB-00AA9892F49E}"/>
              </a:ext>
            </a:extLst>
          </p:cNvPr>
          <p:cNvSpPr/>
          <p:nvPr/>
        </p:nvSpPr>
        <p:spPr>
          <a:xfrm>
            <a:off x="702244" y="1264843"/>
            <a:ext cx="8082951" cy="466846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 w="25400">
            <a:solidFill>
              <a:srgbClr val="08509D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6" name="Шестиугольник 55">
            <a:extLst>
              <a:ext uri="{FF2B5EF4-FFF2-40B4-BE49-F238E27FC236}">
                <a16:creationId xmlns:a16="http://schemas.microsoft.com/office/drawing/2014/main" id="{509E7B9F-4A67-1DEF-7D9E-A2125CC24D22}"/>
              </a:ext>
            </a:extLst>
          </p:cNvPr>
          <p:cNvSpPr/>
          <p:nvPr/>
        </p:nvSpPr>
        <p:spPr>
          <a:xfrm flipH="1">
            <a:off x="430524" y="1180484"/>
            <a:ext cx="749986" cy="642684"/>
          </a:xfrm>
          <a:prstGeom prst="hexagon">
            <a:avLst/>
          </a:prstGeom>
          <a:gradFill flip="none" rotWithShape="1">
            <a:gsLst>
              <a:gs pos="0">
                <a:srgbClr val="004A95">
                  <a:shade val="30000"/>
                  <a:satMod val="115000"/>
                </a:srgbClr>
              </a:gs>
              <a:gs pos="50000">
                <a:srgbClr val="004A95">
                  <a:shade val="67500"/>
                  <a:satMod val="115000"/>
                </a:srgbClr>
              </a:gs>
              <a:gs pos="100000">
                <a:srgbClr val="004A95">
                  <a:shade val="100000"/>
                  <a:satMod val="115000"/>
                </a:srgbClr>
              </a:gs>
            </a:gsLst>
            <a:path path="circle">
              <a:fillToRect t="100000" r="100000"/>
            </a:path>
            <a:tileRect l="-100000" b="-100000"/>
          </a:gradFill>
          <a:ln w="28575" cap="flat" cmpd="sng" algn="ctr">
            <a:solidFill>
              <a:srgbClr val="08417A"/>
            </a:solidFill>
            <a:prstDash val="solid"/>
            <a:miter lim="800000"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687" b="0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4" name="Рисунок 53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977" y="1257615"/>
            <a:ext cx="619075" cy="471848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1214531" y="1339650"/>
            <a:ext cx="742938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b="1" dirty="0" smtClean="0">
                <a:solidFill>
                  <a:srgbClr val="002060"/>
                </a:solidFill>
                <a:cs typeface="Times New Roman" panose="02020603050405020304" pitchFamily="18" charset="0"/>
              </a:rPr>
              <a:t>Проверка готовности </a:t>
            </a:r>
            <a:r>
              <a:rPr lang="ru-RU" sz="1400" b="1" dirty="0" smtClean="0">
                <a:solidFill>
                  <a:srgbClr val="002060"/>
                </a:solidFill>
              </a:rPr>
              <a:t>Подрядной </a:t>
            </a:r>
            <a:r>
              <a:rPr lang="ru-RU" sz="1400" b="1" dirty="0">
                <a:solidFill>
                  <a:srgbClr val="002060"/>
                </a:solidFill>
              </a:rPr>
              <a:t>организации к началу работ</a:t>
            </a:r>
            <a:endParaRPr lang="ru-RU" sz="1400" b="1" dirty="0">
              <a:solidFill>
                <a:srgbClr val="002060"/>
              </a:solidFill>
              <a:cs typeface="Times New Roman" panose="02020603050405020304" pitchFamily="18" charset="0"/>
            </a:endParaRPr>
          </a:p>
        </p:txBody>
      </p:sp>
      <p:grpSp>
        <p:nvGrpSpPr>
          <p:cNvPr id="30" name="Группа 29"/>
          <p:cNvGrpSpPr/>
          <p:nvPr/>
        </p:nvGrpSpPr>
        <p:grpSpPr>
          <a:xfrm>
            <a:off x="418203" y="2409644"/>
            <a:ext cx="11420323" cy="2614536"/>
            <a:chOff x="418203" y="2299789"/>
            <a:chExt cx="11420323" cy="2614536"/>
          </a:xfrm>
        </p:grpSpPr>
        <p:sp>
          <p:nvSpPr>
            <p:cNvPr id="64" name="TextBox 63">
              <a:extLst>
                <a:ext uri="{FF2B5EF4-FFF2-40B4-BE49-F238E27FC236}">
                  <a16:creationId xmlns:a16="http://schemas.microsoft.com/office/drawing/2014/main" id="{054394D0-43BA-46E1-A29D-8B453ED6EA1B}"/>
                </a:ext>
              </a:extLst>
            </p:cNvPr>
            <p:cNvSpPr txBox="1"/>
            <p:nvPr/>
          </p:nvSpPr>
          <p:spPr>
            <a:xfrm>
              <a:off x="816636" y="3549905"/>
              <a:ext cx="605511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200" dirty="0"/>
                <a:t>исправность подъемных сооружений и грузозахватных </a:t>
              </a:r>
              <a:r>
                <a:rPr lang="ru-RU" sz="1200" dirty="0" smtClean="0"/>
                <a:t>приспособлений;</a:t>
              </a:r>
              <a:endParaRPr lang="ru-RU" sz="1200" dirty="0"/>
            </a:p>
          </p:txBody>
        </p:sp>
        <p:sp>
          <p:nvSpPr>
            <p:cNvPr id="65" name="TextBox 64">
              <a:extLst>
                <a:ext uri="{FF2B5EF4-FFF2-40B4-BE49-F238E27FC236}">
                  <a16:creationId xmlns:a16="http://schemas.microsoft.com/office/drawing/2014/main" id="{201DDFE0-FCA1-40C1-BAD6-511F8FF8CFE4}"/>
                </a:ext>
              </a:extLst>
            </p:cNvPr>
            <p:cNvSpPr txBox="1"/>
            <p:nvPr/>
          </p:nvSpPr>
          <p:spPr>
            <a:xfrm>
              <a:off x="797186" y="4000428"/>
              <a:ext cx="688654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ru-RU" sz="1200" dirty="0"/>
                <a:t>наличие и исправность других СИЗ или инструментов и оборудования для выполнения </a:t>
              </a:r>
              <a:r>
                <a:rPr lang="ru-RU" sz="1200" dirty="0" smtClean="0"/>
                <a:t>работ;</a:t>
              </a:r>
              <a:endParaRPr lang="ru-RU" sz="1200" dirty="0"/>
            </a:p>
          </p:txBody>
        </p:sp>
        <p:sp>
          <p:nvSpPr>
            <p:cNvPr id="66" name="TextBox 65">
              <a:extLst>
                <a:ext uri="{FF2B5EF4-FFF2-40B4-BE49-F238E27FC236}">
                  <a16:creationId xmlns:a16="http://schemas.microsoft.com/office/drawing/2014/main" id="{9F9239C2-A6D5-4C77-B344-905CB02F5880}"/>
                </a:ext>
              </a:extLst>
            </p:cNvPr>
            <p:cNvSpPr txBox="1"/>
            <p:nvPr/>
          </p:nvSpPr>
          <p:spPr>
            <a:xfrm>
              <a:off x="821414" y="4452660"/>
              <a:ext cx="1101711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200" dirty="0"/>
                <a:t>наличие и исправность первичных средств </a:t>
              </a:r>
              <a:r>
                <a:rPr lang="ru-RU" sz="1200" dirty="0" smtClean="0"/>
                <a:t>пожаротушения, </a:t>
              </a:r>
              <a:r>
                <a:rPr lang="ru-RU" sz="1200" dirty="0"/>
                <a:t>а </a:t>
              </a:r>
              <a:r>
                <a:rPr lang="ru-RU" sz="1200" dirty="0" smtClean="0"/>
                <a:t>также наличие </a:t>
              </a:r>
              <a:r>
                <a:rPr lang="ru-RU" sz="1200" dirty="0"/>
                <a:t>технических паспортов на </a:t>
              </a:r>
              <a:r>
                <a:rPr lang="ru-RU" sz="1200" dirty="0" err="1"/>
                <a:t>ВЗиС</a:t>
              </a:r>
              <a:r>
                <a:rPr lang="ru-RU" sz="1200" dirty="0"/>
                <a:t>, а также их исправность и </a:t>
              </a:r>
              <a:r>
                <a:rPr lang="ru-RU" sz="1200" dirty="0" smtClean="0"/>
                <a:t>отсутствие повреждений.</a:t>
              </a:r>
              <a:endParaRPr lang="ru-RU" sz="1200" dirty="0"/>
            </a:p>
            <a:p>
              <a:r>
                <a:rPr lang="ru-RU" sz="1200" dirty="0" smtClean="0"/>
                <a:t> </a:t>
              </a:r>
              <a:endParaRPr lang="ru-RU" sz="1200" dirty="0"/>
            </a:p>
          </p:txBody>
        </p:sp>
        <p:cxnSp>
          <p:nvCxnSpPr>
            <p:cNvPr id="18" name="Прямая соединительная линия 17"/>
            <p:cNvCxnSpPr>
              <a:endCxn id="78" idx="2"/>
            </p:cNvCxnSpPr>
            <p:nvPr/>
          </p:nvCxnSpPr>
          <p:spPr>
            <a:xfrm>
              <a:off x="639271" y="2550119"/>
              <a:ext cx="3364" cy="2214833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91" name="Пятиугольник 90"/>
            <p:cNvSpPr/>
            <p:nvPr/>
          </p:nvSpPr>
          <p:spPr>
            <a:xfrm>
              <a:off x="442719" y="2299789"/>
              <a:ext cx="6457950" cy="321467"/>
            </a:xfrm>
            <a:prstGeom prst="homePlate">
              <a:avLst/>
            </a:prstGeom>
            <a:solidFill>
              <a:srgbClr val="F3F9FB"/>
            </a:solidFill>
            <a:ln>
              <a:solidFill>
                <a:srgbClr val="004A9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ru-RU" sz="1300" dirty="0">
                  <a:solidFill>
                    <a:schemeClr val="tx1"/>
                  </a:solidFill>
                </a:rPr>
                <a:t>При проверке </a:t>
              </a:r>
              <a:r>
                <a:rPr lang="ru-RU" sz="1300" dirty="0" smtClean="0">
                  <a:solidFill>
                    <a:schemeClr val="tx1"/>
                  </a:solidFill>
                </a:rPr>
                <a:t>уделить </a:t>
              </a:r>
              <a:r>
                <a:rPr lang="ru-RU" sz="1300" dirty="0">
                  <a:solidFill>
                    <a:schemeClr val="tx1"/>
                  </a:solidFill>
                </a:rPr>
                <a:t>особое внимание </a:t>
              </a:r>
              <a:r>
                <a:rPr lang="ru-RU" sz="1300" dirty="0" smtClean="0">
                  <a:solidFill>
                    <a:schemeClr val="tx1"/>
                  </a:solidFill>
                </a:rPr>
                <a:t>уделяется следующим направлениям:</a:t>
              </a:r>
              <a:endParaRPr lang="ru-RU" sz="1300" dirty="0">
                <a:solidFill>
                  <a:schemeClr val="tx1"/>
                </a:solidFill>
              </a:endParaRPr>
            </a:p>
          </p:txBody>
        </p:sp>
        <p:grpSp>
          <p:nvGrpSpPr>
            <p:cNvPr id="23" name="Группа 22"/>
            <p:cNvGrpSpPr/>
            <p:nvPr/>
          </p:nvGrpSpPr>
          <p:grpSpPr>
            <a:xfrm>
              <a:off x="418203" y="2707174"/>
              <a:ext cx="7344970" cy="801784"/>
              <a:chOff x="418203" y="2676450"/>
              <a:chExt cx="7344970" cy="801784"/>
            </a:xfrm>
          </p:grpSpPr>
          <p:sp>
            <p:nvSpPr>
              <p:cNvPr id="62" name="TextBox 61">
                <a:extLst>
                  <a:ext uri="{FF2B5EF4-FFF2-40B4-BE49-F238E27FC236}">
                    <a16:creationId xmlns:a16="http://schemas.microsoft.com/office/drawing/2014/main" id="{E6BB693C-0DFD-4839-808D-1869BE722067}"/>
                  </a:ext>
                </a:extLst>
              </p:cNvPr>
              <p:cNvSpPr txBox="1"/>
              <p:nvPr/>
            </p:nvSpPr>
            <p:spPr>
              <a:xfrm>
                <a:off x="805514" y="2725497"/>
                <a:ext cx="5393191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1200" dirty="0"/>
                  <a:t>наличие и исправность необходимых средств защиты от падения с </a:t>
                </a:r>
                <a:r>
                  <a:rPr lang="ru-RU" sz="1200" dirty="0" smtClean="0"/>
                  <a:t>высоты;</a:t>
                </a:r>
                <a:endParaRPr lang="ru-RU" sz="1200" dirty="0"/>
              </a:p>
            </p:txBody>
          </p:sp>
          <p:sp>
            <p:nvSpPr>
              <p:cNvPr id="63" name="TextBox 62">
                <a:extLst>
                  <a:ext uri="{FF2B5EF4-FFF2-40B4-BE49-F238E27FC236}">
                    <a16:creationId xmlns:a16="http://schemas.microsoft.com/office/drawing/2014/main" id="{9EAE2DB4-4717-4E7B-8F5B-9B3EE29EF08E}"/>
                  </a:ext>
                </a:extLst>
              </p:cNvPr>
              <p:cNvSpPr txBox="1"/>
              <p:nvPr/>
            </p:nvSpPr>
            <p:spPr>
              <a:xfrm>
                <a:off x="842005" y="3116894"/>
                <a:ext cx="6921168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1200" dirty="0"/>
                  <a:t>наличие инвентарных лесов и подмостей, их исправность и </a:t>
                </a:r>
                <a:r>
                  <a:rPr lang="ru-RU" sz="1200" dirty="0" smtClean="0"/>
                  <a:t>комплектность;</a:t>
                </a:r>
                <a:endParaRPr lang="ru-RU" sz="1200" dirty="0"/>
              </a:p>
            </p:txBody>
          </p:sp>
          <p:grpSp>
            <p:nvGrpSpPr>
              <p:cNvPr id="20" name="Группа 19"/>
              <p:cNvGrpSpPr/>
              <p:nvPr/>
            </p:nvGrpSpPr>
            <p:grpSpPr>
              <a:xfrm>
                <a:off x="418203" y="2676450"/>
                <a:ext cx="442135" cy="391397"/>
                <a:chOff x="1505119" y="3201446"/>
                <a:chExt cx="442135" cy="391397"/>
              </a:xfrm>
            </p:grpSpPr>
            <p:sp>
              <p:nvSpPr>
                <p:cNvPr id="19" name="Овал 18"/>
                <p:cNvSpPr/>
                <p:nvPr/>
              </p:nvSpPr>
              <p:spPr>
                <a:xfrm>
                  <a:off x="1505119" y="3201446"/>
                  <a:ext cx="442135" cy="39139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pic>
              <p:nvPicPr>
                <p:cNvPr id="68" name="Рисунок 67">
                  <a:extLst>
                    <a:ext uri="{FF2B5EF4-FFF2-40B4-BE49-F238E27FC236}">
                      <a16:creationId xmlns:a16="http://schemas.microsoft.com/office/drawing/2014/main" id="{675F09BA-BC26-4584-865C-E233B12CF896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 cstate="hq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528642" y="3220659"/>
                  <a:ext cx="395090" cy="352970"/>
                </a:xfrm>
                <a:prstGeom prst="rect">
                  <a:avLst/>
                </a:prstGeom>
              </p:spPr>
            </p:pic>
          </p:grpSp>
          <p:grpSp>
            <p:nvGrpSpPr>
              <p:cNvPr id="22" name="Группа 21"/>
              <p:cNvGrpSpPr/>
              <p:nvPr/>
            </p:nvGrpSpPr>
            <p:grpSpPr>
              <a:xfrm>
                <a:off x="418203" y="3086837"/>
                <a:ext cx="442135" cy="391397"/>
                <a:chOff x="2026389" y="3563128"/>
                <a:chExt cx="442135" cy="391397"/>
              </a:xfrm>
            </p:grpSpPr>
            <p:sp>
              <p:nvSpPr>
                <p:cNvPr id="93" name="Овал 92"/>
                <p:cNvSpPr/>
                <p:nvPr/>
              </p:nvSpPr>
              <p:spPr>
                <a:xfrm>
                  <a:off x="2026389" y="3563128"/>
                  <a:ext cx="442135" cy="39139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grpSp>
              <p:nvGrpSpPr>
                <p:cNvPr id="21" name="Группа 20"/>
                <p:cNvGrpSpPr/>
                <p:nvPr/>
              </p:nvGrpSpPr>
              <p:grpSpPr>
                <a:xfrm>
                  <a:off x="2050905" y="3582727"/>
                  <a:ext cx="394097" cy="341246"/>
                  <a:chOff x="4262106" y="3126356"/>
                  <a:chExt cx="833433" cy="705123"/>
                </a:xfrm>
              </p:grpSpPr>
              <p:sp>
                <p:nvSpPr>
                  <p:cNvPr id="61" name="Овал 60">
                    <a:extLst>
                      <a:ext uri="{FF2B5EF4-FFF2-40B4-BE49-F238E27FC236}">
                        <a16:creationId xmlns:a16="http://schemas.microsoft.com/office/drawing/2014/main" id="{94252621-790F-41CE-8479-59047E8E80F1}"/>
                      </a:ext>
                    </a:extLst>
                  </p:cNvPr>
                  <p:cNvSpPr/>
                  <p:nvPr/>
                </p:nvSpPr>
                <p:spPr>
                  <a:xfrm>
                    <a:off x="4262106" y="3126356"/>
                    <a:ext cx="833433" cy="705123"/>
                  </a:xfrm>
                  <a:prstGeom prst="ellipse">
                    <a:avLst/>
                  </a:prstGeom>
                  <a:solidFill>
                    <a:srgbClr val="0B56A7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69" name="Freeform 4">
                    <a:extLst>
                      <a:ext uri="{FF2B5EF4-FFF2-40B4-BE49-F238E27FC236}">
                        <a16:creationId xmlns:a16="http://schemas.microsoft.com/office/drawing/2014/main" id="{A5119A2B-4FEB-4D98-A27E-ED7D508D3784}"/>
                      </a:ext>
                    </a:extLst>
                  </p:cNvPr>
                  <p:cNvSpPr>
                    <a:spLocks noEditPoints="1"/>
                  </p:cNvSpPr>
                  <p:nvPr/>
                </p:nvSpPr>
                <p:spPr bwMode="auto">
                  <a:xfrm>
                    <a:off x="4432926" y="3281503"/>
                    <a:ext cx="489693" cy="435968"/>
                  </a:xfrm>
                  <a:custGeom>
                    <a:avLst/>
                    <a:gdLst>
                      <a:gd name="T0" fmla="*/ 5743 w 10681"/>
                      <a:gd name="T1" fmla="*/ 6399 h 9097"/>
                      <a:gd name="T2" fmla="*/ 7069 w 10681"/>
                      <a:gd name="T3" fmla="*/ 7154 h 9097"/>
                      <a:gd name="T4" fmla="*/ 7309 w 10681"/>
                      <a:gd name="T5" fmla="*/ 7291 h 9097"/>
                      <a:gd name="T6" fmla="*/ 8881 w 10681"/>
                      <a:gd name="T7" fmla="*/ 8187 h 9097"/>
                      <a:gd name="T8" fmla="*/ 9491 w 10681"/>
                      <a:gd name="T9" fmla="*/ 8537 h 9097"/>
                      <a:gd name="T10" fmla="*/ 5621 w 10681"/>
                      <a:gd name="T11" fmla="*/ 6338 h 9097"/>
                      <a:gd name="T12" fmla="*/ 2308 w 10681"/>
                      <a:gd name="T13" fmla="*/ 7344 h 9097"/>
                      <a:gd name="T14" fmla="*/ 2513 w 10681"/>
                      <a:gd name="T15" fmla="*/ 7462 h 9097"/>
                      <a:gd name="T16" fmla="*/ 3762 w 10681"/>
                      <a:gd name="T17" fmla="*/ 8175 h 9097"/>
                      <a:gd name="T18" fmla="*/ 4381 w 10681"/>
                      <a:gd name="T19" fmla="*/ 8537 h 9097"/>
                      <a:gd name="T20" fmla="*/ 1061 w 10681"/>
                      <a:gd name="T21" fmla="*/ 8494 h 9097"/>
                      <a:gd name="T22" fmla="*/ 1061 w 10681"/>
                      <a:gd name="T23" fmla="*/ 6640 h 9097"/>
                      <a:gd name="T24" fmla="*/ 9620 w 10681"/>
                      <a:gd name="T25" fmla="*/ 6058 h 9097"/>
                      <a:gd name="T26" fmla="*/ 9512 w 10681"/>
                      <a:gd name="T27" fmla="*/ 7901 h 9097"/>
                      <a:gd name="T28" fmla="*/ 9099 w 10681"/>
                      <a:gd name="T29" fmla="*/ 7667 h 9097"/>
                      <a:gd name="T30" fmla="*/ 8158 w 10681"/>
                      <a:gd name="T31" fmla="*/ 7132 h 9097"/>
                      <a:gd name="T32" fmla="*/ 6279 w 10681"/>
                      <a:gd name="T33" fmla="*/ 6058 h 9097"/>
                      <a:gd name="T34" fmla="*/ 5060 w 10681"/>
                      <a:gd name="T35" fmla="*/ 6058 h 9097"/>
                      <a:gd name="T36" fmla="*/ 3849 w 10681"/>
                      <a:gd name="T37" fmla="*/ 7581 h 9097"/>
                      <a:gd name="T38" fmla="*/ 1675 w 10681"/>
                      <a:gd name="T39" fmla="*/ 6338 h 9097"/>
                      <a:gd name="T40" fmla="*/ 1061 w 10681"/>
                      <a:gd name="T41" fmla="*/ 3740 h 9097"/>
                      <a:gd name="T42" fmla="*/ 2508 w 10681"/>
                      <a:gd name="T43" fmla="*/ 4557 h 9097"/>
                      <a:gd name="T44" fmla="*/ 3381 w 10681"/>
                      <a:gd name="T45" fmla="*/ 5053 h 9097"/>
                      <a:gd name="T46" fmla="*/ 4155 w 10681"/>
                      <a:gd name="T47" fmla="*/ 5497 h 9097"/>
                      <a:gd name="T48" fmla="*/ 1061 w 10681"/>
                      <a:gd name="T49" fmla="*/ 3740 h 9097"/>
                      <a:gd name="T50" fmla="*/ 5060 w 10681"/>
                      <a:gd name="T51" fmla="*/ 3158 h 9097"/>
                      <a:gd name="T52" fmla="*/ 2402 w 10681"/>
                      <a:gd name="T53" fmla="*/ 3854 h 9097"/>
                      <a:gd name="T54" fmla="*/ 1216 w 10681"/>
                      <a:gd name="T55" fmla="*/ 3176 h 9097"/>
                      <a:gd name="T56" fmla="*/ 1191 w 10681"/>
                      <a:gd name="T57" fmla="*/ 3158 h 9097"/>
                      <a:gd name="T58" fmla="*/ 98 w 10681"/>
                      <a:gd name="T59" fmla="*/ 2945 h 9097"/>
                      <a:gd name="T60" fmla="*/ 454 w 10681"/>
                      <a:gd name="T61" fmla="*/ 3387 h 9097"/>
                      <a:gd name="T62" fmla="*/ 511 w 10681"/>
                      <a:gd name="T63" fmla="*/ 5497 h 9097"/>
                      <a:gd name="T64" fmla="*/ 100 w 10681"/>
                      <a:gd name="T65" fmla="*/ 5843 h 9097"/>
                      <a:gd name="T66" fmla="*/ 456 w 10681"/>
                      <a:gd name="T67" fmla="*/ 6286 h 9097"/>
                      <a:gd name="T68" fmla="*/ 511 w 10681"/>
                      <a:gd name="T69" fmla="*/ 8537 h 9097"/>
                      <a:gd name="T70" fmla="*/ 382 w 10681"/>
                      <a:gd name="T71" fmla="*/ 9097 h 9097"/>
                      <a:gd name="T72" fmla="*/ 10501 w 10681"/>
                      <a:gd name="T73" fmla="*/ 9019 h 9097"/>
                      <a:gd name="T74" fmla="*/ 10540 w 10681"/>
                      <a:gd name="T75" fmla="*/ 8522 h 9097"/>
                      <a:gd name="T76" fmla="*/ 10170 w 10681"/>
                      <a:gd name="T77" fmla="*/ 8257 h 9097"/>
                      <a:gd name="T78" fmla="*/ 10310 w 10681"/>
                      <a:gd name="T79" fmla="*/ 6058 h 9097"/>
                      <a:gd name="T80" fmla="*/ 10170 w 10681"/>
                      <a:gd name="T81" fmla="*/ 5497 h 9097"/>
                      <a:gd name="T82" fmla="*/ 9665 w 10681"/>
                      <a:gd name="T83" fmla="*/ 3138 h 9097"/>
                      <a:gd name="T84" fmla="*/ 9620 w 10681"/>
                      <a:gd name="T85" fmla="*/ 4818 h 9097"/>
                      <a:gd name="T86" fmla="*/ 5621 w 10681"/>
                      <a:gd name="T87" fmla="*/ 5497 h 9097"/>
                      <a:gd name="T88" fmla="*/ 5109 w 10681"/>
                      <a:gd name="T89" fmla="*/ 242 h 9097"/>
                      <a:gd name="T90" fmla="*/ 5060 w 10681"/>
                      <a:gd name="T91" fmla="*/ 2608 h 9097"/>
                      <a:gd name="T92" fmla="*/ 1061 w 10681"/>
                      <a:gd name="T93" fmla="*/ 2403 h 9097"/>
                      <a:gd name="T94" fmla="*/ 1050 w 10681"/>
                      <a:gd name="T95" fmla="*/ 302 h 9097"/>
                      <a:gd name="T96" fmla="*/ 529 w 10681"/>
                      <a:gd name="T97" fmla="*/ 287 h 9097"/>
                      <a:gd name="T98" fmla="*/ 512 w 10681"/>
                      <a:gd name="T99" fmla="*/ 2534 h 9097"/>
                      <a:gd name="T100" fmla="*/ 275 w 10681"/>
                      <a:gd name="T101" fmla="*/ 2620 h 909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</a:cxnLst>
                    <a:rect l="0" t="0" r="r" b="b"/>
                    <a:pathLst>
                      <a:path w="10681" h="9097">
                        <a:moveTo>
                          <a:pt x="5621" y="6338"/>
                        </a:moveTo>
                        <a:cubicBezTo>
                          <a:pt x="5663" y="6348"/>
                          <a:pt x="5703" y="6377"/>
                          <a:pt x="5743" y="6399"/>
                        </a:cubicBezTo>
                        <a:cubicBezTo>
                          <a:pt x="5787" y="6424"/>
                          <a:pt x="5822" y="6446"/>
                          <a:pt x="5866" y="6470"/>
                        </a:cubicBezTo>
                        <a:lnTo>
                          <a:pt x="7069" y="7154"/>
                        </a:lnTo>
                        <a:cubicBezTo>
                          <a:pt x="7111" y="7177"/>
                          <a:pt x="7143" y="7201"/>
                          <a:pt x="7184" y="7222"/>
                        </a:cubicBezTo>
                        <a:cubicBezTo>
                          <a:pt x="7227" y="7244"/>
                          <a:pt x="7264" y="7265"/>
                          <a:pt x="7309" y="7291"/>
                        </a:cubicBezTo>
                        <a:cubicBezTo>
                          <a:pt x="7394" y="7341"/>
                          <a:pt x="7470" y="7382"/>
                          <a:pt x="7555" y="7433"/>
                        </a:cubicBezTo>
                        <a:cubicBezTo>
                          <a:pt x="7975" y="7681"/>
                          <a:pt x="8477" y="7942"/>
                          <a:pt x="8881" y="8187"/>
                        </a:cubicBezTo>
                        <a:cubicBezTo>
                          <a:pt x="8927" y="8215"/>
                          <a:pt x="8962" y="8232"/>
                          <a:pt x="9005" y="8257"/>
                        </a:cubicBezTo>
                        <a:lnTo>
                          <a:pt x="9491" y="8537"/>
                        </a:lnTo>
                        <a:lnTo>
                          <a:pt x="5621" y="8537"/>
                        </a:lnTo>
                        <a:lnTo>
                          <a:pt x="5621" y="6338"/>
                        </a:lnTo>
                        <a:close/>
                        <a:moveTo>
                          <a:pt x="1061" y="6640"/>
                        </a:moveTo>
                        <a:lnTo>
                          <a:pt x="2308" y="7344"/>
                        </a:lnTo>
                        <a:cubicBezTo>
                          <a:pt x="2346" y="7365"/>
                          <a:pt x="2376" y="7385"/>
                          <a:pt x="2409" y="7405"/>
                        </a:cubicBezTo>
                        <a:cubicBezTo>
                          <a:pt x="2444" y="7425"/>
                          <a:pt x="2476" y="7442"/>
                          <a:pt x="2513" y="7462"/>
                        </a:cubicBezTo>
                        <a:lnTo>
                          <a:pt x="2726" y="7584"/>
                        </a:lnTo>
                        <a:cubicBezTo>
                          <a:pt x="3060" y="7782"/>
                          <a:pt x="3430" y="7979"/>
                          <a:pt x="3762" y="8175"/>
                        </a:cubicBezTo>
                        <a:lnTo>
                          <a:pt x="4173" y="8411"/>
                        </a:lnTo>
                        <a:cubicBezTo>
                          <a:pt x="4222" y="8436"/>
                          <a:pt x="4338" y="8499"/>
                          <a:pt x="4381" y="8537"/>
                        </a:cubicBezTo>
                        <a:lnTo>
                          <a:pt x="1061" y="8537"/>
                        </a:lnTo>
                        <a:cubicBezTo>
                          <a:pt x="1080" y="8492"/>
                          <a:pt x="1061" y="8541"/>
                          <a:pt x="1061" y="8494"/>
                        </a:cubicBezTo>
                        <a:lnTo>
                          <a:pt x="1061" y="6683"/>
                        </a:lnTo>
                        <a:cubicBezTo>
                          <a:pt x="1061" y="6635"/>
                          <a:pt x="1080" y="6685"/>
                          <a:pt x="1061" y="6640"/>
                        </a:cubicBezTo>
                        <a:close/>
                        <a:moveTo>
                          <a:pt x="6279" y="6058"/>
                        </a:moveTo>
                        <a:lnTo>
                          <a:pt x="9620" y="6058"/>
                        </a:lnTo>
                        <a:lnTo>
                          <a:pt x="9620" y="7955"/>
                        </a:lnTo>
                        <a:cubicBezTo>
                          <a:pt x="9575" y="7944"/>
                          <a:pt x="9546" y="7921"/>
                          <a:pt x="9512" y="7901"/>
                        </a:cubicBezTo>
                        <a:cubicBezTo>
                          <a:pt x="9476" y="7880"/>
                          <a:pt x="9446" y="7867"/>
                          <a:pt x="9408" y="7844"/>
                        </a:cubicBezTo>
                        <a:lnTo>
                          <a:pt x="9099" y="7667"/>
                        </a:lnTo>
                        <a:cubicBezTo>
                          <a:pt x="9063" y="7646"/>
                          <a:pt x="9030" y="7629"/>
                          <a:pt x="8995" y="7609"/>
                        </a:cubicBezTo>
                        <a:lnTo>
                          <a:pt x="8158" y="7132"/>
                        </a:lnTo>
                        <a:cubicBezTo>
                          <a:pt x="8120" y="7111"/>
                          <a:pt x="8090" y="7090"/>
                          <a:pt x="8057" y="7071"/>
                        </a:cubicBezTo>
                        <a:lnTo>
                          <a:pt x="6279" y="6058"/>
                        </a:lnTo>
                        <a:close/>
                        <a:moveTo>
                          <a:pt x="1191" y="6058"/>
                        </a:moveTo>
                        <a:lnTo>
                          <a:pt x="5060" y="6058"/>
                        </a:lnTo>
                        <a:lnTo>
                          <a:pt x="5060" y="8267"/>
                        </a:lnTo>
                        <a:cubicBezTo>
                          <a:pt x="5007" y="8255"/>
                          <a:pt x="3965" y="7645"/>
                          <a:pt x="3849" y="7581"/>
                        </a:cubicBezTo>
                        <a:lnTo>
                          <a:pt x="3122" y="7166"/>
                        </a:lnTo>
                        <a:cubicBezTo>
                          <a:pt x="2695" y="6909"/>
                          <a:pt x="2121" y="6595"/>
                          <a:pt x="1675" y="6338"/>
                        </a:cubicBezTo>
                        <a:lnTo>
                          <a:pt x="1191" y="6058"/>
                        </a:lnTo>
                        <a:close/>
                        <a:moveTo>
                          <a:pt x="1061" y="3740"/>
                        </a:moveTo>
                        <a:cubicBezTo>
                          <a:pt x="1105" y="3750"/>
                          <a:pt x="1124" y="3770"/>
                          <a:pt x="1162" y="3790"/>
                        </a:cubicBezTo>
                        <a:lnTo>
                          <a:pt x="2508" y="4557"/>
                        </a:lnTo>
                        <a:cubicBezTo>
                          <a:pt x="2544" y="4579"/>
                          <a:pt x="2575" y="4593"/>
                          <a:pt x="2611" y="4615"/>
                        </a:cubicBezTo>
                        <a:cubicBezTo>
                          <a:pt x="2853" y="4761"/>
                          <a:pt x="3150" y="4913"/>
                          <a:pt x="3381" y="5053"/>
                        </a:cubicBezTo>
                        <a:cubicBezTo>
                          <a:pt x="3621" y="5198"/>
                          <a:pt x="3895" y="5340"/>
                          <a:pt x="4130" y="5479"/>
                        </a:cubicBezTo>
                        <a:cubicBezTo>
                          <a:pt x="4151" y="5492"/>
                          <a:pt x="4141" y="5485"/>
                          <a:pt x="4155" y="5497"/>
                        </a:cubicBezTo>
                        <a:lnTo>
                          <a:pt x="1061" y="5497"/>
                        </a:lnTo>
                        <a:lnTo>
                          <a:pt x="1061" y="3740"/>
                        </a:lnTo>
                        <a:close/>
                        <a:moveTo>
                          <a:pt x="1191" y="3158"/>
                        </a:moveTo>
                        <a:lnTo>
                          <a:pt x="5060" y="3158"/>
                        </a:lnTo>
                        <a:lnTo>
                          <a:pt x="5060" y="5368"/>
                        </a:lnTo>
                        <a:lnTo>
                          <a:pt x="2402" y="3854"/>
                        </a:lnTo>
                        <a:cubicBezTo>
                          <a:pt x="2358" y="3828"/>
                          <a:pt x="2323" y="3807"/>
                          <a:pt x="2280" y="3782"/>
                        </a:cubicBezTo>
                        <a:cubicBezTo>
                          <a:pt x="1948" y="3591"/>
                          <a:pt x="1528" y="3365"/>
                          <a:pt x="1216" y="3176"/>
                        </a:cubicBezTo>
                        <a:cubicBezTo>
                          <a:pt x="1214" y="3174"/>
                          <a:pt x="1211" y="3173"/>
                          <a:pt x="1209" y="3171"/>
                        </a:cubicBezTo>
                        <a:cubicBezTo>
                          <a:pt x="1190" y="3159"/>
                          <a:pt x="1202" y="3168"/>
                          <a:pt x="1191" y="3158"/>
                        </a:cubicBezTo>
                        <a:close/>
                        <a:moveTo>
                          <a:pt x="91" y="2878"/>
                        </a:moveTo>
                        <a:cubicBezTo>
                          <a:pt x="91" y="2914"/>
                          <a:pt x="97" y="2928"/>
                          <a:pt x="98" y="2945"/>
                        </a:cubicBezTo>
                        <a:cubicBezTo>
                          <a:pt x="102" y="3015"/>
                          <a:pt x="53" y="3162"/>
                          <a:pt x="256" y="3273"/>
                        </a:cubicBezTo>
                        <a:lnTo>
                          <a:pt x="454" y="3387"/>
                        </a:lnTo>
                        <a:cubicBezTo>
                          <a:pt x="483" y="3402"/>
                          <a:pt x="511" y="3405"/>
                          <a:pt x="511" y="3438"/>
                        </a:cubicBezTo>
                        <a:lnTo>
                          <a:pt x="511" y="5497"/>
                        </a:lnTo>
                        <a:cubicBezTo>
                          <a:pt x="386" y="5497"/>
                          <a:pt x="280" y="5485"/>
                          <a:pt x="180" y="5575"/>
                        </a:cubicBezTo>
                        <a:cubicBezTo>
                          <a:pt x="68" y="5677"/>
                          <a:pt x="98" y="5798"/>
                          <a:pt x="100" y="5843"/>
                        </a:cubicBezTo>
                        <a:cubicBezTo>
                          <a:pt x="102" y="5908"/>
                          <a:pt x="53" y="6063"/>
                          <a:pt x="256" y="6172"/>
                        </a:cubicBezTo>
                        <a:lnTo>
                          <a:pt x="456" y="6286"/>
                        </a:lnTo>
                        <a:cubicBezTo>
                          <a:pt x="482" y="6301"/>
                          <a:pt x="511" y="6306"/>
                          <a:pt x="511" y="6338"/>
                        </a:cubicBezTo>
                        <a:lnTo>
                          <a:pt x="511" y="8537"/>
                        </a:lnTo>
                        <a:lnTo>
                          <a:pt x="371" y="8537"/>
                        </a:lnTo>
                        <a:cubicBezTo>
                          <a:pt x="0" y="8537"/>
                          <a:pt x="4" y="9097"/>
                          <a:pt x="382" y="9097"/>
                        </a:cubicBezTo>
                        <a:lnTo>
                          <a:pt x="10299" y="9097"/>
                        </a:lnTo>
                        <a:cubicBezTo>
                          <a:pt x="10379" y="9097"/>
                          <a:pt x="10458" y="9058"/>
                          <a:pt x="10501" y="9019"/>
                        </a:cubicBezTo>
                        <a:cubicBezTo>
                          <a:pt x="10614" y="8917"/>
                          <a:pt x="10583" y="8797"/>
                          <a:pt x="10582" y="8751"/>
                        </a:cubicBezTo>
                        <a:cubicBezTo>
                          <a:pt x="10580" y="8702"/>
                          <a:pt x="10620" y="8661"/>
                          <a:pt x="10540" y="8522"/>
                        </a:cubicBezTo>
                        <a:cubicBezTo>
                          <a:pt x="10497" y="8448"/>
                          <a:pt x="10384" y="8400"/>
                          <a:pt x="10295" y="8347"/>
                        </a:cubicBezTo>
                        <a:cubicBezTo>
                          <a:pt x="10262" y="8328"/>
                          <a:pt x="10170" y="8295"/>
                          <a:pt x="10170" y="8257"/>
                        </a:cubicBezTo>
                        <a:lnTo>
                          <a:pt x="10170" y="6058"/>
                        </a:lnTo>
                        <a:lnTo>
                          <a:pt x="10310" y="6058"/>
                        </a:lnTo>
                        <a:cubicBezTo>
                          <a:pt x="10681" y="6058"/>
                          <a:pt x="10677" y="5497"/>
                          <a:pt x="10299" y="5497"/>
                        </a:cubicBezTo>
                        <a:lnTo>
                          <a:pt x="10170" y="5497"/>
                        </a:lnTo>
                        <a:lnTo>
                          <a:pt x="10170" y="3287"/>
                        </a:lnTo>
                        <a:cubicBezTo>
                          <a:pt x="10170" y="3020"/>
                          <a:pt x="9810" y="2915"/>
                          <a:pt x="9665" y="3138"/>
                        </a:cubicBezTo>
                        <a:cubicBezTo>
                          <a:pt x="9640" y="3177"/>
                          <a:pt x="9621" y="3204"/>
                          <a:pt x="9620" y="3265"/>
                        </a:cubicBezTo>
                        <a:cubicBezTo>
                          <a:pt x="9610" y="3739"/>
                          <a:pt x="9620" y="4331"/>
                          <a:pt x="9620" y="4818"/>
                        </a:cubicBezTo>
                        <a:lnTo>
                          <a:pt x="9620" y="5497"/>
                        </a:lnTo>
                        <a:lnTo>
                          <a:pt x="5621" y="5497"/>
                        </a:lnTo>
                        <a:lnTo>
                          <a:pt x="5621" y="387"/>
                        </a:lnTo>
                        <a:cubicBezTo>
                          <a:pt x="5621" y="146"/>
                          <a:pt x="5275" y="0"/>
                          <a:pt x="5109" y="242"/>
                        </a:cubicBezTo>
                        <a:cubicBezTo>
                          <a:pt x="5051" y="328"/>
                          <a:pt x="5060" y="403"/>
                          <a:pt x="5060" y="538"/>
                        </a:cubicBezTo>
                        <a:lnTo>
                          <a:pt x="5060" y="2608"/>
                        </a:lnTo>
                        <a:lnTo>
                          <a:pt x="1277" y="2608"/>
                        </a:lnTo>
                        <a:cubicBezTo>
                          <a:pt x="1020" y="2608"/>
                          <a:pt x="1061" y="2656"/>
                          <a:pt x="1061" y="2403"/>
                        </a:cubicBezTo>
                        <a:lnTo>
                          <a:pt x="1061" y="711"/>
                        </a:lnTo>
                        <a:cubicBezTo>
                          <a:pt x="1061" y="606"/>
                          <a:pt x="1077" y="379"/>
                          <a:pt x="1050" y="302"/>
                        </a:cubicBezTo>
                        <a:cubicBezTo>
                          <a:pt x="1032" y="255"/>
                          <a:pt x="1001" y="207"/>
                          <a:pt x="958" y="178"/>
                        </a:cubicBezTo>
                        <a:cubicBezTo>
                          <a:pt x="764" y="47"/>
                          <a:pt x="580" y="159"/>
                          <a:pt x="529" y="287"/>
                        </a:cubicBezTo>
                        <a:cubicBezTo>
                          <a:pt x="491" y="384"/>
                          <a:pt x="511" y="575"/>
                          <a:pt x="511" y="700"/>
                        </a:cubicBezTo>
                        <a:lnTo>
                          <a:pt x="512" y="2534"/>
                        </a:lnTo>
                        <a:cubicBezTo>
                          <a:pt x="513" y="2588"/>
                          <a:pt x="522" y="2599"/>
                          <a:pt x="479" y="2608"/>
                        </a:cubicBezTo>
                        <a:cubicBezTo>
                          <a:pt x="415" y="2621"/>
                          <a:pt x="346" y="2594"/>
                          <a:pt x="275" y="2620"/>
                        </a:cubicBezTo>
                        <a:cubicBezTo>
                          <a:pt x="185" y="2652"/>
                          <a:pt x="91" y="2756"/>
                          <a:pt x="91" y="2878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ru-RU"/>
                  </a:p>
                </p:txBody>
              </p:sp>
            </p:grpSp>
          </p:grpSp>
        </p:grpSp>
        <p:grpSp>
          <p:nvGrpSpPr>
            <p:cNvPr id="24" name="Группа 23"/>
            <p:cNvGrpSpPr/>
            <p:nvPr/>
          </p:nvGrpSpPr>
          <p:grpSpPr>
            <a:xfrm>
              <a:off x="421568" y="3528842"/>
              <a:ext cx="420437" cy="398728"/>
              <a:chOff x="1028410" y="3994137"/>
              <a:chExt cx="420437" cy="398728"/>
            </a:xfrm>
          </p:grpSpPr>
          <p:sp>
            <p:nvSpPr>
              <p:cNvPr id="108" name="Овал 107"/>
              <p:cNvSpPr/>
              <p:nvPr/>
            </p:nvSpPr>
            <p:spPr>
              <a:xfrm>
                <a:off x="1028410" y="3994137"/>
                <a:ext cx="420437" cy="39872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grpSp>
            <p:nvGrpSpPr>
              <p:cNvPr id="71" name="Группа 70">
                <a:extLst>
                  <a:ext uri="{FF2B5EF4-FFF2-40B4-BE49-F238E27FC236}">
                    <a16:creationId xmlns:a16="http://schemas.microsoft.com/office/drawing/2014/main" id="{71BF03D8-871B-4071-311E-1D7093761E64}"/>
                  </a:ext>
                </a:extLst>
              </p:cNvPr>
              <p:cNvGrpSpPr/>
              <p:nvPr/>
            </p:nvGrpSpPr>
            <p:grpSpPr>
              <a:xfrm>
                <a:off x="1068819" y="4029305"/>
                <a:ext cx="348724" cy="328012"/>
                <a:chOff x="3684557" y="3210576"/>
                <a:chExt cx="705123" cy="705123"/>
              </a:xfrm>
            </p:grpSpPr>
            <p:pic>
              <p:nvPicPr>
                <p:cNvPr id="89" name="Рисунок 88">
                  <a:extLst>
                    <a:ext uri="{FF2B5EF4-FFF2-40B4-BE49-F238E27FC236}">
                      <a16:creationId xmlns:a16="http://schemas.microsoft.com/office/drawing/2014/main" id="{E51B8128-780B-407F-83B5-4EAAE015C59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5" cstate="hq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19735" r="8787"/>
                <a:stretch/>
              </p:blipFill>
              <p:spPr>
                <a:xfrm>
                  <a:off x="3698804" y="3259589"/>
                  <a:ext cx="663548" cy="656110"/>
                </a:xfrm>
                <a:prstGeom prst="ellipse">
                  <a:avLst/>
                </a:prstGeom>
              </p:spPr>
            </p:pic>
            <p:sp>
              <p:nvSpPr>
                <p:cNvPr id="90" name="Овал 89">
                  <a:extLst>
                    <a:ext uri="{FF2B5EF4-FFF2-40B4-BE49-F238E27FC236}">
                      <a16:creationId xmlns:a16="http://schemas.microsoft.com/office/drawing/2014/main" id="{8F0C44CC-B956-443B-8640-00BAB3EEE6BA}"/>
                    </a:ext>
                  </a:extLst>
                </p:cNvPr>
                <p:cNvSpPr/>
                <p:nvPr/>
              </p:nvSpPr>
              <p:spPr>
                <a:xfrm>
                  <a:off x="3684557" y="3210576"/>
                  <a:ext cx="705123" cy="705122"/>
                </a:xfrm>
                <a:prstGeom prst="ellipse">
                  <a:avLst/>
                </a:prstGeom>
                <a:noFill/>
                <a:ln>
                  <a:solidFill>
                    <a:srgbClr val="0B56A7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</p:grpSp>
        <p:grpSp>
          <p:nvGrpSpPr>
            <p:cNvPr id="25" name="Группа 24"/>
            <p:cNvGrpSpPr/>
            <p:nvPr/>
          </p:nvGrpSpPr>
          <p:grpSpPr>
            <a:xfrm>
              <a:off x="424820" y="3958325"/>
              <a:ext cx="420437" cy="398728"/>
              <a:chOff x="1439277" y="4306218"/>
              <a:chExt cx="420437" cy="398728"/>
            </a:xfrm>
          </p:grpSpPr>
          <p:sp>
            <p:nvSpPr>
              <p:cNvPr id="111" name="Овал 110"/>
              <p:cNvSpPr/>
              <p:nvPr/>
            </p:nvSpPr>
            <p:spPr>
              <a:xfrm>
                <a:off x="1439277" y="4306218"/>
                <a:ext cx="420437" cy="39872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grpSp>
            <p:nvGrpSpPr>
              <p:cNvPr id="80" name="Группа 79">
                <a:extLst>
                  <a:ext uri="{FF2B5EF4-FFF2-40B4-BE49-F238E27FC236}">
                    <a16:creationId xmlns:a16="http://schemas.microsoft.com/office/drawing/2014/main" id="{C6526920-C6C2-BBDF-1463-8C362056DDC4}"/>
                  </a:ext>
                </a:extLst>
              </p:cNvPr>
              <p:cNvGrpSpPr/>
              <p:nvPr/>
            </p:nvGrpSpPr>
            <p:grpSpPr>
              <a:xfrm>
                <a:off x="1471586" y="4326311"/>
                <a:ext cx="355820" cy="358543"/>
                <a:chOff x="5739557" y="3196942"/>
                <a:chExt cx="705122" cy="705122"/>
              </a:xfrm>
            </p:grpSpPr>
            <p:sp>
              <p:nvSpPr>
                <p:cNvPr id="87" name="Овал 86">
                  <a:extLst>
                    <a:ext uri="{FF2B5EF4-FFF2-40B4-BE49-F238E27FC236}">
                      <a16:creationId xmlns:a16="http://schemas.microsoft.com/office/drawing/2014/main" id="{49D53DAF-A773-4A49-8B1A-F34E254572C5}"/>
                    </a:ext>
                  </a:extLst>
                </p:cNvPr>
                <p:cNvSpPr/>
                <p:nvPr/>
              </p:nvSpPr>
              <p:spPr>
                <a:xfrm>
                  <a:off x="5739557" y="3196942"/>
                  <a:ext cx="705122" cy="705122"/>
                </a:xfrm>
                <a:prstGeom prst="ellipse">
                  <a:avLst/>
                </a:prstGeom>
                <a:solidFill>
                  <a:srgbClr val="0B56A7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pic>
              <p:nvPicPr>
                <p:cNvPr id="88" name="Рисунок 87">
                  <a:extLst>
                    <a:ext uri="{FF2B5EF4-FFF2-40B4-BE49-F238E27FC236}">
                      <a16:creationId xmlns:a16="http://schemas.microsoft.com/office/drawing/2014/main" id="{EFBF56A5-4A16-4350-BE5D-47477CB7CDCD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5822253" y="3288781"/>
                  <a:ext cx="557370" cy="524888"/>
                </a:xfrm>
                <a:prstGeom prst="rect">
                  <a:avLst/>
                </a:prstGeom>
              </p:spPr>
            </p:pic>
          </p:grpSp>
        </p:grpSp>
        <p:grpSp>
          <p:nvGrpSpPr>
            <p:cNvPr id="26" name="Группа 25"/>
            <p:cNvGrpSpPr/>
            <p:nvPr/>
          </p:nvGrpSpPr>
          <p:grpSpPr>
            <a:xfrm>
              <a:off x="421568" y="4396848"/>
              <a:ext cx="442135" cy="391397"/>
              <a:chOff x="1460474" y="4514307"/>
              <a:chExt cx="442135" cy="391397"/>
            </a:xfrm>
          </p:grpSpPr>
          <p:sp>
            <p:nvSpPr>
              <p:cNvPr id="110" name="Овал 109"/>
              <p:cNvSpPr/>
              <p:nvPr/>
            </p:nvSpPr>
            <p:spPr>
              <a:xfrm>
                <a:off x="1460474" y="4514307"/>
                <a:ext cx="442135" cy="39139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pic>
            <p:nvPicPr>
              <p:cNvPr id="78" name="Рисунок 77">
                <a:extLst>
                  <a:ext uri="{FF2B5EF4-FFF2-40B4-BE49-F238E27FC236}">
                    <a16:creationId xmlns:a16="http://schemas.microsoft.com/office/drawing/2014/main" id="{57AF32FB-02C2-42F9-8D7A-EE952992BEE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507850" y="4534828"/>
                <a:ext cx="347381" cy="347583"/>
              </a:xfrm>
              <a:prstGeom prst="rect">
                <a:avLst/>
              </a:prstGeom>
            </p:spPr>
          </p:pic>
        </p:grpSp>
      </p:grpSp>
      <p:grpSp>
        <p:nvGrpSpPr>
          <p:cNvPr id="43" name="Группа 42"/>
          <p:cNvGrpSpPr/>
          <p:nvPr/>
        </p:nvGrpSpPr>
        <p:grpSpPr>
          <a:xfrm flipH="1">
            <a:off x="7432092" y="2181478"/>
            <a:ext cx="4323994" cy="2132737"/>
            <a:chOff x="314019" y="3246240"/>
            <a:chExt cx="4307408" cy="1651056"/>
          </a:xfrm>
        </p:grpSpPr>
        <p:pic>
          <p:nvPicPr>
            <p:cNvPr id="44" name="Рисунок 43">
              <a:extLst>
                <a:ext uri="{FF2B5EF4-FFF2-40B4-BE49-F238E27FC236}">
                  <a16:creationId xmlns:a16="http://schemas.microsoft.com/office/drawing/2014/main" id="{539AA16E-7807-44D2-BDE3-668716E1BB78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019" y="3246240"/>
              <a:ext cx="4307408" cy="1651056"/>
            </a:xfrm>
            <a:prstGeom prst="rect">
              <a:avLst/>
            </a:prstGeom>
          </p:spPr>
        </p:pic>
        <p:sp>
          <p:nvSpPr>
            <p:cNvPr id="45" name="Прямоугольник 44"/>
            <p:cNvSpPr/>
            <p:nvPr/>
          </p:nvSpPr>
          <p:spPr>
            <a:xfrm>
              <a:off x="1394516" y="3699997"/>
              <a:ext cx="3172132" cy="11361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07000"/>
                </a:lnSpc>
                <a:spcAft>
                  <a:spcPts val="0"/>
                </a:spcAft>
              </a:pPr>
              <a:r>
                <a:rPr lang="ru-RU" sz="1050" b="1" dirty="0">
                  <a:solidFill>
                    <a:srgbClr val="C00000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Важно: </a:t>
              </a:r>
              <a:r>
                <a:rPr lang="ru-RU" sz="1050" dirty="0">
                  <a:ea typeface="Calibri" panose="020F0502020204030204" pitchFamily="34" charset="0"/>
                  <a:cs typeface="Times New Roman" panose="02020603050405020304" pitchFamily="18" charset="0"/>
                </a:rPr>
                <a:t>Отказ </a:t>
              </a:r>
              <a:r>
                <a:rPr lang="ru-RU" sz="1050" dirty="0" smtClean="0">
                  <a:ea typeface="Calibri" panose="020F0502020204030204" pitchFamily="34" charset="0"/>
                  <a:cs typeface="Times New Roman" panose="02020603050405020304" pitchFamily="18" charset="0"/>
                </a:rPr>
                <a:t>потенциальной подрядной организации от </a:t>
              </a:r>
              <a:r>
                <a:rPr lang="ru-RU" sz="1050" dirty="0">
                  <a:ea typeface="Calibri" panose="020F0502020204030204" pitchFamily="34" charset="0"/>
                  <a:cs typeface="Times New Roman" panose="02020603050405020304" pitchFamily="18" charset="0"/>
                </a:rPr>
                <a:t>проведения представителями заказчика проверки готовности подрядчика и/или его планируемых субподрядчиков к безопасному выполнению работ является для заказчика достаточным основанием для отказа от заключения договора или для расторжения заключенного договора в одностороннем порядке.</a:t>
              </a:r>
            </a:p>
          </p:txBody>
        </p:sp>
      </p:grpSp>
      <p:sp>
        <p:nvSpPr>
          <p:cNvPr id="46" name="Прямоугольник 45">
            <a:extLst>
              <a:ext uri="{FF2B5EF4-FFF2-40B4-BE49-F238E27FC236}">
                <a16:creationId xmlns:a16="http://schemas.microsoft.com/office/drawing/2014/main" id="{40D2D98D-967D-411A-B52D-F05CE097B6BC}"/>
              </a:ext>
            </a:extLst>
          </p:cNvPr>
          <p:cNvSpPr/>
          <p:nvPr/>
        </p:nvSpPr>
        <p:spPr>
          <a:xfrm>
            <a:off x="-7173" y="4972546"/>
            <a:ext cx="12192000" cy="986283"/>
          </a:xfrm>
          <a:prstGeom prst="rect">
            <a:avLst/>
          </a:prstGeom>
          <a:solidFill>
            <a:srgbClr val="DEDEDE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9" name="Прямоугольник 28"/>
          <p:cNvSpPr/>
          <p:nvPr/>
        </p:nvSpPr>
        <p:spPr>
          <a:xfrm>
            <a:off x="1388174" y="5052221"/>
            <a:ext cx="550502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2" algn="just">
              <a:spcAft>
                <a:spcPts val="0"/>
              </a:spcAft>
            </a:pPr>
            <a:r>
              <a:rPr lang="ru-RU" sz="1200" dirty="0">
                <a:ea typeface="Times New Roman" panose="02020603050405020304" pitchFamily="18" charset="0"/>
              </a:rPr>
              <a:t>Проведение инструктажей </a:t>
            </a:r>
            <a:r>
              <a:rPr lang="ru-RU" sz="1200" dirty="0" smtClean="0">
                <a:ea typeface="Times New Roman" panose="02020603050405020304" pitchFamily="18" charset="0"/>
              </a:rPr>
              <a:t>(</a:t>
            </a:r>
            <a:r>
              <a:rPr lang="ru-RU" sz="1200" dirty="0">
                <a:ea typeface="Times New Roman" panose="02020603050405020304" pitchFamily="18" charset="0"/>
              </a:rPr>
              <a:t>по охране </a:t>
            </a:r>
            <a:r>
              <a:rPr lang="ru-RU" sz="1200" dirty="0" smtClean="0">
                <a:ea typeface="Times New Roman" panose="02020603050405020304" pitchFamily="18" charset="0"/>
              </a:rPr>
              <a:t>труда, по </a:t>
            </a:r>
            <a:r>
              <a:rPr lang="ru-RU" sz="1200" dirty="0">
                <a:ea typeface="Times New Roman" panose="02020603050405020304" pitchFamily="18" charset="0"/>
              </a:rPr>
              <a:t>безопасности дорожного движения, противопожарных инструктажей и т.д.) проводится представителями Заказчика и Подрядчика в порядке, установленном законодательством и локальными нормативными актами Заказчика и </a:t>
            </a:r>
            <a:r>
              <a:rPr lang="ru-RU" sz="1200" dirty="0" smtClean="0">
                <a:ea typeface="Times New Roman" panose="02020603050405020304" pitchFamily="18" charset="0"/>
              </a:rPr>
              <a:t>Подрядной организации. </a:t>
            </a:r>
            <a:endParaRPr lang="ru-RU" sz="1200" dirty="0">
              <a:effectLst/>
              <a:ea typeface="Times New Roman" panose="02020603050405020304" pitchFamily="18" charset="0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F8525032-388C-471C-9CC6-860C0E7D4D5F}"/>
              </a:ext>
            </a:extLst>
          </p:cNvPr>
          <p:cNvSpPr txBox="1"/>
          <p:nvPr/>
        </p:nvSpPr>
        <p:spPr>
          <a:xfrm>
            <a:off x="7904903" y="5059471"/>
            <a:ext cx="372010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200" dirty="0"/>
              <a:t>Требования к допуску транспортных средств Подрядчика регламентированы ПВД </a:t>
            </a:r>
            <a:r>
              <a:rPr lang="ru-RU" sz="1200" dirty="0" smtClean="0"/>
              <a:t>137, прием </a:t>
            </a:r>
            <a:r>
              <a:rPr lang="ru-RU" sz="1200" dirty="0"/>
              <a:t>транспортного средства к началу работ осуществляет </a:t>
            </a:r>
            <a:r>
              <a:rPr lang="ru-RU" sz="1200" dirty="0" smtClean="0"/>
              <a:t>Транспортное управление АО «Апатит».</a:t>
            </a:r>
            <a:endParaRPr lang="ru-RU" sz="1200" dirty="0"/>
          </a:p>
        </p:txBody>
      </p:sp>
      <p:pic>
        <p:nvPicPr>
          <p:cNvPr id="48" name="Рисунок 47" descr="Документ">
            <a:extLst>
              <a:ext uri="{FF2B5EF4-FFF2-40B4-BE49-F238E27FC236}">
                <a16:creationId xmlns:a16="http://schemas.microsoft.com/office/drawing/2014/main" id="{73B38470-346C-4E2E-B81E-C83B6622DF77}"/>
              </a:ext>
            </a:extLst>
          </p:cNvPr>
          <p:cNvPicPr>
            <a:picLocks noChangeAspect="1"/>
          </p:cNvPicPr>
          <p:nvPr/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25"/>
              </a:ext>
            </a:extLst>
          </a:blip>
          <a:stretch>
            <a:fillRect/>
          </a:stretch>
        </p:blipFill>
        <p:spPr>
          <a:xfrm>
            <a:off x="7099888" y="5085519"/>
            <a:ext cx="770567" cy="770567"/>
          </a:xfrm>
          <a:prstGeom prst="rect">
            <a:avLst/>
          </a:prstGeom>
        </p:spPr>
      </p:pic>
      <p:grpSp>
        <p:nvGrpSpPr>
          <p:cNvPr id="96" name="Группа 95">
            <a:extLst>
              <a:ext uri="{FF2B5EF4-FFF2-40B4-BE49-F238E27FC236}">
                <a16:creationId xmlns:a16="http://schemas.microsoft.com/office/drawing/2014/main" id="{F815A0C6-16E0-441C-91BC-DD5DE4EB8539}"/>
              </a:ext>
            </a:extLst>
          </p:cNvPr>
          <p:cNvGrpSpPr/>
          <p:nvPr/>
        </p:nvGrpSpPr>
        <p:grpSpPr>
          <a:xfrm>
            <a:off x="468944" y="5103831"/>
            <a:ext cx="775074" cy="726054"/>
            <a:chOff x="4038602" y="4375152"/>
            <a:chExt cx="1785936" cy="1252536"/>
          </a:xfrm>
          <a:solidFill>
            <a:srgbClr val="577C14"/>
          </a:solidFill>
        </p:grpSpPr>
        <p:sp>
          <p:nvSpPr>
            <p:cNvPr id="97" name="Freeform 18">
              <a:extLst>
                <a:ext uri="{FF2B5EF4-FFF2-40B4-BE49-F238E27FC236}">
                  <a16:creationId xmlns:a16="http://schemas.microsoft.com/office/drawing/2014/main" id="{9BD586BA-9622-44D7-AA77-CE58B057BE14}"/>
                </a:ext>
              </a:extLst>
            </p:cNvPr>
            <p:cNvSpPr>
              <a:spLocks/>
            </p:cNvSpPr>
            <p:nvPr/>
          </p:nvSpPr>
          <p:spPr bwMode="auto">
            <a:xfrm>
              <a:off x="5184775" y="4749800"/>
              <a:ext cx="639763" cy="877888"/>
            </a:xfrm>
            <a:custGeom>
              <a:avLst/>
              <a:gdLst>
                <a:gd name="T0" fmla="*/ 11142 w 11523"/>
                <a:gd name="T1" fmla="*/ 5398 h 15793"/>
                <a:gd name="T2" fmla="*/ 11142 w 11523"/>
                <a:gd name="T3" fmla="*/ 3422 h 15793"/>
                <a:gd name="T4" fmla="*/ 9498 w 11523"/>
                <a:gd name="T5" fmla="*/ 284 h 15793"/>
                <a:gd name="T6" fmla="*/ 9156 w 11523"/>
                <a:gd name="T7" fmla="*/ 1106 h 15793"/>
                <a:gd name="T8" fmla="*/ 8002 w 11523"/>
                <a:gd name="T9" fmla="*/ 3357 h 15793"/>
                <a:gd name="T10" fmla="*/ 6895 w 11523"/>
                <a:gd name="T11" fmla="*/ 1274 h 15793"/>
                <a:gd name="T12" fmla="*/ 6008 w 11523"/>
                <a:gd name="T13" fmla="*/ 315 h 15793"/>
                <a:gd name="T14" fmla="*/ 5199 w 11523"/>
                <a:gd name="T15" fmla="*/ 782 h 15793"/>
                <a:gd name="T16" fmla="*/ 4507 w 11523"/>
                <a:gd name="T17" fmla="*/ 1361 h 15793"/>
                <a:gd name="T18" fmla="*/ 3134 w 11523"/>
                <a:gd name="T19" fmla="*/ 2501 h 15793"/>
                <a:gd name="T20" fmla="*/ 861 w 11523"/>
                <a:gd name="T21" fmla="*/ 788 h 15793"/>
                <a:gd name="T22" fmla="*/ 137 w 11523"/>
                <a:gd name="T23" fmla="*/ 1013 h 15793"/>
                <a:gd name="T24" fmla="*/ 151 w 11523"/>
                <a:gd name="T25" fmla="*/ 1841 h 15793"/>
                <a:gd name="T26" fmla="*/ 649 w 11523"/>
                <a:gd name="T27" fmla="*/ 2331 h 15793"/>
                <a:gd name="T28" fmla="*/ 2822 w 11523"/>
                <a:gd name="T29" fmla="*/ 4145 h 15793"/>
                <a:gd name="T30" fmla="*/ 3691 w 11523"/>
                <a:gd name="T31" fmla="*/ 4178 h 15793"/>
                <a:gd name="T32" fmla="*/ 5887 w 11523"/>
                <a:gd name="T33" fmla="*/ 2408 h 15793"/>
                <a:gd name="T34" fmla="*/ 5926 w 11523"/>
                <a:gd name="T35" fmla="*/ 6408 h 15793"/>
                <a:gd name="T36" fmla="*/ 5957 w 11523"/>
                <a:gd name="T37" fmla="*/ 14382 h 15793"/>
                <a:gd name="T38" fmla="*/ 6127 w 11523"/>
                <a:gd name="T39" fmla="*/ 15237 h 15793"/>
                <a:gd name="T40" fmla="*/ 7796 w 11523"/>
                <a:gd name="T41" fmla="*/ 15198 h 15793"/>
                <a:gd name="T42" fmla="*/ 8014 w 11523"/>
                <a:gd name="T43" fmla="*/ 14906 h 15793"/>
                <a:gd name="T44" fmla="*/ 8681 w 11523"/>
                <a:gd name="T45" fmla="*/ 15576 h 15793"/>
                <a:gd name="T46" fmla="*/ 9724 w 11523"/>
                <a:gd name="T47" fmla="*/ 15360 h 15793"/>
                <a:gd name="T48" fmla="*/ 10023 w 11523"/>
                <a:gd name="T49" fmla="*/ 14347 h 15793"/>
                <a:gd name="T50" fmla="*/ 10035 w 11523"/>
                <a:gd name="T51" fmla="*/ 13009 h 15793"/>
                <a:gd name="T52" fmla="*/ 10040 w 11523"/>
                <a:gd name="T53" fmla="*/ 7679 h 15793"/>
                <a:gd name="T54" fmla="*/ 10155 w 11523"/>
                <a:gd name="T55" fmla="*/ 7575 h 15793"/>
                <a:gd name="T56" fmla="*/ 10304 w 11523"/>
                <a:gd name="T57" fmla="*/ 7510 h 15793"/>
                <a:gd name="T58" fmla="*/ 11142 w 11523"/>
                <a:gd name="T59" fmla="*/ 5398 h 15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1523" h="15793">
                  <a:moveTo>
                    <a:pt x="11142" y="5398"/>
                  </a:moveTo>
                  <a:lnTo>
                    <a:pt x="11142" y="3422"/>
                  </a:lnTo>
                  <a:cubicBezTo>
                    <a:pt x="10889" y="2796"/>
                    <a:pt x="11523" y="0"/>
                    <a:pt x="9498" y="284"/>
                  </a:cubicBezTo>
                  <a:cubicBezTo>
                    <a:pt x="9363" y="489"/>
                    <a:pt x="9251" y="853"/>
                    <a:pt x="9156" y="1106"/>
                  </a:cubicBezTo>
                  <a:cubicBezTo>
                    <a:pt x="8984" y="1569"/>
                    <a:pt x="8283" y="3198"/>
                    <a:pt x="8002" y="3357"/>
                  </a:cubicBezTo>
                  <a:cubicBezTo>
                    <a:pt x="7687" y="3235"/>
                    <a:pt x="7056" y="1686"/>
                    <a:pt x="6895" y="1274"/>
                  </a:cubicBezTo>
                  <a:cubicBezTo>
                    <a:pt x="6568" y="435"/>
                    <a:pt x="6661" y="200"/>
                    <a:pt x="6008" y="315"/>
                  </a:cubicBezTo>
                  <a:cubicBezTo>
                    <a:pt x="5600" y="387"/>
                    <a:pt x="5453" y="570"/>
                    <a:pt x="5199" y="782"/>
                  </a:cubicBezTo>
                  <a:cubicBezTo>
                    <a:pt x="4984" y="961"/>
                    <a:pt x="4709" y="1175"/>
                    <a:pt x="4507" y="1361"/>
                  </a:cubicBezTo>
                  <a:cubicBezTo>
                    <a:pt x="4292" y="1560"/>
                    <a:pt x="3331" y="2418"/>
                    <a:pt x="3134" y="2501"/>
                  </a:cubicBezTo>
                  <a:cubicBezTo>
                    <a:pt x="2732" y="2300"/>
                    <a:pt x="1282" y="869"/>
                    <a:pt x="861" y="788"/>
                  </a:cubicBezTo>
                  <a:cubicBezTo>
                    <a:pt x="569" y="731"/>
                    <a:pt x="245" y="846"/>
                    <a:pt x="137" y="1013"/>
                  </a:cubicBezTo>
                  <a:cubicBezTo>
                    <a:pt x="0" y="1229"/>
                    <a:pt x="25" y="1638"/>
                    <a:pt x="151" y="1841"/>
                  </a:cubicBezTo>
                  <a:cubicBezTo>
                    <a:pt x="221" y="1954"/>
                    <a:pt x="526" y="2223"/>
                    <a:pt x="649" y="2331"/>
                  </a:cubicBezTo>
                  <a:cubicBezTo>
                    <a:pt x="999" y="2637"/>
                    <a:pt x="2568" y="3996"/>
                    <a:pt x="2822" y="4145"/>
                  </a:cubicBezTo>
                  <a:cubicBezTo>
                    <a:pt x="3008" y="4254"/>
                    <a:pt x="3468" y="4271"/>
                    <a:pt x="3691" y="4178"/>
                  </a:cubicBezTo>
                  <a:cubicBezTo>
                    <a:pt x="4128" y="3995"/>
                    <a:pt x="5596" y="2510"/>
                    <a:pt x="5887" y="2408"/>
                  </a:cubicBezTo>
                  <a:cubicBezTo>
                    <a:pt x="5943" y="3723"/>
                    <a:pt x="5924" y="5084"/>
                    <a:pt x="5926" y="6408"/>
                  </a:cubicBezTo>
                  <a:cubicBezTo>
                    <a:pt x="5930" y="8968"/>
                    <a:pt x="5895" y="11878"/>
                    <a:pt x="5957" y="14382"/>
                  </a:cubicBezTo>
                  <a:cubicBezTo>
                    <a:pt x="5965" y="14715"/>
                    <a:pt x="5949" y="15020"/>
                    <a:pt x="6127" y="15237"/>
                  </a:cubicBezTo>
                  <a:cubicBezTo>
                    <a:pt x="6583" y="15793"/>
                    <a:pt x="7470" y="15735"/>
                    <a:pt x="7796" y="15198"/>
                  </a:cubicBezTo>
                  <a:cubicBezTo>
                    <a:pt x="7966" y="14917"/>
                    <a:pt x="7855" y="14977"/>
                    <a:pt x="8014" y="14906"/>
                  </a:cubicBezTo>
                  <a:cubicBezTo>
                    <a:pt x="8157" y="15217"/>
                    <a:pt x="8293" y="15463"/>
                    <a:pt x="8681" y="15576"/>
                  </a:cubicBezTo>
                  <a:cubicBezTo>
                    <a:pt x="9074" y="15691"/>
                    <a:pt x="9490" y="15568"/>
                    <a:pt x="9724" y="15360"/>
                  </a:cubicBezTo>
                  <a:cubicBezTo>
                    <a:pt x="10025" y="15093"/>
                    <a:pt x="10011" y="14801"/>
                    <a:pt x="10023" y="14347"/>
                  </a:cubicBezTo>
                  <a:cubicBezTo>
                    <a:pt x="10035" y="13901"/>
                    <a:pt x="10037" y="13455"/>
                    <a:pt x="10035" y="13009"/>
                  </a:cubicBezTo>
                  <a:cubicBezTo>
                    <a:pt x="10025" y="11233"/>
                    <a:pt x="10040" y="9455"/>
                    <a:pt x="10040" y="7679"/>
                  </a:cubicBezTo>
                  <a:cubicBezTo>
                    <a:pt x="10094" y="7571"/>
                    <a:pt x="10017" y="7648"/>
                    <a:pt x="10155" y="7575"/>
                  </a:cubicBezTo>
                  <a:cubicBezTo>
                    <a:pt x="10186" y="7559"/>
                    <a:pt x="10256" y="7534"/>
                    <a:pt x="10304" y="7510"/>
                  </a:cubicBezTo>
                  <a:cubicBezTo>
                    <a:pt x="11136" y="7098"/>
                    <a:pt x="11061" y="5646"/>
                    <a:pt x="11142" y="539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98" name="Freeform 19">
              <a:extLst>
                <a:ext uri="{FF2B5EF4-FFF2-40B4-BE49-F238E27FC236}">
                  <a16:creationId xmlns:a16="http://schemas.microsoft.com/office/drawing/2014/main" id="{9DE81426-3222-4092-997B-10734B971EA2}"/>
                </a:ext>
              </a:extLst>
            </p:cNvPr>
            <p:cNvSpPr>
              <a:spLocks/>
            </p:cNvSpPr>
            <p:nvPr/>
          </p:nvSpPr>
          <p:spPr bwMode="auto">
            <a:xfrm>
              <a:off x="4038602" y="4375152"/>
              <a:ext cx="1309689" cy="190499"/>
            </a:xfrm>
            <a:custGeom>
              <a:avLst/>
              <a:gdLst>
                <a:gd name="T0" fmla="*/ 0 w 23545"/>
                <a:gd name="T1" fmla="*/ 1871 h 3437"/>
                <a:gd name="T2" fmla="*/ 0 w 23545"/>
                <a:gd name="T3" fmla="*/ 2567 h 3437"/>
                <a:gd name="T4" fmla="*/ 425 w 23545"/>
                <a:gd name="T5" fmla="*/ 3272 h 3437"/>
                <a:gd name="T6" fmla="*/ 1486 w 23545"/>
                <a:gd name="T7" fmla="*/ 3366 h 3437"/>
                <a:gd name="T8" fmla="*/ 8472 w 23545"/>
                <a:gd name="T9" fmla="*/ 3367 h 3437"/>
                <a:gd name="T10" fmla="*/ 17782 w 23545"/>
                <a:gd name="T11" fmla="*/ 3368 h 3437"/>
                <a:gd name="T12" fmla="*/ 22366 w 23545"/>
                <a:gd name="T13" fmla="*/ 3314 h 3437"/>
                <a:gd name="T14" fmla="*/ 23494 w 23545"/>
                <a:gd name="T15" fmla="*/ 2107 h 3437"/>
                <a:gd name="T16" fmla="*/ 22190 w 23545"/>
                <a:gd name="T17" fmla="*/ 1075 h 3437"/>
                <a:gd name="T18" fmla="*/ 17568 w 23545"/>
                <a:gd name="T19" fmla="*/ 1048 h 3437"/>
                <a:gd name="T20" fmla="*/ 12916 w 23545"/>
                <a:gd name="T21" fmla="*/ 1043 h 3437"/>
                <a:gd name="T22" fmla="*/ 11889 w 23545"/>
                <a:gd name="T23" fmla="*/ 121 h 3437"/>
                <a:gd name="T24" fmla="*/ 10598 w 23545"/>
                <a:gd name="T25" fmla="*/ 778 h 3437"/>
                <a:gd name="T26" fmla="*/ 9913 w 23545"/>
                <a:gd name="T27" fmla="*/ 1048 h 3437"/>
                <a:gd name="T28" fmla="*/ 1200 w 23545"/>
                <a:gd name="T29" fmla="*/ 1072 h 3437"/>
                <a:gd name="T30" fmla="*/ 0 w 23545"/>
                <a:gd name="T31" fmla="*/ 1871 h 34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545" h="3437">
                  <a:moveTo>
                    <a:pt x="0" y="1871"/>
                  </a:moveTo>
                  <a:lnTo>
                    <a:pt x="0" y="2567"/>
                  </a:lnTo>
                  <a:cubicBezTo>
                    <a:pt x="117" y="2810"/>
                    <a:pt x="18" y="2940"/>
                    <a:pt x="425" y="3272"/>
                  </a:cubicBezTo>
                  <a:cubicBezTo>
                    <a:pt x="628" y="3437"/>
                    <a:pt x="1153" y="3369"/>
                    <a:pt x="1486" y="3366"/>
                  </a:cubicBezTo>
                  <a:cubicBezTo>
                    <a:pt x="3801" y="3344"/>
                    <a:pt x="6145" y="3392"/>
                    <a:pt x="8472" y="3367"/>
                  </a:cubicBezTo>
                  <a:cubicBezTo>
                    <a:pt x="11564" y="3333"/>
                    <a:pt x="14690" y="3352"/>
                    <a:pt x="17782" y="3368"/>
                  </a:cubicBezTo>
                  <a:cubicBezTo>
                    <a:pt x="19355" y="3376"/>
                    <a:pt x="20841" y="3382"/>
                    <a:pt x="22366" y="3314"/>
                  </a:cubicBezTo>
                  <a:cubicBezTo>
                    <a:pt x="23217" y="3277"/>
                    <a:pt x="23545" y="3378"/>
                    <a:pt x="23494" y="2107"/>
                  </a:cubicBezTo>
                  <a:cubicBezTo>
                    <a:pt x="23454" y="1119"/>
                    <a:pt x="23120" y="1110"/>
                    <a:pt x="22190" y="1075"/>
                  </a:cubicBezTo>
                  <a:cubicBezTo>
                    <a:pt x="20669" y="1017"/>
                    <a:pt x="19101" y="1055"/>
                    <a:pt x="17568" y="1048"/>
                  </a:cubicBezTo>
                  <a:cubicBezTo>
                    <a:pt x="16053" y="1041"/>
                    <a:pt x="14412" y="1114"/>
                    <a:pt x="12916" y="1043"/>
                  </a:cubicBezTo>
                  <a:cubicBezTo>
                    <a:pt x="12822" y="152"/>
                    <a:pt x="12889" y="123"/>
                    <a:pt x="11889" y="121"/>
                  </a:cubicBezTo>
                  <a:cubicBezTo>
                    <a:pt x="10964" y="120"/>
                    <a:pt x="10665" y="0"/>
                    <a:pt x="10598" y="778"/>
                  </a:cubicBezTo>
                  <a:cubicBezTo>
                    <a:pt x="10568" y="1122"/>
                    <a:pt x="10668" y="1044"/>
                    <a:pt x="9913" y="1048"/>
                  </a:cubicBezTo>
                  <a:cubicBezTo>
                    <a:pt x="7075" y="1064"/>
                    <a:pt x="3979" y="995"/>
                    <a:pt x="1200" y="1072"/>
                  </a:cubicBezTo>
                  <a:cubicBezTo>
                    <a:pt x="48" y="1104"/>
                    <a:pt x="246" y="1377"/>
                    <a:pt x="0" y="187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99" name="Freeform 20">
              <a:extLst>
                <a:ext uri="{FF2B5EF4-FFF2-40B4-BE49-F238E27FC236}">
                  <a16:creationId xmlns:a16="http://schemas.microsoft.com/office/drawing/2014/main" id="{2EBDB101-C11B-4D6E-A0F3-514CDF3136B8}"/>
                </a:ext>
              </a:extLst>
            </p:cNvPr>
            <p:cNvSpPr>
              <a:spLocks/>
            </p:cNvSpPr>
            <p:nvPr/>
          </p:nvSpPr>
          <p:spPr bwMode="auto">
            <a:xfrm>
              <a:off x="4083050" y="4598988"/>
              <a:ext cx="1219200" cy="712788"/>
            </a:xfrm>
            <a:custGeom>
              <a:avLst/>
              <a:gdLst>
                <a:gd name="T0" fmla="*/ 20997 w 21913"/>
                <a:gd name="T1" fmla="*/ 6372 h 12834"/>
                <a:gd name="T2" fmla="*/ 20961 w 21913"/>
                <a:gd name="T3" fmla="*/ 8665 h 12834"/>
                <a:gd name="T4" fmla="*/ 20899 w 21913"/>
                <a:gd name="T5" fmla="*/ 10933 h 12834"/>
                <a:gd name="T6" fmla="*/ 20075 w 21913"/>
                <a:gd name="T7" fmla="*/ 11821 h 12834"/>
                <a:gd name="T8" fmla="*/ 3139 w 21913"/>
                <a:gd name="T9" fmla="*/ 11833 h 12834"/>
                <a:gd name="T10" fmla="*/ 1183 w 21913"/>
                <a:gd name="T11" fmla="*/ 11468 h 12834"/>
                <a:gd name="T12" fmla="*/ 978 w 21913"/>
                <a:gd name="T13" fmla="*/ 9335 h 12834"/>
                <a:gd name="T14" fmla="*/ 974 w 21913"/>
                <a:gd name="T15" fmla="*/ 2350 h 12834"/>
                <a:gd name="T16" fmla="*/ 969 w 21913"/>
                <a:gd name="T17" fmla="*/ 5 h 12834"/>
                <a:gd name="T18" fmla="*/ 56 w 21913"/>
                <a:gd name="T19" fmla="*/ 0 h 12834"/>
                <a:gd name="T20" fmla="*/ 61 w 21913"/>
                <a:gd name="T21" fmla="*/ 5137 h 12834"/>
                <a:gd name="T22" fmla="*/ 80 w 21913"/>
                <a:gd name="T23" fmla="*/ 10994 h 12834"/>
                <a:gd name="T24" fmla="*/ 192 w 21913"/>
                <a:gd name="T25" fmla="*/ 11507 h 12834"/>
                <a:gd name="T26" fmla="*/ 2927 w 21913"/>
                <a:gd name="T27" fmla="*/ 12686 h 12834"/>
                <a:gd name="T28" fmla="*/ 8149 w 21913"/>
                <a:gd name="T29" fmla="*/ 12706 h 12834"/>
                <a:gd name="T30" fmla="*/ 18556 w 21913"/>
                <a:gd name="T31" fmla="*/ 12695 h 12834"/>
                <a:gd name="T32" fmla="*/ 20945 w 21913"/>
                <a:gd name="T33" fmla="*/ 12464 h 12834"/>
                <a:gd name="T34" fmla="*/ 21577 w 21913"/>
                <a:gd name="T35" fmla="*/ 11792 h 12834"/>
                <a:gd name="T36" fmla="*/ 21806 w 21913"/>
                <a:gd name="T37" fmla="*/ 10711 h 12834"/>
                <a:gd name="T38" fmla="*/ 21826 w 21913"/>
                <a:gd name="T39" fmla="*/ 8140 h 12834"/>
                <a:gd name="T40" fmla="*/ 21824 w 21913"/>
                <a:gd name="T41" fmla="*/ 7501 h 12834"/>
                <a:gd name="T42" fmla="*/ 21366 w 21913"/>
                <a:gd name="T43" fmla="*/ 6666 h 12834"/>
                <a:gd name="T44" fmla="*/ 20997 w 21913"/>
                <a:gd name="T45" fmla="*/ 6372 h 12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1913" h="12834">
                  <a:moveTo>
                    <a:pt x="20997" y="6372"/>
                  </a:moveTo>
                  <a:cubicBezTo>
                    <a:pt x="20974" y="7133"/>
                    <a:pt x="20966" y="7902"/>
                    <a:pt x="20961" y="8665"/>
                  </a:cubicBezTo>
                  <a:cubicBezTo>
                    <a:pt x="20956" y="9386"/>
                    <a:pt x="20973" y="10253"/>
                    <a:pt x="20899" y="10933"/>
                  </a:cubicBezTo>
                  <a:cubicBezTo>
                    <a:pt x="20854" y="11345"/>
                    <a:pt x="20535" y="11823"/>
                    <a:pt x="20075" y="11821"/>
                  </a:cubicBezTo>
                  <a:cubicBezTo>
                    <a:pt x="14438" y="11807"/>
                    <a:pt x="8782" y="11874"/>
                    <a:pt x="3139" y="11833"/>
                  </a:cubicBezTo>
                  <a:cubicBezTo>
                    <a:pt x="2377" y="11827"/>
                    <a:pt x="1589" y="11914"/>
                    <a:pt x="1183" y="11468"/>
                  </a:cubicBezTo>
                  <a:cubicBezTo>
                    <a:pt x="874" y="11127"/>
                    <a:pt x="983" y="9891"/>
                    <a:pt x="978" y="9335"/>
                  </a:cubicBezTo>
                  <a:lnTo>
                    <a:pt x="974" y="2350"/>
                  </a:lnTo>
                  <a:cubicBezTo>
                    <a:pt x="970" y="1618"/>
                    <a:pt x="1024" y="715"/>
                    <a:pt x="969" y="5"/>
                  </a:cubicBezTo>
                  <a:lnTo>
                    <a:pt x="56" y="0"/>
                  </a:lnTo>
                  <a:cubicBezTo>
                    <a:pt x="0" y="632"/>
                    <a:pt x="59" y="4190"/>
                    <a:pt x="61" y="5137"/>
                  </a:cubicBezTo>
                  <a:lnTo>
                    <a:pt x="80" y="10994"/>
                  </a:lnTo>
                  <a:cubicBezTo>
                    <a:pt x="81" y="11305"/>
                    <a:pt x="68" y="11264"/>
                    <a:pt x="192" y="11507"/>
                  </a:cubicBezTo>
                  <a:cubicBezTo>
                    <a:pt x="874" y="12834"/>
                    <a:pt x="1543" y="12673"/>
                    <a:pt x="2927" y="12686"/>
                  </a:cubicBezTo>
                  <a:cubicBezTo>
                    <a:pt x="4667" y="12701"/>
                    <a:pt x="6408" y="12706"/>
                    <a:pt x="8149" y="12706"/>
                  </a:cubicBezTo>
                  <a:cubicBezTo>
                    <a:pt x="11614" y="12706"/>
                    <a:pt x="15091" y="12735"/>
                    <a:pt x="18556" y="12695"/>
                  </a:cubicBezTo>
                  <a:cubicBezTo>
                    <a:pt x="19196" y="12687"/>
                    <a:pt x="20510" y="12725"/>
                    <a:pt x="20945" y="12464"/>
                  </a:cubicBezTo>
                  <a:cubicBezTo>
                    <a:pt x="21086" y="12379"/>
                    <a:pt x="21466" y="11969"/>
                    <a:pt x="21577" y="11792"/>
                  </a:cubicBezTo>
                  <a:cubicBezTo>
                    <a:pt x="21761" y="11499"/>
                    <a:pt x="21781" y="11101"/>
                    <a:pt x="21806" y="10711"/>
                  </a:cubicBezTo>
                  <a:cubicBezTo>
                    <a:pt x="21846" y="10114"/>
                    <a:pt x="21831" y="8706"/>
                    <a:pt x="21826" y="8140"/>
                  </a:cubicBezTo>
                  <a:cubicBezTo>
                    <a:pt x="21825" y="7929"/>
                    <a:pt x="21823" y="7714"/>
                    <a:pt x="21824" y="7501"/>
                  </a:cubicBezTo>
                  <a:cubicBezTo>
                    <a:pt x="21828" y="6969"/>
                    <a:pt x="21913" y="7107"/>
                    <a:pt x="21366" y="6666"/>
                  </a:cubicBezTo>
                  <a:cubicBezTo>
                    <a:pt x="21247" y="6570"/>
                    <a:pt x="21135" y="6438"/>
                    <a:pt x="20997" y="637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0" name="Freeform 22">
              <a:extLst>
                <a:ext uri="{FF2B5EF4-FFF2-40B4-BE49-F238E27FC236}">
                  <a16:creationId xmlns:a16="http://schemas.microsoft.com/office/drawing/2014/main" id="{5E49ECED-6C69-48DA-8150-6AD69CF67C8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349750" y="4810125"/>
              <a:ext cx="377825" cy="373063"/>
            </a:xfrm>
            <a:custGeom>
              <a:avLst/>
              <a:gdLst>
                <a:gd name="T0" fmla="*/ 2935 w 6794"/>
                <a:gd name="T1" fmla="*/ 1274 h 6690"/>
                <a:gd name="T2" fmla="*/ 4658 w 6794"/>
                <a:gd name="T3" fmla="*/ 1653 h 6690"/>
                <a:gd name="T4" fmla="*/ 3831 w 6794"/>
                <a:gd name="T5" fmla="*/ 5494 h 6690"/>
                <a:gd name="T6" fmla="*/ 1280 w 6794"/>
                <a:gd name="T7" fmla="*/ 3834 h 6690"/>
                <a:gd name="T8" fmla="*/ 2935 w 6794"/>
                <a:gd name="T9" fmla="*/ 1274 h 6690"/>
                <a:gd name="T10" fmla="*/ 2093 w 6794"/>
                <a:gd name="T11" fmla="*/ 963 h 6690"/>
                <a:gd name="T12" fmla="*/ 1209 w 6794"/>
                <a:gd name="T13" fmla="*/ 828 h 6690"/>
                <a:gd name="T14" fmla="*/ 1154 w 6794"/>
                <a:gd name="T15" fmla="*/ 1818 h 6690"/>
                <a:gd name="T16" fmla="*/ 824 w 6794"/>
                <a:gd name="T17" fmla="*/ 2455 h 6690"/>
                <a:gd name="T18" fmla="*/ 129 w 6794"/>
                <a:gd name="T19" fmla="*/ 2749 h 6690"/>
                <a:gd name="T20" fmla="*/ 86 w 6794"/>
                <a:gd name="T21" fmla="*/ 3612 h 6690"/>
                <a:gd name="T22" fmla="*/ 736 w 6794"/>
                <a:gd name="T23" fmla="*/ 3952 h 6690"/>
                <a:gd name="T24" fmla="*/ 903 w 6794"/>
                <a:gd name="T25" fmla="*/ 4719 h 6690"/>
                <a:gd name="T26" fmla="*/ 721 w 6794"/>
                <a:gd name="T27" fmla="*/ 5377 h 6690"/>
                <a:gd name="T28" fmla="*/ 1212 w 6794"/>
                <a:gd name="T29" fmla="*/ 5874 h 6690"/>
                <a:gd name="T30" fmla="*/ 1846 w 6794"/>
                <a:gd name="T31" fmla="*/ 5601 h 6690"/>
                <a:gd name="T32" fmla="*/ 2335 w 6794"/>
                <a:gd name="T33" fmla="*/ 5845 h 6690"/>
                <a:gd name="T34" fmla="*/ 2982 w 6794"/>
                <a:gd name="T35" fmla="*/ 6677 h 6690"/>
                <a:gd name="T36" fmla="*/ 3754 w 6794"/>
                <a:gd name="T37" fmla="*/ 6681 h 6690"/>
                <a:gd name="T38" fmla="*/ 4273 w 6794"/>
                <a:gd name="T39" fmla="*/ 5904 h 6690"/>
                <a:gd name="T40" fmla="*/ 5079 w 6794"/>
                <a:gd name="T41" fmla="*/ 6168 h 6690"/>
                <a:gd name="T42" fmla="*/ 5805 w 6794"/>
                <a:gd name="T43" fmla="*/ 5705 h 6690"/>
                <a:gd name="T44" fmla="*/ 5642 w 6794"/>
                <a:gd name="T45" fmla="*/ 4923 h 6690"/>
                <a:gd name="T46" fmla="*/ 6107 w 6794"/>
                <a:gd name="T47" fmla="*/ 4177 h 6690"/>
                <a:gd name="T48" fmla="*/ 6747 w 6794"/>
                <a:gd name="T49" fmla="*/ 3583 h 6690"/>
                <a:gd name="T50" fmla="*/ 6223 w 6794"/>
                <a:gd name="T51" fmla="*/ 2912 h 6690"/>
                <a:gd name="T52" fmla="*/ 5963 w 6794"/>
                <a:gd name="T53" fmla="*/ 2569 h 6690"/>
                <a:gd name="T54" fmla="*/ 5798 w 6794"/>
                <a:gd name="T55" fmla="*/ 2100 h 6690"/>
                <a:gd name="T56" fmla="*/ 6140 w 6794"/>
                <a:gd name="T57" fmla="*/ 1482 h 6690"/>
                <a:gd name="T58" fmla="*/ 5690 w 6794"/>
                <a:gd name="T59" fmla="*/ 937 h 6690"/>
                <a:gd name="T60" fmla="*/ 4335 w 6794"/>
                <a:gd name="T61" fmla="*/ 810 h 6690"/>
                <a:gd name="T62" fmla="*/ 4030 w 6794"/>
                <a:gd name="T63" fmla="*/ 129 h 6690"/>
                <a:gd name="T64" fmla="*/ 3168 w 6794"/>
                <a:gd name="T65" fmla="*/ 46 h 6690"/>
                <a:gd name="T66" fmla="*/ 2838 w 6794"/>
                <a:gd name="T67" fmla="*/ 693 h 6690"/>
                <a:gd name="T68" fmla="*/ 2093 w 6794"/>
                <a:gd name="T69" fmla="*/ 963 h 66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794" h="6690">
                  <a:moveTo>
                    <a:pt x="2935" y="1274"/>
                  </a:moveTo>
                  <a:cubicBezTo>
                    <a:pt x="3527" y="1132"/>
                    <a:pt x="4274" y="1372"/>
                    <a:pt x="4658" y="1653"/>
                  </a:cubicBezTo>
                  <a:cubicBezTo>
                    <a:pt x="6206" y="2784"/>
                    <a:pt x="5598" y="5175"/>
                    <a:pt x="3831" y="5494"/>
                  </a:cubicBezTo>
                  <a:cubicBezTo>
                    <a:pt x="2571" y="5721"/>
                    <a:pt x="1492" y="4946"/>
                    <a:pt x="1280" y="3834"/>
                  </a:cubicBezTo>
                  <a:cubicBezTo>
                    <a:pt x="1044" y="2595"/>
                    <a:pt x="1830" y="1539"/>
                    <a:pt x="2935" y="1274"/>
                  </a:cubicBezTo>
                  <a:close/>
                  <a:moveTo>
                    <a:pt x="2093" y="963"/>
                  </a:moveTo>
                  <a:cubicBezTo>
                    <a:pt x="1721" y="689"/>
                    <a:pt x="1779" y="322"/>
                    <a:pt x="1209" y="828"/>
                  </a:cubicBezTo>
                  <a:cubicBezTo>
                    <a:pt x="599" y="1369"/>
                    <a:pt x="867" y="1276"/>
                    <a:pt x="1154" y="1818"/>
                  </a:cubicBezTo>
                  <a:cubicBezTo>
                    <a:pt x="1114" y="1940"/>
                    <a:pt x="898" y="2362"/>
                    <a:pt x="824" y="2455"/>
                  </a:cubicBezTo>
                  <a:cubicBezTo>
                    <a:pt x="609" y="2727"/>
                    <a:pt x="263" y="2462"/>
                    <a:pt x="129" y="2749"/>
                  </a:cubicBezTo>
                  <a:cubicBezTo>
                    <a:pt x="34" y="2954"/>
                    <a:pt x="0" y="3384"/>
                    <a:pt x="86" y="3612"/>
                  </a:cubicBezTo>
                  <a:cubicBezTo>
                    <a:pt x="215" y="3953"/>
                    <a:pt x="564" y="3682"/>
                    <a:pt x="736" y="3952"/>
                  </a:cubicBezTo>
                  <a:cubicBezTo>
                    <a:pt x="824" y="4091"/>
                    <a:pt x="999" y="4533"/>
                    <a:pt x="903" y="4719"/>
                  </a:cubicBezTo>
                  <a:cubicBezTo>
                    <a:pt x="803" y="4914"/>
                    <a:pt x="498" y="5007"/>
                    <a:pt x="721" y="5377"/>
                  </a:cubicBezTo>
                  <a:cubicBezTo>
                    <a:pt x="801" y="5509"/>
                    <a:pt x="1090" y="5820"/>
                    <a:pt x="1212" y="5874"/>
                  </a:cubicBezTo>
                  <a:cubicBezTo>
                    <a:pt x="1501" y="6001"/>
                    <a:pt x="1654" y="5676"/>
                    <a:pt x="1846" y="5601"/>
                  </a:cubicBezTo>
                  <a:lnTo>
                    <a:pt x="2335" y="5845"/>
                  </a:lnTo>
                  <a:cubicBezTo>
                    <a:pt x="2951" y="6151"/>
                    <a:pt x="2258" y="6637"/>
                    <a:pt x="2982" y="6677"/>
                  </a:cubicBezTo>
                  <a:cubicBezTo>
                    <a:pt x="3223" y="6690"/>
                    <a:pt x="3510" y="6682"/>
                    <a:pt x="3754" y="6681"/>
                  </a:cubicBezTo>
                  <a:cubicBezTo>
                    <a:pt x="3903" y="6156"/>
                    <a:pt x="3768" y="6082"/>
                    <a:pt x="4273" y="5904"/>
                  </a:cubicBezTo>
                  <a:cubicBezTo>
                    <a:pt x="4539" y="5811"/>
                    <a:pt x="4670" y="5637"/>
                    <a:pt x="5079" y="6168"/>
                  </a:cubicBezTo>
                  <a:cubicBezTo>
                    <a:pt x="5383" y="6141"/>
                    <a:pt x="5669" y="5852"/>
                    <a:pt x="5805" y="5705"/>
                  </a:cubicBezTo>
                  <a:cubicBezTo>
                    <a:pt x="6123" y="5360"/>
                    <a:pt x="5811" y="5210"/>
                    <a:pt x="5642" y="4923"/>
                  </a:cubicBezTo>
                  <a:cubicBezTo>
                    <a:pt x="5683" y="4733"/>
                    <a:pt x="5961" y="4231"/>
                    <a:pt x="6107" y="4177"/>
                  </a:cubicBezTo>
                  <a:cubicBezTo>
                    <a:pt x="6550" y="4012"/>
                    <a:pt x="6698" y="4350"/>
                    <a:pt x="6747" y="3583"/>
                  </a:cubicBezTo>
                  <a:cubicBezTo>
                    <a:pt x="6794" y="2838"/>
                    <a:pt x="6538" y="3008"/>
                    <a:pt x="6223" y="2912"/>
                  </a:cubicBezTo>
                  <a:cubicBezTo>
                    <a:pt x="6060" y="2862"/>
                    <a:pt x="6033" y="2742"/>
                    <a:pt x="5963" y="2569"/>
                  </a:cubicBezTo>
                  <a:cubicBezTo>
                    <a:pt x="5899" y="2413"/>
                    <a:pt x="5827" y="2260"/>
                    <a:pt x="5798" y="2100"/>
                  </a:cubicBezTo>
                  <a:cubicBezTo>
                    <a:pt x="5908" y="1941"/>
                    <a:pt x="6234" y="1778"/>
                    <a:pt x="6140" y="1482"/>
                  </a:cubicBezTo>
                  <a:cubicBezTo>
                    <a:pt x="6092" y="1329"/>
                    <a:pt x="5809" y="1033"/>
                    <a:pt x="5690" y="937"/>
                  </a:cubicBezTo>
                  <a:cubicBezTo>
                    <a:pt x="5200" y="539"/>
                    <a:pt x="5256" y="1466"/>
                    <a:pt x="4335" y="810"/>
                  </a:cubicBezTo>
                  <a:cubicBezTo>
                    <a:pt x="4053" y="610"/>
                    <a:pt x="4302" y="293"/>
                    <a:pt x="4030" y="129"/>
                  </a:cubicBezTo>
                  <a:cubicBezTo>
                    <a:pt x="3867" y="31"/>
                    <a:pt x="3392" y="0"/>
                    <a:pt x="3168" y="46"/>
                  </a:cubicBezTo>
                  <a:cubicBezTo>
                    <a:pt x="2847" y="112"/>
                    <a:pt x="3034" y="520"/>
                    <a:pt x="2838" y="693"/>
                  </a:cubicBezTo>
                  <a:cubicBezTo>
                    <a:pt x="2763" y="760"/>
                    <a:pt x="2222" y="926"/>
                    <a:pt x="2093" y="96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1" name="Freeform 23">
              <a:extLst>
                <a:ext uri="{FF2B5EF4-FFF2-40B4-BE49-F238E27FC236}">
                  <a16:creationId xmlns:a16="http://schemas.microsoft.com/office/drawing/2014/main" id="{9D0710EE-C32E-492A-B1EB-4B052D6CFB63}"/>
                </a:ext>
              </a:extLst>
            </p:cNvPr>
            <p:cNvSpPr>
              <a:spLocks/>
            </p:cNvSpPr>
            <p:nvPr/>
          </p:nvSpPr>
          <p:spPr bwMode="auto">
            <a:xfrm>
              <a:off x="4211638" y="4657725"/>
              <a:ext cx="347663" cy="330200"/>
            </a:xfrm>
            <a:custGeom>
              <a:avLst/>
              <a:gdLst>
                <a:gd name="T0" fmla="*/ 2047 w 6262"/>
                <a:gd name="T1" fmla="*/ 945 h 5957"/>
                <a:gd name="T2" fmla="*/ 1623 w 6262"/>
                <a:gd name="T3" fmla="*/ 547 h 5957"/>
                <a:gd name="T4" fmla="*/ 986 w 6262"/>
                <a:gd name="T5" fmla="*/ 981 h 5957"/>
                <a:gd name="T6" fmla="*/ 1043 w 6262"/>
                <a:gd name="T7" fmla="*/ 1989 h 5957"/>
                <a:gd name="T8" fmla="*/ 110 w 6262"/>
                <a:gd name="T9" fmla="*/ 2644 h 5957"/>
                <a:gd name="T10" fmla="*/ 12 w 6262"/>
                <a:gd name="T11" fmla="*/ 3277 h 5957"/>
                <a:gd name="T12" fmla="*/ 260 w 6262"/>
                <a:gd name="T13" fmla="*/ 3790 h 5957"/>
                <a:gd name="T14" fmla="*/ 745 w 6262"/>
                <a:gd name="T15" fmla="*/ 4051 h 5957"/>
                <a:gd name="T16" fmla="*/ 932 w 6262"/>
                <a:gd name="T17" fmla="*/ 4652 h 5957"/>
                <a:gd name="T18" fmla="*/ 685 w 6262"/>
                <a:gd name="T19" fmla="*/ 5378 h 5957"/>
                <a:gd name="T20" fmla="*/ 1270 w 6262"/>
                <a:gd name="T21" fmla="*/ 5957 h 5957"/>
                <a:gd name="T22" fmla="*/ 1633 w 6262"/>
                <a:gd name="T23" fmla="*/ 5755 h 5957"/>
                <a:gd name="T24" fmla="*/ 2082 w 6262"/>
                <a:gd name="T25" fmla="*/ 5707 h 5957"/>
                <a:gd name="T26" fmla="*/ 1312 w 6262"/>
                <a:gd name="T27" fmla="*/ 3972 h 5957"/>
                <a:gd name="T28" fmla="*/ 4654 w 6262"/>
                <a:gd name="T29" fmla="*/ 1692 h 5957"/>
                <a:gd name="T30" fmla="*/ 5283 w 6262"/>
                <a:gd name="T31" fmla="*/ 2400 h 5957"/>
                <a:gd name="T32" fmla="*/ 5787 w 6262"/>
                <a:gd name="T33" fmla="*/ 2315 h 5957"/>
                <a:gd name="T34" fmla="*/ 5911 w 6262"/>
                <a:gd name="T35" fmla="*/ 1955 h 5957"/>
                <a:gd name="T36" fmla="*/ 5764 w 6262"/>
                <a:gd name="T37" fmla="*/ 1041 h 5957"/>
                <a:gd name="T38" fmla="*/ 5136 w 6262"/>
                <a:gd name="T39" fmla="*/ 968 h 5957"/>
                <a:gd name="T40" fmla="*/ 4455 w 6262"/>
                <a:gd name="T41" fmla="*/ 903 h 5957"/>
                <a:gd name="T42" fmla="*/ 4123 w 6262"/>
                <a:gd name="T43" fmla="*/ 210 h 5957"/>
                <a:gd name="T44" fmla="*/ 3243 w 6262"/>
                <a:gd name="T45" fmla="*/ 20 h 5957"/>
                <a:gd name="T46" fmla="*/ 2823 w 6262"/>
                <a:gd name="T47" fmla="*/ 665 h 5957"/>
                <a:gd name="T48" fmla="*/ 2047 w 6262"/>
                <a:gd name="T49" fmla="*/ 945 h 59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262" h="5957">
                  <a:moveTo>
                    <a:pt x="2047" y="945"/>
                  </a:moveTo>
                  <a:cubicBezTo>
                    <a:pt x="1928" y="816"/>
                    <a:pt x="1766" y="641"/>
                    <a:pt x="1623" y="547"/>
                  </a:cubicBezTo>
                  <a:cubicBezTo>
                    <a:pt x="1436" y="583"/>
                    <a:pt x="1080" y="881"/>
                    <a:pt x="986" y="981"/>
                  </a:cubicBezTo>
                  <a:cubicBezTo>
                    <a:pt x="462" y="1539"/>
                    <a:pt x="1283" y="1531"/>
                    <a:pt x="1043" y="1989"/>
                  </a:cubicBezTo>
                  <a:cubicBezTo>
                    <a:pt x="578" y="2876"/>
                    <a:pt x="740" y="2461"/>
                    <a:pt x="110" y="2644"/>
                  </a:cubicBezTo>
                  <a:cubicBezTo>
                    <a:pt x="56" y="2832"/>
                    <a:pt x="21" y="3057"/>
                    <a:pt x="12" y="3277"/>
                  </a:cubicBezTo>
                  <a:cubicBezTo>
                    <a:pt x="0" y="3591"/>
                    <a:pt x="0" y="3717"/>
                    <a:pt x="260" y="3790"/>
                  </a:cubicBezTo>
                  <a:cubicBezTo>
                    <a:pt x="510" y="3860"/>
                    <a:pt x="644" y="3825"/>
                    <a:pt x="745" y="4051"/>
                  </a:cubicBezTo>
                  <a:cubicBezTo>
                    <a:pt x="789" y="4152"/>
                    <a:pt x="911" y="4499"/>
                    <a:pt x="932" y="4652"/>
                  </a:cubicBezTo>
                  <a:cubicBezTo>
                    <a:pt x="777" y="4864"/>
                    <a:pt x="437" y="5055"/>
                    <a:pt x="685" y="5378"/>
                  </a:cubicBezTo>
                  <a:cubicBezTo>
                    <a:pt x="810" y="5542"/>
                    <a:pt x="1119" y="5873"/>
                    <a:pt x="1270" y="5957"/>
                  </a:cubicBezTo>
                  <a:cubicBezTo>
                    <a:pt x="1423" y="5933"/>
                    <a:pt x="1520" y="5837"/>
                    <a:pt x="1633" y="5755"/>
                  </a:cubicBezTo>
                  <a:cubicBezTo>
                    <a:pt x="1827" y="5615"/>
                    <a:pt x="1891" y="5715"/>
                    <a:pt x="2082" y="5707"/>
                  </a:cubicBezTo>
                  <a:cubicBezTo>
                    <a:pt x="2437" y="5101"/>
                    <a:pt x="1673" y="5097"/>
                    <a:pt x="1312" y="3972"/>
                  </a:cubicBezTo>
                  <a:cubicBezTo>
                    <a:pt x="694" y="2043"/>
                    <a:pt x="3011" y="445"/>
                    <a:pt x="4654" y="1692"/>
                  </a:cubicBezTo>
                  <a:cubicBezTo>
                    <a:pt x="4985" y="1944"/>
                    <a:pt x="5042" y="2049"/>
                    <a:pt x="5283" y="2400"/>
                  </a:cubicBezTo>
                  <a:cubicBezTo>
                    <a:pt x="5446" y="2407"/>
                    <a:pt x="5596" y="2334"/>
                    <a:pt x="5787" y="2315"/>
                  </a:cubicBezTo>
                  <a:cubicBezTo>
                    <a:pt x="5829" y="2100"/>
                    <a:pt x="5767" y="2106"/>
                    <a:pt x="5911" y="1955"/>
                  </a:cubicBezTo>
                  <a:cubicBezTo>
                    <a:pt x="6225" y="1626"/>
                    <a:pt x="6262" y="1566"/>
                    <a:pt x="5764" y="1041"/>
                  </a:cubicBezTo>
                  <a:cubicBezTo>
                    <a:pt x="5537" y="801"/>
                    <a:pt x="5441" y="742"/>
                    <a:pt x="5136" y="968"/>
                  </a:cubicBezTo>
                  <a:cubicBezTo>
                    <a:pt x="4836" y="1189"/>
                    <a:pt x="4830" y="1091"/>
                    <a:pt x="4455" y="903"/>
                  </a:cubicBezTo>
                  <a:cubicBezTo>
                    <a:pt x="3964" y="658"/>
                    <a:pt x="4314" y="570"/>
                    <a:pt x="4123" y="210"/>
                  </a:cubicBezTo>
                  <a:cubicBezTo>
                    <a:pt x="4016" y="8"/>
                    <a:pt x="3522" y="0"/>
                    <a:pt x="3243" y="20"/>
                  </a:cubicBezTo>
                  <a:cubicBezTo>
                    <a:pt x="2720" y="58"/>
                    <a:pt x="3059" y="458"/>
                    <a:pt x="2823" y="665"/>
                  </a:cubicBezTo>
                  <a:cubicBezTo>
                    <a:pt x="2736" y="741"/>
                    <a:pt x="2192" y="928"/>
                    <a:pt x="2047" y="94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2" name="Freeform 24">
              <a:extLst>
                <a:ext uri="{FF2B5EF4-FFF2-40B4-BE49-F238E27FC236}">
                  <a16:creationId xmlns:a16="http://schemas.microsoft.com/office/drawing/2014/main" id="{3289647D-1A55-4C24-AFF5-E7D3EE396EC7}"/>
                </a:ext>
              </a:extLst>
            </p:cNvPr>
            <p:cNvSpPr>
              <a:spLocks/>
            </p:cNvSpPr>
            <p:nvPr/>
          </p:nvSpPr>
          <p:spPr bwMode="auto">
            <a:xfrm>
              <a:off x="5540375" y="4572000"/>
              <a:ext cx="204788" cy="185738"/>
            </a:xfrm>
            <a:custGeom>
              <a:avLst/>
              <a:gdLst>
                <a:gd name="T0" fmla="*/ 1423 w 3682"/>
                <a:gd name="T1" fmla="*/ 180 h 3356"/>
                <a:gd name="T2" fmla="*/ 69 w 3682"/>
                <a:gd name="T3" fmla="*/ 1922 h 3356"/>
                <a:gd name="T4" fmla="*/ 1790 w 3682"/>
                <a:gd name="T5" fmla="*/ 3245 h 3356"/>
                <a:gd name="T6" fmla="*/ 2759 w 3682"/>
                <a:gd name="T7" fmla="*/ 2699 h 3356"/>
                <a:gd name="T8" fmla="*/ 1423 w 3682"/>
                <a:gd name="T9" fmla="*/ 180 h 3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82" h="3356">
                  <a:moveTo>
                    <a:pt x="1423" y="180"/>
                  </a:moveTo>
                  <a:cubicBezTo>
                    <a:pt x="479" y="316"/>
                    <a:pt x="0" y="988"/>
                    <a:pt x="69" y="1922"/>
                  </a:cubicBezTo>
                  <a:cubicBezTo>
                    <a:pt x="124" y="2681"/>
                    <a:pt x="890" y="3356"/>
                    <a:pt x="1790" y="3245"/>
                  </a:cubicBezTo>
                  <a:cubicBezTo>
                    <a:pt x="2205" y="3193"/>
                    <a:pt x="2586" y="2907"/>
                    <a:pt x="2759" y="2699"/>
                  </a:cubicBezTo>
                  <a:cubicBezTo>
                    <a:pt x="3682" y="1588"/>
                    <a:pt x="2682" y="0"/>
                    <a:pt x="1423" y="18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3" name="Freeform 25">
              <a:extLst>
                <a:ext uri="{FF2B5EF4-FFF2-40B4-BE49-F238E27FC236}">
                  <a16:creationId xmlns:a16="http://schemas.microsoft.com/office/drawing/2014/main" id="{6C4F86F7-77BF-4D69-B74C-CBDC88AAF958}"/>
                </a:ext>
              </a:extLst>
            </p:cNvPr>
            <p:cNvSpPr>
              <a:spLocks/>
            </p:cNvSpPr>
            <p:nvPr/>
          </p:nvSpPr>
          <p:spPr bwMode="auto">
            <a:xfrm>
              <a:off x="4811713" y="5078413"/>
              <a:ext cx="363538" cy="65088"/>
            </a:xfrm>
            <a:custGeom>
              <a:avLst/>
              <a:gdLst>
                <a:gd name="T0" fmla="*/ 1023 w 6520"/>
                <a:gd name="T1" fmla="*/ 59 h 1159"/>
                <a:gd name="T2" fmla="*/ 219 w 6520"/>
                <a:gd name="T3" fmla="*/ 192 h 1159"/>
                <a:gd name="T4" fmla="*/ 162 w 6520"/>
                <a:gd name="T5" fmla="*/ 886 h 1159"/>
                <a:gd name="T6" fmla="*/ 1823 w 6520"/>
                <a:gd name="T7" fmla="*/ 1093 h 1159"/>
                <a:gd name="T8" fmla="*/ 5563 w 6520"/>
                <a:gd name="T9" fmla="*/ 1080 h 1159"/>
                <a:gd name="T10" fmla="*/ 6313 w 6520"/>
                <a:gd name="T11" fmla="*/ 924 h 1159"/>
                <a:gd name="T12" fmla="*/ 6463 w 6520"/>
                <a:gd name="T13" fmla="*/ 622 h 1159"/>
                <a:gd name="T14" fmla="*/ 5635 w 6520"/>
                <a:gd name="T15" fmla="*/ 63 h 1159"/>
                <a:gd name="T16" fmla="*/ 1023 w 6520"/>
                <a:gd name="T17" fmla="*/ 59 h 1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520" h="1159">
                  <a:moveTo>
                    <a:pt x="1023" y="59"/>
                  </a:moveTo>
                  <a:cubicBezTo>
                    <a:pt x="762" y="74"/>
                    <a:pt x="383" y="40"/>
                    <a:pt x="219" y="192"/>
                  </a:cubicBezTo>
                  <a:cubicBezTo>
                    <a:pt x="54" y="346"/>
                    <a:pt x="0" y="679"/>
                    <a:pt x="162" y="886"/>
                  </a:cubicBezTo>
                  <a:cubicBezTo>
                    <a:pt x="376" y="1159"/>
                    <a:pt x="1410" y="1090"/>
                    <a:pt x="1823" y="1093"/>
                  </a:cubicBezTo>
                  <a:cubicBezTo>
                    <a:pt x="3071" y="1102"/>
                    <a:pt x="4316" y="1092"/>
                    <a:pt x="5563" y="1080"/>
                  </a:cubicBezTo>
                  <a:cubicBezTo>
                    <a:pt x="5789" y="1078"/>
                    <a:pt x="6153" y="1075"/>
                    <a:pt x="6313" y="924"/>
                  </a:cubicBezTo>
                  <a:cubicBezTo>
                    <a:pt x="6400" y="843"/>
                    <a:pt x="6450" y="756"/>
                    <a:pt x="6463" y="622"/>
                  </a:cubicBezTo>
                  <a:cubicBezTo>
                    <a:pt x="6520" y="40"/>
                    <a:pt x="5945" y="78"/>
                    <a:pt x="5635" y="63"/>
                  </a:cubicBezTo>
                  <a:cubicBezTo>
                    <a:pt x="4455" y="6"/>
                    <a:pt x="2098" y="0"/>
                    <a:pt x="1023" y="5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4" name="Freeform 26">
              <a:extLst>
                <a:ext uri="{FF2B5EF4-FFF2-40B4-BE49-F238E27FC236}">
                  <a16:creationId xmlns:a16="http://schemas.microsoft.com/office/drawing/2014/main" id="{EAFB9AFE-027B-49AB-9543-491FC72DFCA6}"/>
                </a:ext>
              </a:extLst>
            </p:cNvPr>
            <p:cNvSpPr>
              <a:spLocks/>
            </p:cNvSpPr>
            <p:nvPr/>
          </p:nvSpPr>
          <p:spPr bwMode="auto">
            <a:xfrm>
              <a:off x="4810125" y="4670425"/>
              <a:ext cx="366713" cy="63500"/>
            </a:xfrm>
            <a:custGeom>
              <a:avLst/>
              <a:gdLst>
                <a:gd name="T0" fmla="*/ 2482 w 6578"/>
                <a:gd name="T1" fmla="*/ 1108 h 1142"/>
                <a:gd name="T2" fmla="*/ 6230 w 6578"/>
                <a:gd name="T3" fmla="*/ 1109 h 1142"/>
                <a:gd name="T4" fmla="*/ 6443 w 6578"/>
                <a:gd name="T5" fmla="*/ 431 h 1142"/>
                <a:gd name="T6" fmla="*/ 5269 w 6578"/>
                <a:gd name="T7" fmla="*/ 115 h 1142"/>
                <a:gd name="T8" fmla="*/ 1036 w 6578"/>
                <a:gd name="T9" fmla="*/ 115 h 1142"/>
                <a:gd name="T10" fmla="*/ 503 w 6578"/>
                <a:gd name="T11" fmla="*/ 111 h 1142"/>
                <a:gd name="T12" fmla="*/ 180 w 6578"/>
                <a:gd name="T13" fmla="*/ 324 h 1142"/>
                <a:gd name="T14" fmla="*/ 368 w 6578"/>
                <a:gd name="T15" fmla="*/ 1043 h 1142"/>
                <a:gd name="T16" fmla="*/ 2482 w 6578"/>
                <a:gd name="T17" fmla="*/ 1108 h 1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578" h="1142">
                  <a:moveTo>
                    <a:pt x="2482" y="1108"/>
                  </a:moveTo>
                  <a:lnTo>
                    <a:pt x="6230" y="1109"/>
                  </a:lnTo>
                  <a:cubicBezTo>
                    <a:pt x="6337" y="970"/>
                    <a:pt x="6578" y="725"/>
                    <a:pt x="6443" y="431"/>
                  </a:cubicBezTo>
                  <a:cubicBezTo>
                    <a:pt x="6246" y="0"/>
                    <a:pt x="5933" y="116"/>
                    <a:pt x="5269" y="115"/>
                  </a:cubicBezTo>
                  <a:lnTo>
                    <a:pt x="1036" y="115"/>
                  </a:lnTo>
                  <a:cubicBezTo>
                    <a:pt x="868" y="115"/>
                    <a:pt x="666" y="102"/>
                    <a:pt x="503" y="111"/>
                  </a:cubicBezTo>
                  <a:cubicBezTo>
                    <a:pt x="326" y="121"/>
                    <a:pt x="265" y="198"/>
                    <a:pt x="180" y="324"/>
                  </a:cubicBezTo>
                  <a:cubicBezTo>
                    <a:pt x="0" y="592"/>
                    <a:pt x="101" y="954"/>
                    <a:pt x="368" y="1043"/>
                  </a:cubicBezTo>
                  <a:cubicBezTo>
                    <a:pt x="663" y="1142"/>
                    <a:pt x="2072" y="1108"/>
                    <a:pt x="2482" y="110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5" name="Freeform 27">
              <a:extLst>
                <a:ext uri="{FF2B5EF4-FFF2-40B4-BE49-F238E27FC236}">
                  <a16:creationId xmlns:a16="http://schemas.microsoft.com/office/drawing/2014/main" id="{CB9386B7-0167-4955-9CF5-C70E123C49E6}"/>
                </a:ext>
              </a:extLst>
            </p:cNvPr>
            <p:cNvSpPr>
              <a:spLocks/>
            </p:cNvSpPr>
            <p:nvPr/>
          </p:nvSpPr>
          <p:spPr bwMode="auto">
            <a:xfrm>
              <a:off x="4811713" y="4875213"/>
              <a:ext cx="374650" cy="58738"/>
            </a:xfrm>
            <a:custGeom>
              <a:avLst/>
              <a:gdLst>
                <a:gd name="T0" fmla="*/ 6235 w 6741"/>
                <a:gd name="T1" fmla="*/ 1044 h 1044"/>
                <a:gd name="T2" fmla="*/ 6231 w 6741"/>
                <a:gd name="T3" fmla="*/ 136 h 1044"/>
                <a:gd name="T4" fmla="*/ 5848 w 6741"/>
                <a:gd name="T5" fmla="*/ 62 h 1044"/>
                <a:gd name="T6" fmla="*/ 369 w 6741"/>
                <a:gd name="T7" fmla="*/ 126 h 1044"/>
                <a:gd name="T8" fmla="*/ 74 w 6741"/>
                <a:gd name="T9" fmla="*/ 719 h 1044"/>
                <a:gd name="T10" fmla="*/ 672 w 6741"/>
                <a:gd name="T11" fmla="*/ 1032 h 1044"/>
                <a:gd name="T12" fmla="*/ 6235 w 6741"/>
                <a:gd name="T13" fmla="*/ 1044 h 10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41" h="1044">
                  <a:moveTo>
                    <a:pt x="6235" y="1044"/>
                  </a:moveTo>
                  <a:cubicBezTo>
                    <a:pt x="6278" y="882"/>
                    <a:pt x="6741" y="609"/>
                    <a:pt x="6231" y="136"/>
                  </a:cubicBezTo>
                  <a:cubicBezTo>
                    <a:pt x="6117" y="31"/>
                    <a:pt x="6049" y="61"/>
                    <a:pt x="5848" y="62"/>
                  </a:cubicBezTo>
                  <a:cubicBezTo>
                    <a:pt x="4879" y="67"/>
                    <a:pt x="750" y="0"/>
                    <a:pt x="369" y="126"/>
                  </a:cubicBezTo>
                  <a:cubicBezTo>
                    <a:pt x="160" y="194"/>
                    <a:pt x="0" y="434"/>
                    <a:pt x="74" y="719"/>
                  </a:cubicBezTo>
                  <a:cubicBezTo>
                    <a:pt x="146" y="998"/>
                    <a:pt x="352" y="1016"/>
                    <a:pt x="672" y="1032"/>
                  </a:cubicBezTo>
                  <a:lnTo>
                    <a:pt x="6235" y="104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6" name="Freeform 28">
              <a:extLst>
                <a:ext uri="{FF2B5EF4-FFF2-40B4-BE49-F238E27FC236}">
                  <a16:creationId xmlns:a16="http://schemas.microsoft.com/office/drawing/2014/main" id="{03E532B2-C259-4C45-BB8A-88DB288E4E65}"/>
                </a:ext>
              </a:extLst>
            </p:cNvPr>
            <p:cNvSpPr>
              <a:spLocks/>
            </p:cNvSpPr>
            <p:nvPr/>
          </p:nvSpPr>
          <p:spPr bwMode="auto">
            <a:xfrm>
              <a:off x="5248275" y="4597400"/>
              <a:ext cx="49213" cy="193675"/>
            </a:xfrm>
            <a:custGeom>
              <a:avLst/>
              <a:gdLst>
                <a:gd name="T0" fmla="*/ 55 w 891"/>
                <a:gd name="T1" fmla="*/ 2799 h 3482"/>
                <a:gd name="T2" fmla="*/ 377 w 891"/>
                <a:gd name="T3" fmla="*/ 3176 h 3482"/>
                <a:gd name="T4" fmla="*/ 798 w 891"/>
                <a:gd name="T5" fmla="*/ 3482 h 3482"/>
                <a:gd name="T6" fmla="*/ 848 w 891"/>
                <a:gd name="T7" fmla="*/ 3090 h 3482"/>
                <a:gd name="T8" fmla="*/ 848 w 891"/>
                <a:gd name="T9" fmla="*/ 2631 h 3482"/>
                <a:gd name="T10" fmla="*/ 848 w 891"/>
                <a:gd name="T11" fmla="*/ 1749 h 3482"/>
                <a:gd name="T12" fmla="*/ 840 w 891"/>
                <a:gd name="T13" fmla="*/ 2 h 3482"/>
                <a:gd name="T14" fmla="*/ 38 w 891"/>
                <a:gd name="T15" fmla="*/ 0 h 3482"/>
                <a:gd name="T16" fmla="*/ 30 w 891"/>
                <a:gd name="T17" fmla="*/ 1396 h 3482"/>
                <a:gd name="T18" fmla="*/ 55 w 891"/>
                <a:gd name="T19" fmla="*/ 2799 h 3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91" h="3482">
                  <a:moveTo>
                    <a:pt x="55" y="2799"/>
                  </a:moveTo>
                  <a:cubicBezTo>
                    <a:pt x="25" y="3070"/>
                    <a:pt x="183" y="3049"/>
                    <a:pt x="377" y="3176"/>
                  </a:cubicBezTo>
                  <a:cubicBezTo>
                    <a:pt x="530" y="3276"/>
                    <a:pt x="651" y="3383"/>
                    <a:pt x="798" y="3482"/>
                  </a:cubicBezTo>
                  <a:cubicBezTo>
                    <a:pt x="879" y="3428"/>
                    <a:pt x="848" y="3274"/>
                    <a:pt x="848" y="3090"/>
                  </a:cubicBezTo>
                  <a:cubicBezTo>
                    <a:pt x="848" y="2937"/>
                    <a:pt x="848" y="2784"/>
                    <a:pt x="848" y="2631"/>
                  </a:cubicBezTo>
                  <a:cubicBezTo>
                    <a:pt x="848" y="2337"/>
                    <a:pt x="847" y="2043"/>
                    <a:pt x="848" y="1749"/>
                  </a:cubicBezTo>
                  <a:cubicBezTo>
                    <a:pt x="849" y="1239"/>
                    <a:pt x="891" y="484"/>
                    <a:pt x="840" y="2"/>
                  </a:cubicBezTo>
                  <a:lnTo>
                    <a:pt x="38" y="0"/>
                  </a:lnTo>
                  <a:cubicBezTo>
                    <a:pt x="0" y="401"/>
                    <a:pt x="28" y="978"/>
                    <a:pt x="30" y="1396"/>
                  </a:cubicBezTo>
                  <a:cubicBezTo>
                    <a:pt x="31" y="1676"/>
                    <a:pt x="88" y="2616"/>
                    <a:pt x="55" y="279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7" name="Freeform 29">
              <a:extLst>
                <a:ext uri="{FF2B5EF4-FFF2-40B4-BE49-F238E27FC236}">
                  <a16:creationId xmlns:a16="http://schemas.microsoft.com/office/drawing/2014/main" id="{7033E291-2EE5-449B-AF14-D558EEC37535}"/>
                </a:ext>
              </a:extLst>
            </p:cNvPr>
            <p:cNvSpPr>
              <a:spLocks/>
            </p:cNvSpPr>
            <p:nvPr/>
          </p:nvSpPr>
          <p:spPr bwMode="auto">
            <a:xfrm>
              <a:off x="5588000" y="4792663"/>
              <a:ext cx="80963" cy="119063"/>
            </a:xfrm>
            <a:custGeom>
              <a:avLst/>
              <a:gdLst>
                <a:gd name="T0" fmla="*/ 735 w 1434"/>
                <a:gd name="T1" fmla="*/ 2131 h 2131"/>
                <a:gd name="T2" fmla="*/ 1141 w 1434"/>
                <a:gd name="T3" fmla="*/ 890 h 2131"/>
                <a:gd name="T4" fmla="*/ 1335 w 1434"/>
                <a:gd name="T5" fmla="*/ 347 h 2131"/>
                <a:gd name="T6" fmla="*/ 134 w 1434"/>
                <a:gd name="T7" fmla="*/ 308 h 2131"/>
                <a:gd name="T8" fmla="*/ 311 w 1434"/>
                <a:gd name="T9" fmla="*/ 908 h 2131"/>
                <a:gd name="T10" fmla="*/ 735 w 1434"/>
                <a:gd name="T11" fmla="*/ 2131 h 2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34" h="2131">
                  <a:moveTo>
                    <a:pt x="735" y="2131"/>
                  </a:moveTo>
                  <a:cubicBezTo>
                    <a:pt x="1180" y="1575"/>
                    <a:pt x="881" y="1306"/>
                    <a:pt x="1141" y="890"/>
                  </a:cubicBezTo>
                  <a:cubicBezTo>
                    <a:pt x="1216" y="770"/>
                    <a:pt x="1434" y="497"/>
                    <a:pt x="1335" y="347"/>
                  </a:cubicBezTo>
                  <a:cubicBezTo>
                    <a:pt x="1107" y="0"/>
                    <a:pt x="304" y="64"/>
                    <a:pt x="134" y="308"/>
                  </a:cubicBezTo>
                  <a:cubicBezTo>
                    <a:pt x="0" y="501"/>
                    <a:pt x="231" y="767"/>
                    <a:pt x="311" y="908"/>
                  </a:cubicBezTo>
                  <a:cubicBezTo>
                    <a:pt x="506" y="1252"/>
                    <a:pt x="378" y="1765"/>
                    <a:pt x="735" y="21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9" name="Freeform 30">
              <a:extLst>
                <a:ext uri="{FF2B5EF4-FFF2-40B4-BE49-F238E27FC236}">
                  <a16:creationId xmlns:a16="http://schemas.microsoft.com/office/drawing/2014/main" id="{9C133168-66DB-4C30-BFDF-566693BFB73A}"/>
                </a:ext>
              </a:extLst>
            </p:cNvPr>
            <p:cNvSpPr>
              <a:spLocks/>
            </p:cNvSpPr>
            <p:nvPr/>
          </p:nvSpPr>
          <p:spPr bwMode="auto">
            <a:xfrm>
              <a:off x="5248275" y="4594225"/>
              <a:ext cx="49213" cy="200025"/>
            </a:xfrm>
            <a:custGeom>
              <a:avLst/>
              <a:gdLst>
                <a:gd name="T0" fmla="*/ 55 w 891"/>
                <a:gd name="T1" fmla="*/ 2845 h 3583"/>
                <a:gd name="T2" fmla="*/ 30 w 891"/>
                <a:gd name="T3" fmla="*/ 1442 h 3583"/>
                <a:gd name="T4" fmla="*/ 38 w 891"/>
                <a:gd name="T5" fmla="*/ 46 h 3583"/>
                <a:gd name="T6" fmla="*/ 840 w 891"/>
                <a:gd name="T7" fmla="*/ 48 h 3583"/>
                <a:gd name="T8" fmla="*/ 848 w 891"/>
                <a:gd name="T9" fmla="*/ 1795 h 3583"/>
                <a:gd name="T10" fmla="*/ 848 w 891"/>
                <a:gd name="T11" fmla="*/ 2677 h 3583"/>
                <a:gd name="T12" fmla="*/ 848 w 891"/>
                <a:gd name="T13" fmla="*/ 3136 h 3583"/>
                <a:gd name="T14" fmla="*/ 798 w 891"/>
                <a:gd name="T15" fmla="*/ 3528 h 3583"/>
                <a:gd name="T16" fmla="*/ 887 w 891"/>
                <a:gd name="T17" fmla="*/ 3574 h 3583"/>
                <a:gd name="T18" fmla="*/ 888 w 891"/>
                <a:gd name="T19" fmla="*/ 7 h 3583"/>
                <a:gd name="T20" fmla="*/ 12 w 891"/>
                <a:gd name="T21" fmla="*/ 0 h 3583"/>
                <a:gd name="T22" fmla="*/ 6 w 891"/>
                <a:gd name="T23" fmla="*/ 2680 h 3583"/>
                <a:gd name="T24" fmla="*/ 55 w 891"/>
                <a:gd name="T25" fmla="*/ 2845 h 35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91" h="3583">
                  <a:moveTo>
                    <a:pt x="55" y="2845"/>
                  </a:moveTo>
                  <a:cubicBezTo>
                    <a:pt x="88" y="2662"/>
                    <a:pt x="31" y="1722"/>
                    <a:pt x="30" y="1442"/>
                  </a:cubicBezTo>
                  <a:cubicBezTo>
                    <a:pt x="28" y="1024"/>
                    <a:pt x="0" y="447"/>
                    <a:pt x="38" y="46"/>
                  </a:cubicBezTo>
                  <a:lnTo>
                    <a:pt x="840" y="48"/>
                  </a:lnTo>
                  <a:cubicBezTo>
                    <a:pt x="891" y="530"/>
                    <a:pt x="849" y="1285"/>
                    <a:pt x="848" y="1795"/>
                  </a:cubicBezTo>
                  <a:cubicBezTo>
                    <a:pt x="847" y="2089"/>
                    <a:pt x="848" y="2383"/>
                    <a:pt x="848" y="2677"/>
                  </a:cubicBezTo>
                  <a:cubicBezTo>
                    <a:pt x="848" y="2830"/>
                    <a:pt x="848" y="2983"/>
                    <a:pt x="848" y="3136"/>
                  </a:cubicBezTo>
                  <a:cubicBezTo>
                    <a:pt x="848" y="3320"/>
                    <a:pt x="879" y="3474"/>
                    <a:pt x="798" y="3528"/>
                  </a:cubicBezTo>
                  <a:cubicBezTo>
                    <a:pt x="852" y="3583"/>
                    <a:pt x="719" y="3568"/>
                    <a:pt x="887" y="3574"/>
                  </a:cubicBezTo>
                  <a:lnTo>
                    <a:pt x="888" y="7"/>
                  </a:lnTo>
                  <a:lnTo>
                    <a:pt x="12" y="0"/>
                  </a:lnTo>
                  <a:lnTo>
                    <a:pt x="6" y="2680"/>
                  </a:lnTo>
                  <a:cubicBezTo>
                    <a:pt x="18" y="2847"/>
                    <a:pt x="26" y="2814"/>
                    <a:pt x="55" y="284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89787111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54851BCB-0505-EB4E-99AA-0B7AF93EB85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ru-RU" dirty="0" smtClean="0"/>
              <a:t>3. </a:t>
            </a:r>
            <a:r>
              <a:rPr lang="ru-RU" dirty="0"/>
              <a:t>Основные требования на этапе выполнения работ.</a:t>
            </a:r>
          </a:p>
        </p:txBody>
      </p:sp>
    </p:spTree>
    <p:extLst>
      <p:ext uri="{BB962C8B-B14F-4D97-AF65-F5344CB8AC3E}">
        <p14:creationId xmlns:p14="http://schemas.microsoft.com/office/powerpoint/2010/main" val="103023636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CC40293-687C-AE47-90A9-940E86A086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dirty="0" smtClean="0"/>
              <a:t>Июль 2022</a:t>
            </a:r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478154-65EE-1149-ACE9-12FA6044DE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/>
              <a:t>ФосАгро | Чистые минералы для здоровой жизни</a:t>
            </a:r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A5805FB-E02E-7E41-A66E-A1E19143FF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55804-D118-2B4A-AD41-9C544F0DF4A9}" type="slidenum">
              <a:rPr lang="en-GB" smtClean="0"/>
              <a:pPr/>
              <a:t>16</a:t>
            </a:fld>
            <a:endParaRPr lang="en-GB" dirty="0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DD24350A-D725-5241-879E-98A9DC979D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0524" y="397211"/>
            <a:ext cx="11334518" cy="370742"/>
          </a:xfrm>
        </p:spPr>
        <p:txBody>
          <a:bodyPr/>
          <a:lstStyle/>
          <a:p>
            <a:pPr algn="just"/>
            <a:r>
              <a:rPr lang="ru-RU" dirty="0" smtClean="0"/>
              <a:t>3. Основные </a:t>
            </a:r>
            <a:r>
              <a:rPr lang="ru-RU" dirty="0"/>
              <a:t>требования </a:t>
            </a:r>
            <a:r>
              <a:rPr lang="ru-RU" dirty="0" smtClean="0"/>
              <a:t>на этапе выполнения работ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430524" y="1119954"/>
            <a:ext cx="8635303" cy="10926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/>
            <a:r>
              <a:rPr lang="ru-RU" sz="13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На этапе выполнения работ </a:t>
            </a:r>
            <a:r>
              <a:rPr lang="ru-RU" sz="13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АО «Апатит» </a:t>
            </a:r>
            <a:r>
              <a:rPr lang="ru-RU" sz="13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ожидает и требует от </a:t>
            </a:r>
            <a:r>
              <a:rPr lang="ru-RU" sz="13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Подрядных организаций </a:t>
            </a:r>
            <a:r>
              <a:rPr lang="ru-RU" sz="13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соблюдения всех применимых к данным работам требований в области охраны труда, промышленной безопасности, пожарной безопасности, охраны окружающей среды, БДД, </a:t>
            </a:r>
            <a:r>
              <a:rPr lang="ru-RU" sz="13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установленных </a:t>
            </a:r>
            <a:r>
              <a:rPr lang="ru-RU" sz="13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законодательством Российской Федерации и содержащихся в соответствующих федеральных нормах и </a:t>
            </a:r>
            <a:r>
              <a:rPr lang="ru-RU" sz="13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правилах, а также локальных нормативных актах АО «Апатит».</a:t>
            </a:r>
            <a:endParaRPr lang="ru-RU" sz="13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18646" y="1221972"/>
            <a:ext cx="2456886" cy="3940948"/>
          </a:xfrm>
          <a:prstGeom prst="rect">
            <a:avLst/>
          </a:prstGeom>
          <a:ln w="9525">
            <a:solidFill>
              <a:srgbClr val="000000"/>
            </a:solidFill>
          </a:ln>
        </p:spPr>
      </p:pic>
      <p:sp>
        <p:nvSpPr>
          <p:cNvPr id="10" name="Прямоугольник 9"/>
          <p:cNvSpPr/>
          <p:nvPr/>
        </p:nvSpPr>
        <p:spPr>
          <a:xfrm>
            <a:off x="435743" y="2662056"/>
            <a:ext cx="8635302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/>
            <a:r>
              <a:rPr lang="ru-RU" sz="13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Дополнительные требования касаются</a:t>
            </a:r>
            <a:r>
              <a:rPr lang="ru-RU" sz="13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как правило, организации взаимодействия между </a:t>
            </a:r>
            <a:r>
              <a:rPr lang="ru-RU" sz="13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АО «Апатит» </a:t>
            </a:r>
            <a:r>
              <a:rPr lang="ru-RU" sz="13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и </a:t>
            </a:r>
            <a:r>
              <a:rPr lang="ru-RU" sz="13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Подрядными организациями </a:t>
            </a:r>
            <a:r>
              <a:rPr lang="ru-RU" sz="13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по следующим вопросам</a:t>
            </a:r>
            <a:r>
              <a:rPr lang="ru-RU" sz="13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:</a:t>
            </a:r>
            <a:endParaRPr lang="ru-RU" sz="13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pSp>
        <p:nvGrpSpPr>
          <p:cNvPr id="23" name="Группа 22"/>
          <p:cNvGrpSpPr/>
          <p:nvPr/>
        </p:nvGrpSpPr>
        <p:grpSpPr>
          <a:xfrm>
            <a:off x="420084" y="2210680"/>
            <a:ext cx="8645743" cy="494500"/>
            <a:chOff x="430524" y="2069419"/>
            <a:chExt cx="8645743" cy="494500"/>
          </a:xfrm>
        </p:grpSpPr>
        <p:sp>
          <p:nvSpPr>
            <p:cNvPr id="3" name="Пятиугольник 2"/>
            <p:cNvSpPr/>
            <p:nvPr/>
          </p:nvSpPr>
          <p:spPr>
            <a:xfrm>
              <a:off x="435743" y="2069419"/>
              <a:ext cx="8640524" cy="494500"/>
            </a:xfrm>
            <a:prstGeom prst="homePlate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200"/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430524" y="2073926"/>
              <a:ext cx="8304584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spcAft>
                  <a:spcPts val="0"/>
                </a:spcAft>
              </a:pPr>
              <a:r>
                <a:rPr lang="ru-RU" sz="1200" b="1" dirty="0">
                  <a:solidFill>
                    <a:srgbClr val="C00000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Важно: </a:t>
              </a:r>
              <a:r>
                <a:rPr lang="ru-RU" sz="1200" dirty="0" smtClean="0">
                  <a:ea typeface="Calibri" panose="020F0502020204030204" pitchFamily="34" charset="0"/>
                  <a:cs typeface="Times New Roman" panose="02020603050405020304" pitchFamily="18" charset="0"/>
                </a:rPr>
                <a:t>Дополнительные требования АО «Апатит» к Подрядным организациям на этапе выполнения работ изложены в              </a:t>
              </a:r>
              <a:r>
                <a:rPr lang="ru-RU" sz="1200" b="1" i="1" dirty="0" smtClean="0">
                  <a:ea typeface="Calibri" panose="020F0502020204030204" pitchFamily="34" charset="0"/>
                  <a:cs typeface="Times New Roman" panose="02020603050405020304" pitchFamily="18" charset="0"/>
                </a:rPr>
                <a:t>СТО 06-2020 «Требования к подрядным организациям в части обеспечения безопасного производства работ»</a:t>
              </a:r>
              <a:r>
                <a:rPr lang="ru-RU" sz="1200" dirty="0" smtClean="0">
                  <a:ea typeface="Calibri" panose="020F0502020204030204" pitchFamily="34" charset="0"/>
                  <a:cs typeface="Times New Roman" panose="02020603050405020304" pitchFamily="18" charset="0"/>
                </a:rPr>
                <a:t>.</a:t>
              </a:r>
              <a:endParaRPr lang="ru-RU" sz="1200" dirty="0"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2" name="Группа 11"/>
          <p:cNvGrpSpPr/>
          <p:nvPr/>
        </p:nvGrpSpPr>
        <p:grpSpPr>
          <a:xfrm>
            <a:off x="198886" y="4139738"/>
            <a:ext cx="3733836" cy="1871079"/>
            <a:chOff x="314019" y="3349182"/>
            <a:chExt cx="4307408" cy="2097131"/>
          </a:xfrm>
        </p:grpSpPr>
        <p:pic>
          <p:nvPicPr>
            <p:cNvPr id="13" name="Рисунок 12">
              <a:extLst>
                <a:ext uri="{FF2B5EF4-FFF2-40B4-BE49-F238E27FC236}">
                  <a16:creationId xmlns:a16="http://schemas.microsoft.com/office/drawing/2014/main" id="{539AA16E-7807-44D2-BDE3-668716E1BB7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019" y="3349182"/>
              <a:ext cx="4307408" cy="2097131"/>
            </a:xfrm>
            <a:prstGeom prst="rect">
              <a:avLst/>
            </a:prstGeom>
          </p:spPr>
        </p:pic>
        <p:sp>
          <p:nvSpPr>
            <p:cNvPr id="14" name="Прямоугольник 13"/>
            <p:cNvSpPr/>
            <p:nvPr/>
          </p:nvSpPr>
          <p:spPr>
            <a:xfrm>
              <a:off x="1308041" y="3929959"/>
              <a:ext cx="3313386" cy="124314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07000"/>
                </a:lnSpc>
                <a:spcAft>
                  <a:spcPts val="0"/>
                </a:spcAft>
              </a:pPr>
              <a:endParaRPr lang="ru-RU" sz="300" b="1" dirty="0" smtClean="0">
                <a:solidFill>
                  <a:srgbClr val="C00000"/>
                </a:solidFill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algn="ctr">
                <a:spcAft>
                  <a:spcPts val="0"/>
                </a:spcAft>
              </a:pPr>
              <a:r>
                <a:rPr lang="ru-RU" sz="1200" b="1" dirty="0" smtClean="0">
                  <a:solidFill>
                    <a:srgbClr val="C00000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Важно</a:t>
              </a:r>
              <a:r>
                <a:rPr lang="ru-RU" sz="1200" b="1" dirty="0">
                  <a:solidFill>
                    <a:srgbClr val="C00000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:</a:t>
              </a:r>
              <a:r>
                <a:rPr lang="ru-RU" sz="1200" dirty="0">
                  <a:solidFill>
                    <a:srgbClr val="C00000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ru-RU" sz="1200" dirty="0" smtClean="0">
                  <a:ea typeface="Calibri" panose="020F0502020204030204" pitchFamily="34" charset="0"/>
                  <a:cs typeface="Times New Roman" panose="02020603050405020304" pitchFamily="18" charset="0"/>
                </a:rPr>
                <a:t>Сотрудники Подрядных организаций обязаны соблюдать требования, изложенные </a:t>
              </a:r>
              <a:r>
                <a:rPr lang="ru-RU" sz="1200" dirty="0">
                  <a:ea typeface="Calibri" panose="020F0502020204030204" pitchFamily="34" charset="0"/>
                  <a:cs typeface="Times New Roman" panose="02020603050405020304" pitchFamily="18" charset="0"/>
                </a:rPr>
                <a:t>в </a:t>
              </a:r>
              <a:r>
                <a:rPr lang="ru-RU" sz="1200" b="1" dirty="0">
                  <a:ea typeface="Calibri" panose="020F0502020204030204" pitchFamily="34" charset="0"/>
                  <a:cs typeface="Times New Roman" panose="02020603050405020304" pitchFamily="18" charset="0"/>
                </a:rPr>
                <a:t>СТО 06-2020 «Требования к подрядным организациям в части обеспечения безопасного производства работ</a:t>
              </a:r>
              <a:r>
                <a:rPr lang="ru-RU" sz="1200" b="1" dirty="0" smtClean="0">
                  <a:ea typeface="Calibri" panose="020F0502020204030204" pitchFamily="34" charset="0"/>
                  <a:cs typeface="Times New Roman" panose="02020603050405020304" pitchFamily="18" charset="0"/>
                </a:rPr>
                <a:t>»</a:t>
              </a:r>
              <a:r>
                <a:rPr lang="ru-RU" sz="1200" dirty="0" smtClean="0">
                  <a:ea typeface="Calibri" panose="020F0502020204030204" pitchFamily="34" charset="0"/>
                  <a:cs typeface="Times New Roman" panose="02020603050405020304" pitchFamily="18" charset="0"/>
                </a:rPr>
                <a:t>.</a:t>
              </a:r>
              <a:endParaRPr lang="ru-RU" sz="1200" dirty="0"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6" name="Прямоугольник 15"/>
          <p:cNvSpPr/>
          <p:nvPr/>
        </p:nvSpPr>
        <p:spPr>
          <a:xfrm>
            <a:off x="444546" y="3091826"/>
            <a:ext cx="8635301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indent="-228600" algn="just">
              <a:buFont typeface="+mj-lt"/>
              <a:buAutoNum type="arabicPeriod"/>
            </a:pPr>
            <a:r>
              <a:rPr lang="ru-RU" sz="13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допуск </a:t>
            </a:r>
            <a:r>
              <a:rPr lang="ru-RU" sz="13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персонала, оборудования, машин и механизмов, материалов </a:t>
            </a:r>
            <a:r>
              <a:rPr lang="ru-RU" sz="13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Подрядной организации </a:t>
            </a:r>
            <a:r>
              <a:rPr lang="ru-RU" sz="13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на территорию </a:t>
            </a:r>
            <a:r>
              <a:rPr lang="ru-RU" sz="13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АО «Апатит» </a:t>
            </a:r>
            <a:r>
              <a:rPr lang="ru-RU" sz="13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и допуск к выполнению </a:t>
            </a:r>
            <a:r>
              <a:rPr lang="ru-RU" sz="13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работ;</a:t>
            </a:r>
          </a:p>
          <a:p>
            <a:pPr marL="228600" indent="-228600" algn="just">
              <a:buFont typeface="+mj-lt"/>
              <a:buAutoNum type="arabicPeriod"/>
            </a:pPr>
            <a:r>
              <a:rPr lang="ru-RU" sz="13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требование безопасности при выполнении отдельных видов работ, а также взаимодействие представителей                  АО «Апатит» и представителей Подрядных организаций при их выполнении;</a:t>
            </a:r>
            <a:endParaRPr lang="ru-RU" sz="13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1033245" y="3921705"/>
            <a:ext cx="8043022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3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3. информирование </a:t>
            </a:r>
            <a:r>
              <a:rPr lang="ru-RU" sz="13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и взаимодействие в экстренных случаях (травмы персонала, инциденты и </a:t>
            </a:r>
            <a:r>
              <a:rPr lang="ru-RU" sz="13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аварии</a:t>
            </a:r>
            <a:r>
              <a:rPr lang="ru-RU" sz="13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ru-RU" sz="13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дорожно</a:t>
            </a:r>
            <a:r>
              <a:rPr lang="ru-RU" sz="13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-  транспортные </a:t>
            </a:r>
            <a:r>
              <a:rPr lang="ru-RU" sz="13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происшествия и т.п</a:t>
            </a:r>
            <a:r>
              <a:rPr lang="ru-RU" sz="13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.);</a:t>
            </a:r>
            <a:endParaRPr lang="ru-RU" sz="13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021271" y="4269544"/>
            <a:ext cx="5054996" cy="10926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3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4. контроль </a:t>
            </a:r>
            <a:r>
              <a:rPr lang="ru-RU" sz="13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соблюдения требований законодательства в области ОТ и ПБ и дополнительных требований заказчика, </a:t>
            </a:r>
            <a:r>
              <a:rPr lang="ru-RU" sz="13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в </a:t>
            </a:r>
            <a:r>
              <a:rPr lang="ru-RU" sz="13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том числе проведение проверок на участках производства работ, фиксация фактов нарушения требований, </a:t>
            </a:r>
            <a:r>
              <a:rPr lang="ru-RU" sz="13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применение </a:t>
            </a:r>
            <a:r>
              <a:rPr lang="ru-RU" sz="13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штрафных и иных санкций</a:t>
            </a:r>
            <a:r>
              <a:rPr lang="ru-RU" sz="13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ru-RU" sz="13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pSp>
        <p:nvGrpSpPr>
          <p:cNvPr id="22" name="Группа 21"/>
          <p:cNvGrpSpPr/>
          <p:nvPr/>
        </p:nvGrpSpPr>
        <p:grpSpPr>
          <a:xfrm>
            <a:off x="4087379" y="5292335"/>
            <a:ext cx="7692609" cy="777347"/>
            <a:chOff x="4072433" y="5248040"/>
            <a:chExt cx="7692609" cy="777347"/>
          </a:xfrm>
        </p:grpSpPr>
        <p:sp>
          <p:nvSpPr>
            <p:cNvPr id="21" name="Прямоугольник 20">
              <a:extLst>
                <a:ext uri="{FF2B5EF4-FFF2-40B4-BE49-F238E27FC236}">
                  <a16:creationId xmlns:a16="http://schemas.microsoft.com/office/drawing/2014/main" id="{22176660-4D19-E405-A2AC-EDB535B92192}"/>
                </a:ext>
              </a:extLst>
            </p:cNvPr>
            <p:cNvSpPr/>
            <p:nvPr/>
          </p:nvSpPr>
          <p:spPr>
            <a:xfrm>
              <a:off x="4072433" y="5248040"/>
              <a:ext cx="7692609" cy="777347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200" dirty="0"/>
            </a:p>
          </p:txBody>
        </p:sp>
        <p:sp>
          <p:nvSpPr>
            <p:cNvPr id="20" name="Прямоугольник 19"/>
            <p:cNvSpPr/>
            <p:nvPr/>
          </p:nvSpPr>
          <p:spPr>
            <a:xfrm>
              <a:off x="4169636" y="5336631"/>
              <a:ext cx="7505896" cy="6001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1100" b="1" dirty="0"/>
                <a:t>Знание данных требований, по мнению </a:t>
              </a:r>
              <a:r>
                <a:rPr lang="ru-RU" sz="1100" b="1" dirty="0" smtClean="0"/>
                <a:t>АО «Апатит», </a:t>
              </a:r>
              <a:r>
                <a:rPr lang="ru-RU" sz="1100" b="1" dirty="0"/>
                <a:t>позволит потенциальному подрядчику максимально полно подготовиться к безопасной работе на территории заказчика и эффективному взаимодействию </a:t>
              </a:r>
              <a:endParaRPr lang="ru-RU" sz="1100" b="1" dirty="0" smtClean="0"/>
            </a:p>
            <a:p>
              <a:pPr algn="ctr"/>
              <a:r>
                <a:rPr lang="ru-RU" sz="1100" b="1" dirty="0" smtClean="0"/>
                <a:t>с АО «Апатит» </a:t>
              </a:r>
              <a:r>
                <a:rPr lang="ru-RU" sz="1100" b="1" dirty="0"/>
                <a:t>в вопросах ОТ и ПБ.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3642948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CC40293-687C-AE47-90A9-940E86A086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dirty="0" smtClean="0"/>
              <a:t>Июль 2022</a:t>
            </a:r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478154-65EE-1149-ACE9-12FA6044DE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/>
              <a:t>ФосАгро | Чистые минералы для здоровой жизни</a:t>
            </a:r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A5805FB-E02E-7E41-A66E-A1E19143FF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55804-D118-2B4A-AD41-9C544F0DF4A9}" type="slidenum">
              <a:rPr lang="en-GB" smtClean="0"/>
              <a:pPr/>
              <a:t>17</a:t>
            </a:fld>
            <a:endParaRPr lang="en-GB" dirty="0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DD24350A-D725-5241-879E-98A9DC979D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0524" y="397211"/>
            <a:ext cx="11334518" cy="370742"/>
          </a:xfrm>
        </p:spPr>
        <p:txBody>
          <a:bodyPr/>
          <a:lstStyle/>
          <a:p>
            <a:pPr algn="just"/>
            <a:r>
              <a:rPr lang="ru-RU" dirty="0" smtClean="0"/>
              <a:t>3. Основные </a:t>
            </a:r>
            <a:r>
              <a:rPr lang="ru-RU" dirty="0"/>
              <a:t>требования </a:t>
            </a:r>
            <a:r>
              <a:rPr lang="ru-RU" dirty="0" smtClean="0"/>
              <a:t>на этапе выполнения работ</a:t>
            </a:r>
            <a:endParaRPr lang="ru-RU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430524" y="1873022"/>
            <a:ext cx="11342794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/>
            <a:r>
              <a:rPr lang="ru-RU" sz="1300" dirty="0"/>
              <a:t>Предприятие-заказчик имеет право осуществлять контроль соблюдения требований </a:t>
            </a:r>
            <a:r>
              <a:rPr lang="ru-RU" sz="1300" dirty="0" smtClean="0"/>
              <a:t>безопасности на </a:t>
            </a:r>
            <a:r>
              <a:rPr lang="ru-RU" sz="1300" dirty="0"/>
              <a:t>участках производства работ подрядными организациями, в том числе и на территории, переданной по «акту передачи объекта</a:t>
            </a:r>
            <a:r>
              <a:rPr lang="ru-RU" sz="1300" dirty="0" smtClean="0"/>
              <a:t>».</a:t>
            </a:r>
          </a:p>
        </p:txBody>
      </p:sp>
      <p:grpSp>
        <p:nvGrpSpPr>
          <p:cNvPr id="138" name="Группа 137"/>
          <p:cNvGrpSpPr/>
          <p:nvPr/>
        </p:nvGrpSpPr>
        <p:grpSpPr>
          <a:xfrm>
            <a:off x="-18736" y="2527678"/>
            <a:ext cx="4709891" cy="1277273"/>
            <a:chOff x="-10636" y="2125488"/>
            <a:chExt cx="4491196" cy="1461828"/>
          </a:xfrm>
        </p:grpSpPr>
        <p:sp>
          <p:nvSpPr>
            <p:cNvPr id="55" name="Пятиугольник 54">
              <a:extLst>
                <a:ext uri="{FF2B5EF4-FFF2-40B4-BE49-F238E27FC236}">
                  <a16:creationId xmlns:a16="http://schemas.microsoft.com/office/drawing/2014/main" id="{0B3871FB-2A42-9032-0EB8-518B26674C54}"/>
                </a:ext>
              </a:extLst>
            </p:cNvPr>
            <p:cNvSpPr/>
            <p:nvPr/>
          </p:nvSpPr>
          <p:spPr>
            <a:xfrm>
              <a:off x="-5700" y="2147049"/>
              <a:ext cx="4486260" cy="1418707"/>
            </a:xfrm>
            <a:prstGeom prst="homePlate">
              <a:avLst>
                <a:gd name="adj" fmla="val 52783"/>
              </a:avLst>
            </a:prstGeom>
            <a:solidFill>
              <a:schemeClr val="bg1">
                <a:lumMod val="8500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9C46F735-1774-1975-E52F-E5032F511F50}"/>
                </a:ext>
              </a:extLst>
            </p:cNvPr>
            <p:cNvSpPr txBox="1"/>
            <p:nvPr/>
          </p:nvSpPr>
          <p:spPr>
            <a:xfrm>
              <a:off x="-10636" y="2125488"/>
              <a:ext cx="3863480" cy="1461828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square" rtlCol="0">
              <a:spAutoFit/>
            </a:bodyPr>
            <a:lstStyle/>
            <a:p>
              <a:pPr algn="just"/>
              <a:r>
                <a:rPr lang="ru-RU" sz="1100" dirty="0"/>
                <a:t>Проверки соблюдения </a:t>
              </a:r>
              <a:r>
                <a:rPr lang="ru-RU" sz="1100" dirty="0" smtClean="0"/>
                <a:t>Подрядными организациями </a:t>
              </a:r>
              <a:r>
                <a:rPr lang="ru-RU" sz="1100" dirty="0"/>
                <a:t>требований ОТ, ПБ, </a:t>
              </a:r>
              <a:r>
                <a:rPr lang="ru-RU" sz="1100" dirty="0" err="1"/>
                <a:t>ПожБ</a:t>
              </a:r>
              <a:r>
                <a:rPr lang="ru-RU" sz="1100" dirty="0"/>
                <a:t>, ООС и БДД, содержащихся в применимых нормах и правилах осуществляются </a:t>
              </a:r>
              <a:r>
                <a:rPr lang="ru-RU" sz="1100" b="1" i="1" dirty="0"/>
                <a:t>Куратором по БП, </a:t>
              </a:r>
              <a:r>
                <a:rPr lang="ru-RU" sz="1100" b="1" i="1" dirty="0" err="1"/>
                <a:t>УПБиОТ</a:t>
              </a:r>
              <a:r>
                <a:rPr lang="ru-RU" sz="1100" b="1" i="1" dirty="0"/>
                <a:t>, руководителями и специалистами СП, </a:t>
              </a:r>
              <a:r>
                <a:rPr lang="ru-RU" sz="1100" dirty="0"/>
                <a:t>в которых </a:t>
              </a:r>
              <a:r>
                <a:rPr lang="ru-RU" sz="1100" dirty="0" smtClean="0"/>
                <a:t>Подрядные организации </a:t>
              </a:r>
              <a:r>
                <a:rPr lang="ru-RU" sz="1100" dirty="0"/>
                <a:t>выполняет работы, </a:t>
              </a:r>
              <a:r>
                <a:rPr lang="ru-RU" sz="1100" b="1" i="1" dirty="0" smtClean="0"/>
                <a:t>уполномоченными </a:t>
              </a:r>
              <a:r>
                <a:rPr lang="ru-RU" sz="1100" b="1" i="1" dirty="0"/>
                <a:t>по ОТ данных </a:t>
              </a:r>
              <a:r>
                <a:rPr lang="ru-RU" sz="1100" b="1" i="1" dirty="0" smtClean="0"/>
                <a:t>СП, </a:t>
              </a:r>
              <a:r>
                <a:rPr lang="ru-RU" sz="1100" dirty="0"/>
                <a:t>а также</a:t>
              </a:r>
              <a:r>
                <a:rPr lang="ru-RU" sz="1100" b="1" i="1" dirty="0" smtClean="0"/>
                <a:t> иными </a:t>
              </a:r>
              <a:r>
                <a:rPr lang="ru-RU" sz="1100" b="1" i="1" dirty="0"/>
                <a:t>лицами </a:t>
              </a:r>
              <a:r>
                <a:rPr lang="ru-RU" sz="1100" b="1" i="1" dirty="0" smtClean="0"/>
                <a:t>Заказчика и привлеченными ЧОП</a:t>
              </a:r>
              <a:r>
                <a:rPr lang="ru-RU" sz="1100" dirty="0" smtClean="0"/>
                <a:t>.</a:t>
              </a:r>
              <a:endParaRPr lang="ru-RU" sz="1100" dirty="0"/>
            </a:p>
          </p:txBody>
        </p:sp>
      </p:grpSp>
      <p:grpSp>
        <p:nvGrpSpPr>
          <p:cNvPr id="137" name="Группа 136"/>
          <p:cNvGrpSpPr/>
          <p:nvPr/>
        </p:nvGrpSpPr>
        <p:grpSpPr>
          <a:xfrm>
            <a:off x="4657370" y="2442309"/>
            <a:ext cx="7203404" cy="1604121"/>
            <a:chOff x="4699573" y="2126441"/>
            <a:chExt cx="7203404" cy="1604121"/>
          </a:xfrm>
        </p:grpSpPr>
        <p:grpSp>
          <p:nvGrpSpPr>
            <p:cNvPr id="93" name="Группа 92"/>
            <p:cNvGrpSpPr/>
            <p:nvPr/>
          </p:nvGrpSpPr>
          <p:grpSpPr>
            <a:xfrm>
              <a:off x="5038312" y="3407746"/>
              <a:ext cx="954351" cy="277941"/>
              <a:chOff x="5088715" y="3400863"/>
              <a:chExt cx="954351" cy="277941"/>
            </a:xfrm>
          </p:grpSpPr>
          <p:sp>
            <p:nvSpPr>
              <p:cNvPr id="40" name="TextBox 39">
                <a:extLst>
                  <a:ext uri="{FF2B5EF4-FFF2-40B4-BE49-F238E27FC236}">
                    <a16:creationId xmlns:a16="http://schemas.microsoft.com/office/drawing/2014/main" id="{D5107DA5-3868-62F4-C35B-EE51AFC47EE9}"/>
                  </a:ext>
                </a:extLst>
              </p:cNvPr>
              <p:cNvSpPr txBox="1"/>
              <p:nvPr/>
            </p:nvSpPr>
            <p:spPr>
              <a:xfrm>
                <a:off x="5351851" y="3429299"/>
                <a:ext cx="691215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800" b="1" dirty="0">
                    <a:solidFill>
                      <a:srgbClr val="1D52A2"/>
                    </a:solidFill>
                  </a:rPr>
                  <a:t>ежедневно</a:t>
                </a:r>
              </a:p>
            </p:txBody>
          </p:sp>
          <p:pic>
            <p:nvPicPr>
              <p:cNvPr id="41" name="Рисунок 40" descr="Часы">
                <a:extLst>
                  <a:ext uri="{FF2B5EF4-FFF2-40B4-BE49-F238E27FC236}">
                    <a16:creationId xmlns:a16="http://schemas.microsoft.com/office/drawing/2014/main" id="{E1AE1A46-AE2A-7036-D620-2E546619C0A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hqprint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="" xmlns:asvg="http://schemas.microsoft.com/office/drawing/2016/SVG/main" r:embed="rId19"/>
                  </a:ext>
                </a:extLst>
              </a:blip>
              <a:stretch>
                <a:fillRect/>
              </a:stretch>
            </p:blipFill>
            <p:spPr>
              <a:xfrm>
                <a:off x="5088715" y="3400863"/>
                <a:ext cx="294941" cy="277941"/>
              </a:xfrm>
              <a:prstGeom prst="rect">
                <a:avLst/>
              </a:prstGeom>
            </p:spPr>
          </p:pic>
        </p:grpSp>
        <p:grpSp>
          <p:nvGrpSpPr>
            <p:cNvPr id="87" name="Группа 86"/>
            <p:cNvGrpSpPr/>
            <p:nvPr/>
          </p:nvGrpSpPr>
          <p:grpSpPr>
            <a:xfrm>
              <a:off x="4699573" y="2335772"/>
              <a:ext cx="1884295" cy="1117100"/>
              <a:chOff x="4322171" y="2585117"/>
              <a:chExt cx="1884295" cy="1117100"/>
            </a:xfrm>
          </p:grpSpPr>
          <p:sp>
            <p:nvSpPr>
              <p:cNvPr id="39" name="Прямоугольник 38">
                <a:extLst>
                  <a:ext uri="{FF2B5EF4-FFF2-40B4-BE49-F238E27FC236}">
                    <a16:creationId xmlns:a16="http://schemas.microsoft.com/office/drawing/2014/main" id="{10E92D66-2B67-1DA0-D425-63D360116870}"/>
                  </a:ext>
                </a:extLst>
              </p:cNvPr>
              <p:cNvSpPr/>
              <p:nvPr/>
            </p:nvSpPr>
            <p:spPr>
              <a:xfrm>
                <a:off x="4322171" y="3055886"/>
                <a:ext cx="1884295" cy="6463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ru-RU" sz="900" i="1" dirty="0" err="1" smtClean="0"/>
                  <a:t>РиС</a:t>
                </a:r>
                <a:r>
                  <a:rPr lang="ru-RU" sz="900" i="1" dirty="0" smtClean="0"/>
                  <a:t> СП АО «Апатит»,</a:t>
                </a:r>
              </a:p>
              <a:p>
                <a:pPr algn="ctr"/>
                <a:r>
                  <a:rPr lang="ru-RU" sz="900" i="1" dirty="0" smtClean="0"/>
                  <a:t>на территории</a:t>
                </a:r>
              </a:p>
              <a:p>
                <a:pPr algn="ctr"/>
                <a:r>
                  <a:rPr lang="ru-RU" sz="900" i="1" dirty="0" smtClean="0"/>
                  <a:t>которого проводятся</a:t>
                </a:r>
              </a:p>
              <a:p>
                <a:pPr algn="ctr"/>
                <a:r>
                  <a:rPr lang="ru-RU" sz="900" i="1" dirty="0" smtClean="0"/>
                  <a:t>работы </a:t>
                </a:r>
                <a:endParaRPr lang="ru-RU" sz="900" i="1" dirty="0"/>
              </a:p>
            </p:txBody>
          </p:sp>
          <p:sp>
            <p:nvSpPr>
              <p:cNvPr id="85" name="Freeform 21">
                <a:extLst>
                  <a:ext uri="{FF2B5EF4-FFF2-40B4-BE49-F238E27FC236}">
                    <a16:creationId xmlns:a16="http://schemas.microsoft.com/office/drawing/2014/main" id="{BB5B08E1-E01A-446D-A285-340D4306EE66}"/>
                  </a:ext>
                </a:extLst>
              </p:cNvPr>
              <p:cNvSpPr>
                <a:spLocks noEditPoints="1"/>
              </p:cNvSpPr>
              <p:nvPr>
                <p:custDataLst>
                  <p:tags r:id="rId2"/>
                </p:custDataLst>
              </p:nvPr>
            </p:nvSpPr>
            <p:spPr bwMode="auto">
              <a:xfrm>
                <a:off x="5006254" y="2585117"/>
                <a:ext cx="449245" cy="465497"/>
              </a:xfrm>
              <a:custGeom>
                <a:avLst/>
                <a:gdLst>
                  <a:gd name="T0" fmla="*/ 114 w 126"/>
                  <a:gd name="T1" fmla="*/ 84 h 144"/>
                  <a:gd name="T2" fmla="*/ 82 w 126"/>
                  <a:gd name="T3" fmla="*/ 77 h 144"/>
                  <a:gd name="T4" fmla="*/ 78 w 126"/>
                  <a:gd name="T5" fmla="*/ 80 h 144"/>
                  <a:gd name="T6" fmla="*/ 63 w 126"/>
                  <a:gd name="T7" fmla="*/ 112 h 144"/>
                  <a:gd name="T8" fmla="*/ 48 w 126"/>
                  <a:gd name="T9" fmla="*/ 80 h 144"/>
                  <a:gd name="T10" fmla="*/ 43 w 126"/>
                  <a:gd name="T11" fmla="*/ 77 h 144"/>
                  <a:gd name="T12" fmla="*/ 11 w 126"/>
                  <a:gd name="T13" fmla="*/ 84 h 144"/>
                  <a:gd name="T14" fmla="*/ 0 w 126"/>
                  <a:gd name="T15" fmla="*/ 102 h 144"/>
                  <a:gd name="T16" fmla="*/ 0 w 126"/>
                  <a:gd name="T17" fmla="*/ 140 h 144"/>
                  <a:gd name="T18" fmla="*/ 4 w 126"/>
                  <a:gd name="T19" fmla="*/ 144 h 144"/>
                  <a:gd name="T20" fmla="*/ 122 w 126"/>
                  <a:gd name="T21" fmla="*/ 144 h 144"/>
                  <a:gd name="T22" fmla="*/ 126 w 126"/>
                  <a:gd name="T23" fmla="*/ 140 h 144"/>
                  <a:gd name="T24" fmla="*/ 126 w 126"/>
                  <a:gd name="T25" fmla="*/ 102 h 144"/>
                  <a:gd name="T26" fmla="*/ 114 w 126"/>
                  <a:gd name="T27" fmla="*/ 84 h 144"/>
                  <a:gd name="T28" fmla="*/ 18 w 126"/>
                  <a:gd name="T29" fmla="*/ 135 h 144"/>
                  <a:gd name="T30" fmla="*/ 9 w 126"/>
                  <a:gd name="T31" fmla="*/ 135 h 144"/>
                  <a:gd name="T32" fmla="*/ 9 w 126"/>
                  <a:gd name="T33" fmla="*/ 102 h 144"/>
                  <a:gd name="T34" fmla="*/ 15 w 126"/>
                  <a:gd name="T35" fmla="*/ 92 h 144"/>
                  <a:gd name="T36" fmla="*/ 18 w 126"/>
                  <a:gd name="T37" fmla="*/ 91 h 144"/>
                  <a:gd name="T38" fmla="*/ 18 w 126"/>
                  <a:gd name="T39" fmla="*/ 135 h 144"/>
                  <a:gd name="T40" fmla="*/ 116 w 126"/>
                  <a:gd name="T41" fmla="*/ 135 h 144"/>
                  <a:gd name="T42" fmla="*/ 108 w 126"/>
                  <a:gd name="T43" fmla="*/ 135 h 144"/>
                  <a:gd name="T44" fmla="*/ 108 w 126"/>
                  <a:gd name="T45" fmla="*/ 91 h 144"/>
                  <a:gd name="T46" fmla="*/ 110 w 126"/>
                  <a:gd name="T47" fmla="*/ 92 h 144"/>
                  <a:gd name="T48" fmla="*/ 116 w 126"/>
                  <a:gd name="T49" fmla="*/ 102 h 144"/>
                  <a:gd name="T50" fmla="*/ 116 w 126"/>
                  <a:gd name="T51" fmla="*/ 135 h 144"/>
                  <a:gd name="T52" fmla="*/ 32 w 126"/>
                  <a:gd name="T53" fmla="*/ 40 h 144"/>
                  <a:gd name="T54" fmla="*/ 33 w 126"/>
                  <a:gd name="T55" fmla="*/ 40 h 144"/>
                  <a:gd name="T56" fmla="*/ 33 w 126"/>
                  <a:gd name="T57" fmla="*/ 43 h 144"/>
                  <a:gd name="T58" fmla="*/ 63 w 126"/>
                  <a:gd name="T59" fmla="*/ 75 h 144"/>
                  <a:gd name="T60" fmla="*/ 93 w 126"/>
                  <a:gd name="T61" fmla="*/ 43 h 144"/>
                  <a:gd name="T62" fmla="*/ 92 w 126"/>
                  <a:gd name="T63" fmla="*/ 40 h 144"/>
                  <a:gd name="T64" fmla="*/ 94 w 126"/>
                  <a:gd name="T65" fmla="*/ 40 h 144"/>
                  <a:gd name="T66" fmla="*/ 98 w 126"/>
                  <a:gd name="T67" fmla="*/ 36 h 144"/>
                  <a:gd name="T68" fmla="*/ 95 w 126"/>
                  <a:gd name="T69" fmla="*/ 32 h 144"/>
                  <a:gd name="T70" fmla="*/ 81 w 126"/>
                  <a:gd name="T71" fmla="*/ 6 h 144"/>
                  <a:gd name="T72" fmla="*/ 81 w 126"/>
                  <a:gd name="T73" fmla="*/ 24 h 144"/>
                  <a:gd name="T74" fmla="*/ 78 w 126"/>
                  <a:gd name="T75" fmla="*/ 27 h 144"/>
                  <a:gd name="T76" fmla="*/ 75 w 126"/>
                  <a:gd name="T77" fmla="*/ 24 h 144"/>
                  <a:gd name="T78" fmla="*/ 75 w 126"/>
                  <a:gd name="T79" fmla="*/ 3 h 144"/>
                  <a:gd name="T80" fmla="*/ 63 w 126"/>
                  <a:gd name="T81" fmla="*/ 0 h 144"/>
                  <a:gd name="T82" fmla="*/ 51 w 126"/>
                  <a:gd name="T83" fmla="*/ 3 h 144"/>
                  <a:gd name="T84" fmla="*/ 51 w 126"/>
                  <a:gd name="T85" fmla="*/ 24 h 144"/>
                  <a:gd name="T86" fmla="*/ 48 w 126"/>
                  <a:gd name="T87" fmla="*/ 27 h 144"/>
                  <a:gd name="T88" fmla="*/ 45 w 126"/>
                  <a:gd name="T89" fmla="*/ 24 h 144"/>
                  <a:gd name="T90" fmla="*/ 45 w 126"/>
                  <a:gd name="T91" fmla="*/ 7 h 144"/>
                  <a:gd name="T92" fmla="*/ 31 w 126"/>
                  <a:gd name="T93" fmla="*/ 32 h 144"/>
                  <a:gd name="T94" fmla="*/ 28 w 126"/>
                  <a:gd name="T95" fmla="*/ 36 h 144"/>
                  <a:gd name="T96" fmla="*/ 32 w 126"/>
                  <a:gd name="T97" fmla="*/ 40 h 144"/>
                  <a:gd name="T98" fmla="*/ 42 w 126"/>
                  <a:gd name="T99" fmla="*/ 39 h 144"/>
                  <a:gd name="T100" fmla="*/ 84 w 126"/>
                  <a:gd name="T101" fmla="*/ 39 h 144"/>
                  <a:gd name="T102" fmla="*/ 84 w 126"/>
                  <a:gd name="T103" fmla="*/ 42 h 144"/>
                  <a:gd name="T104" fmla="*/ 63 w 126"/>
                  <a:gd name="T105" fmla="*/ 66 h 144"/>
                  <a:gd name="T106" fmla="*/ 41 w 126"/>
                  <a:gd name="T107" fmla="*/ 42 h 144"/>
                  <a:gd name="T108" fmla="*/ 42 w 126"/>
                  <a:gd name="T109" fmla="*/ 39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26" h="144">
                    <a:moveTo>
                      <a:pt x="114" y="84"/>
                    </a:moveTo>
                    <a:cubicBezTo>
                      <a:pt x="106" y="81"/>
                      <a:pt x="91" y="78"/>
                      <a:pt x="82" y="77"/>
                    </a:cubicBezTo>
                    <a:cubicBezTo>
                      <a:pt x="80" y="77"/>
                      <a:pt x="78" y="78"/>
                      <a:pt x="78" y="80"/>
                    </a:cubicBezTo>
                    <a:cubicBezTo>
                      <a:pt x="73" y="96"/>
                      <a:pt x="66" y="112"/>
                      <a:pt x="63" y="112"/>
                    </a:cubicBezTo>
                    <a:cubicBezTo>
                      <a:pt x="59" y="112"/>
                      <a:pt x="52" y="98"/>
                      <a:pt x="48" y="80"/>
                    </a:cubicBezTo>
                    <a:cubicBezTo>
                      <a:pt x="47" y="78"/>
                      <a:pt x="45" y="77"/>
                      <a:pt x="43" y="77"/>
                    </a:cubicBezTo>
                    <a:cubicBezTo>
                      <a:pt x="34" y="78"/>
                      <a:pt x="20" y="81"/>
                      <a:pt x="11" y="84"/>
                    </a:cubicBezTo>
                    <a:cubicBezTo>
                      <a:pt x="4" y="87"/>
                      <a:pt x="0" y="94"/>
                      <a:pt x="0" y="102"/>
                    </a:cubicBezTo>
                    <a:cubicBezTo>
                      <a:pt x="0" y="140"/>
                      <a:pt x="0" y="140"/>
                      <a:pt x="0" y="140"/>
                    </a:cubicBezTo>
                    <a:cubicBezTo>
                      <a:pt x="0" y="142"/>
                      <a:pt x="1" y="144"/>
                      <a:pt x="4" y="144"/>
                    </a:cubicBezTo>
                    <a:cubicBezTo>
                      <a:pt x="122" y="144"/>
                      <a:pt x="122" y="144"/>
                      <a:pt x="122" y="144"/>
                    </a:cubicBezTo>
                    <a:cubicBezTo>
                      <a:pt x="124" y="144"/>
                      <a:pt x="126" y="142"/>
                      <a:pt x="126" y="140"/>
                    </a:cubicBezTo>
                    <a:cubicBezTo>
                      <a:pt x="126" y="102"/>
                      <a:pt x="126" y="102"/>
                      <a:pt x="126" y="102"/>
                    </a:cubicBezTo>
                    <a:cubicBezTo>
                      <a:pt x="126" y="94"/>
                      <a:pt x="121" y="87"/>
                      <a:pt x="114" y="84"/>
                    </a:cubicBezTo>
                    <a:close/>
                    <a:moveTo>
                      <a:pt x="18" y="135"/>
                    </a:moveTo>
                    <a:cubicBezTo>
                      <a:pt x="9" y="135"/>
                      <a:pt x="9" y="135"/>
                      <a:pt x="9" y="135"/>
                    </a:cubicBezTo>
                    <a:cubicBezTo>
                      <a:pt x="9" y="102"/>
                      <a:pt x="9" y="102"/>
                      <a:pt x="9" y="102"/>
                    </a:cubicBezTo>
                    <a:cubicBezTo>
                      <a:pt x="9" y="97"/>
                      <a:pt x="11" y="93"/>
                      <a:pt x="15" y="92"/>
                    </a:cubicBezTo>
                    <a:cubicBezTo>
                      <a:pt x="16" y="92"/>
                      <a:pt x="17" y="91"/>
                      <a:pt x="18" y="91"/>
                    </a:cubicBezTo>
                    <a:lnTo>
                      <a:pt x="18" y="135"/>
                    </a:lnTo>
                    <a:close/>
                    <a:moveTo>
                      <a:pt x="116" y="135"/>
                    </a:moveTo>
                    <a:cubicBezTo>
                      <a:pt x="108" y="135"/>
                      <a:pt x="108" y="135"/>
                      <a:pt x="108" y="135"/>
                    </a:cubicBezTo>
                    <a:cubicBezTo>
                      <a:pt x="108" y="91"/>
                      <a:pt x="108" y="91"/>
                      <a:pt x="108" y="91"/>
                    </a:cubicBezTo>
                    <a:cubicBezTo>
                      <a:pt x="108" y="91"/>
                      <a:pt x="109" y="91"/>
                      <a:pt x="110" y="92"/>
                    </a:cubicBezTo>
                    <a:cubicBezTo>
                      <a:pt x="114" y="93"/>
                      <a:pt x="116" y="97"/>
                      <a:pt x="116" y="102"/>
                    </a:cubicBezTo>
                    <a:lnTo>
                      <a:pt x="116" y="135"/>
                    </a:lnTo>
                    <a:close/>
                    <a:moveTo>
                      <a:pt x="32" y="40"/>
                    </a:moveTo>
                    <a:cubicBezTo>
                      <a:pt x="33" y="40"/>
                      <a:pt x="33" y="40"/>
                      <a:pt x="33" y="40"/>
                    </a:cubicBezTo>
                    <a:cubicBezTo>
                      <a:pt x="33" y="41"/>
                      <a:pt x="33" y="42"/>
                      <a:pt x="33" y="43"/>
                    </a:cubicBezTo>
                    <a:cubicBezTo>
                      <a:pt x="33" y="61"/>
                      <a:pt x="46" y="75"/>
                      <a:pt x="63" y="75"/>
                    </a:cubicBezTo>
                    <a:cubicBezTo>
                      <a:pt x="79" y="75"/>
                      <a:pt x="93" y="61"/>
                      <a:pt x="93" y="43"/>
                    </a:cubicBezTo>
                    <a:cubicBezTo>
                      <a:pt x="93" y="42"/>
                      <a:pt x="93" y="41"/>
                      <a:pt x="92" y="40"/>
                    </a:cubicBezTo>
                    <a:cubicBezTo>
                      <a:pt x="94" y="40"/>
                      <a:pt x="94" y="40"/>
                      <a:pt x="94" y="40"/>
                    </a:cubicBezTo>
                    <a:cubicBezTo>
                      <a:pt x="96" y="40"/>
                      <a:pt x="98" y="38"/>
                      <a:pt x="98" y="36"/>
                    </a:cubicBezTo>
                    <a:cubicBezTo>
                      <a:pt x="98" y="34"/>
                      <a:pt x="96" y="33"/>
                      <a:pt x="95" y="32"/>
                    </a:cubicBezTo>
                    <a:cubicBezTo>
                      <a:pt x="93" y="22"/>
                      <a:pt x="88" y="12"/>
                      <a:pt x="81" y="6"/>
                    </a:cubicBezTo>
                    <a:cubicBezTo>
                      <a:pt x="81" y="24"/>
                      <a:pt x="81" y="24"/>
                      <a:pt x="81" y="24"/>
                    </a:cubicBezTo>
                    <a:cubicBezTo>
                      <a:pt x="81" y="26"/>
                      <a:pt x="79" y="27"/>
                      <a:pt x="78" y="27"/>
                    </a:cubicBezTo>
                    <a:cubicBezTo>
                      <a:pt x="76" y="27"/>
                      <a:pt x="75" y="26"/>
                      <a:pt x="75" y="24"/>
                    </a:cubicBezTo>
                    <a:cubicBezTo>
                      <a:pt x="75" y="3"/>
                      <a:pt x="75" y="3"/>
                      <a:pt x="75" y="3"/>
                    </a:cubicBezTo>
                    <a:cubicBezTo>
                      <a:pt x="71" y="1"/>
                      <a:pt x="67" y="0"/>
                      <a:pt x="63" y="0"/>
                    </a:cubicBezTo>
                    <a:cubicBezTo>
                      <a:pt x="58" y="0"/>
                      <a:pt x="54" y="1"/>
                      <a:pt x="51" y="3"/>
                    </a:cubicBezTo>
                    <a:cubicBezTo>
                      <a:pt x="51" y="24"/>
                      <a:pt x="51" y="24"/>
                      <a:pt x="51" y="24"/>
                    </a:cubicBezTo>
                    <a:cubicBezTo>
                      <a:pt x="51" y="26"/>
                      <a:pt x="49" y="27"/>
                      <a:pt x="48" y="27"/>
                    </a:cubicBezTo>
                    <a:cubicBezTo>
                      <a:pt x="46" y="27"/>
                      <a:pt x="45" y="26"/>
                      <a:pt x="45" y="24"/>
                    </a:cubicBezTo>
                    <a:cubicBezTo>
                      <a:pt x="45" y="7"/>
                      <a:pt x="45" y="7"/>
                      <a:pt x="45" y="7"/>
                    </a:cubicBezTo>
                    <a:cubicBezTo>
                      <a:pt x="37" y="12"/>
                      <a:pt x="32" y="22"/>
                      <a:pt x="31" y="32"/>
                    </a:cubicBezTo>
                    <a:cubicBezTo>
                      <a:pt x="29" y="33"/>
                      <a:pt x="28" y="34"/>
                      <a:pt x="28" y="36"/>
                    </a:cubicBezTo>
                    <a:cubicBezTo>
                      <a:pt x="28" y="38"/>
                      <a:pt x="29" y="40"/>
                      <a:pt x="32" y="40"/>
                    </a:cubicBezTo>
                    <a:close/>
                    <a:moveTo>
                      <a:pt x="42" y="39"/>
                    </a:moveTo>
                    <a:cubicBezTo>
                      <a:pt x="84" y="39"/>
                      <a:pt x="84" y="39"/>
                      <a:pt x="84" y="39"/>
                    </a:cubicBezTo>
                    <a:cubicBezTo>
                      <a:pt x="84" y="40"/>
                      <a:pt x="84" y="41"/>
                      <a:pt x="84" y="42"/>
                    </a:cubicBezTo>
                    <a:cubicBezTo>
                      <a:pt x="84" y="56"/>
                      <a:pt x="75" y="66"/>
                      <a:pt x="63" y="66"/>
                    </a:cubicBezTo>
                    <a:cubicBezTo>
                      <a:pt x="51" y="66"/>
                      <a:pt x="41" y="56"/>
                      <a:pt x="41" y="42"/>
                    </a:cubicBezTo>
                    <a:cubicBezTo>
                      <a:pt x="41" y="41"/>
                      <a:pt x="41" y="40"/>
                      <a:pt x="42" y="39"/>
                    </a:cubicBezTo>
                    <a:close/>
                  </a:path>
                </a:pathLst>
              </a:custGeom>
              <a:solidFill>
                <a:srgbClr val="4472C4"/>
              </a:solidFill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ru-RU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ru-RU" sz="1050"/>
              </a:p>
            </p:txBody>
          </p:sp>
        </p:grpSp>
        <p:sp>
          <p:nvSpPr>
            <p:cNvPr id="79" name="TextBox 78">
              <a:extLst>
                <a:ext uri="{FF2B5EF4-FFF2-40B4-BE49-F238E27FC236}">
                  <a16:creationId xmlns:a16="http://schemas.microsoft.com/office/drawing/2014/main" id="{F52511F9-0015-4532-B94D-D5BC4F843E64}"/>
                </a:ext>
              </a:extLst>
            </p:cNvPr>
            <p:cNvSpPr txBox="1"/>
            <p:nvPr/>
          </p:nvSpPr>
          <p:spPr>
            <a:xfrm>
              <a:off x="6732213" y="2831798"/>
              <a:ext cx="1392439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900" i="1" dirty="0" smtClean="0"/>
                <a:t>куратором </a:t>
              </a:r>
              <a:r>
                <a:rPr lang="ru-RU" sz="900" i="1" dirty="0"/>
                <a:t>по БП </a:t>
              </a:r>
            </a:p>
          </p:txBody>
        </p:sp>
        <p:grpSp>
          <p:nvGrpSpPr>
            <p:cNvPr id="80" name="Группа 79">
              <a:extLst>
                <a:ext uri="{FF2B5EF4-FFF2-40B4-BE49-F238E27FC236}">
                  <a16:creationId xmlns:a16="http://schemas.microsoft.com/office/drawing/2014/main" id="{73A2F304-F9D9-3FC8-8947-808CE50022AE}"/>
                </a:ext>
              </a:extLst>
            </p:cNvPr>
            <p:cNvGrpSpPr/>
            <p:nvPr/>
          </p:nvGrpSpPr>
          <p:grpSpPr>
            <a:xfrm>
              <a:off x="7177104" y="2356954"/>
              <a:ext cx="502658" cy="474844"/>
              <a:chOff x="5876925" y="4665663"/>
              <a:chExt cx="790575" cy="1038226"/>
            </a:xfrm>
            <a:solidFill>
              <a:srgbClr val="4472C4"/>
            </a:solidFill>
          </p:grpSpPr>
          <p:sp>
            <p:nvSpPr>
              <p:cNvPr id="81" name="Freeform 5">
                <a:extLst>
                  <a:ext uri="{FF2B5EF4-FFF2-40B4-BE49-F238E27FC236}">
                    <a16:creationId xmlns:a16="http://schemas.microsoft.com/office/drawing/2014/main" id="{E64693D7-37AC-BD5A-A681-4551CE15DD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76925" y="5153026"/>
                <a:ext cx="790575" cy="550863"/>
              </a:xfrm>
              <a:custGeom>
                <a:avLst/>
                <a:gdLst>
                  <a:gd name="T0" fmla="*/ 3070 w 6148"/>
                  <a:gd name="T1" fmla="*/ 117 h 4300"/>
                  <a:gd name="T2" fmla="*/ 2786 w 6148"/>
                  <a:gd name="T3" fmla="*/ 220 h 4300"/>
                  <a:gd name="T4" fmla="*/ 2832 w 6148"/>
                  <a:gd name="T5" fmla="*/ 600 h 4300"/>
                  <a:gd name="T6" fmla="*/ 2763 w 6148"/>
                  <a:gd name="T7" fmla="*/ 1381 h 4300"/>
                  <a:gd name="T8" fmla="*/ 2440 w 6148"/>
                  <a:gd name="T9" fmla="*/ 685 h 4300"/>
                  <a:gd name="T10" fmla="*/ 2281 w 6148"/>
                  <a:gd name="T11" fmla="*/ 337 h 4300"/>
                  <a:gd name="T12" fmla="*/ 2124 w 6148"/>
                  <a:gd name="T13" fmla="*/ 1 h 4300"/>
                  <a:gd name="T14" fmla="*/ 794 w 6148"/>
                  <a:gd name="T15" fmla="*/ 511 h 4300"/>
                  <a:gd name="T16" fmla="*/ 433 w 6148"/>
                  <a:gd name="T17" fmla="*/ 1074 h 4300"/>
                  <a:gd name="T18" fmla="*/ 287 w 6148"/>
                  <a:gd name="T19" fmla="*/ 1849 h 4300"/>
                  <a:gd name="T20" fmla="*/ 139 w 6148"/>
                  <a:gd name="T21" fmla="*/ 2625 h 4300"/>
                  <a:gd name="T22" fmla="*/ 33 w 6148"/>
                  <a:gd name="T23" fmla="*/ 3436 h 4300"/>
                  <a:gd name="T24" fmla="*/ 615 w 6148"/>
                  <a:gd name="T25" fmla="*/ 4131 h 4300"/>
                  <a:gd name="T26" fmla="*/ 1001 w 6148"/>
                  <a:gd name="T27" fmla="*/ 4300 h 4300"/>
                  <a:gd name="T28" fmla="*/ 1485 w 6148"/>
                  <a:gd name="T29" fmla="*/ 4300 h 4300"/>
                  <a:gd name="T30" fmla="*/ 1691 w 6148"/>
                  <a:gd name="T31" fmla="*/ 4111 h 4300"/>
                  <a:gd name="T32" fmla="*/ 1691 w 6148"/>
                  <a:gd name="T33" fmla="*/ 3567 h 4300"/>
                  <a:gd name="T34" fmla="*/ 1124 w 6148"/>
                  <a:gd name="T35" fmla="*/ 3160 h 4300"/>
                  <a:gd name="T36" fmla="*/ 1046 w 6148"/>
                  <a:gd name="T37" fmla="*/ 1840 h 4300"/>
                  <a:gd name="T38" fmla="*/ 1320 w 6148"/>
                  <a:gd name="T39" fmla="*/ 1647 h 4300"/>
                  <a:gd name="T40" fmla="*/ 4796 w 6148"/>
                  <a:gd name="T41" fmla="*/ 1647 h 4300"/>
                  <a:gd name="T42" fmla="*/ 5107 w 6148"/>
                  <a:gd name="T43" fmla="*/ 1848 h 4300"/>
                  <a:gd name="T44" fmla="*/ 5027 w 6148"/>
                  <a:gd name="T45" fmla="*/ 3160 h 4300"/>
                  <a:gd name="T46" fmla="*/ 4695 w 6148"/>
                  <a:gd name="T47" fmla="*/ 3313 h 4300"/>
                  <a:gd name="T48" fmla="*/ 4461 w 6148"/>
                  <a:gd name="T49" fmla="*/ 4111 h 4300"/>
                  <a:gd name="T50" fmla="*/ 4666 w 6148"/>
                  <a:gd name="T51" fmla="*/ 4300 h 4300"/>
                  <a:gd name="T52" fmla="*/ 5150 w 6148"/>
                  <a:gd name="T53" fmla="*/ 4300 h 4300"/>
                  <a:gd name="T54" fmla="*/ 5486 w 6148"/>
                  <a:gd name="T55" fmla="*/ 4175 h 4300"/>
                  <a:gd name="T56" fmla="*/ 6120 w 6148"/>
                  <a:gd name="T57" fmla="*/ 3425 h 4300"/>
                  <a:gd name="T58" fmla="*/ 6009 w 6148"/>
                  <a:gd name="T59" fmla="*/ 2614 h 4300"/>
                  <a:gd name="T60" fmla="*/ 5716 w 6148"/>
                  <a:gd name="T61" fmla="*/ 1064 h 4300"/>
                  <a:gd name="T62" fmla="*/ 5618 w 6148"/>
                  <a:gd name="T63" fmla="*/ 700 h 4300"/>
                  <a:gd name="T64" fmla="*/ 5349 w 6148"/>
                  <a:gd name="T65" fmla="*/ 507 h 4300"/>
                  <a:gd name="T66" fmla="*/ 4024 w 6148"/>
                  <a:gd name="T67" fmla="*/ 0 h 4300"/>
                  <a:gd name="T68" fmla="*/ 3707 w 6148"/>
                  <a:gd name="T69" fmla="*/ 694 h 4300"/>
                  <a:gd name="T70" fmla="*/ 3388 w 6148"/>
                  <a:gd name="T71" fmla="*/ 1381 h 4300"/>
                  <a:gd name="T72" fmla="*/ 3328 w 6148"/>
                  <a:gd name="T73" fmla="*/ 433 h 4300"/>
                  <a:gd name="T74" fmla="*/ 3368 w 6148"/>
                  <a:gd name="T75" fmla="*/ 122 h 4300"/>
                  <a:gd name="T76" fmla="*/ 3070 w 6148"/>
                  <a:gd name="T77" fmla="*/ 117 h 4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6148" h="4300">
                    <a:moveTo>
                      <a:pt x="3070" y="117"/>
                    </a:moveTo>
                    <a:cubicBezTo>
                      <a:pt x="2807" y="117"/>
                      <a:pt x="2762" y="62"/>
                      <a:pt x="2786" y="220"/>
                    </a:cubicBezTo>
                    <a:cubicBezTo>
                      <a:pt x="2805" y="344"/>
                      <a:pt x="2843" y="469"/>
                      <a:pt x="2832" y="600"/>
                    </a:cubicBezTo>
                    <a:cubicBezTo>
                      <a:pt x="2810" y="859"/>
                      <a:pt x="2792" y="1124"/>
                      <a:pt x="2763" y="1381"/>
                    </a:cubicBezTo>
                    <a:cubicBezTo>
                      <a:pt x="2716" y="1327"/>
                      <a:pt x="2489" y="797"/>
                      <a:pt x="2440" y="685"/>
                    </a:cubicBezTo>
                    <a:cubicBezTo>
                      <a:pt x="2388" y="566"/>
                      <a:pt x="2334" y="456"/>
                      <a:pt x="2281" y="337"/>
                    </a:cubicBezTo>
                    <a:cubicBezTo>
                      <a:pt x="2251" y="269"/>
                      <a:pt x="2158" y="44"/>
                      <a:pt x="2124" y="1"/>
                    </a:cubicBezTo>
                    <a:lnTo>
                      <a:pt x="794" y="511"/>
                    </a:lnTo>
                    <a:cubicBezTo>
                      <a:pt x="455" y="667"/>
                      <a:pt x="485" y="804"/>
                      <a:pt x="433" y="1074"/>
                    </a:cubicBezTo>
                    <a:cubicBezTo>
                      <a:pt x="384" y="1333"/>
                      <a:pt x="338" y="1585"/>
                      <a:pt x="287" y="1849"/>
                    </a:cubicBezTo>
                    <a:cubicBezTo>
                      <a:pt x="236" y="2113"/>
                      <a:pt x="190" y="2362"/>
                      <a:pt x="139" y="2625"/>
                    </a:cubicBezTo>
                    <a:cubicBezTo>
                      <a:pt x="95" y="2856"/>
                      <a:pt x="0" y="3200"/>
                      <a:pt x="33" y="3436"/>
                    </a:cubicBezTo>
                    <a:cubicBezTo>
                      <a:pt x="62" y="3647"/>
                      <a:pt x="441" y="3986"/>
                      <a:pt x="615" y="4131"/>
                    </a:cubicBezTo>
                    <a:cubicBezTo>
                      <a:pt x="702" y="4203"/>
                      <a:pt x="759" y="4300"/>
                      <a:pt x="1001" y="4300"/>
                    </a:cubicBezTo>
                    <a:lnTo>
                      <a:pt x="1485" y="4300"/>
                    </a:lnTo>
                    <a:cubicBezTo>
                      <a:pt x="1615" y="4300"/>
                      <a:pt x="1691" y="4242"/>
                      <a:pt x="1691" y="4111"/>
                    </a:cubicBezTo>
                    <a:lnTo>
                      <a:pt x="1691" y="3567"/>
                    </a:lnTo>
                    <a:cubicBezTo>
                      <a:pt x="1691" y="3324"/>
                      <a:pt x="1419" y="3330"/>
                      <a:pt x="1124" y="3160"/>
                    </a:cubicBezTo>
                    <a:cubicBezTo>
                      <a:pt x="1112" y="3038"/>
                      <a:pt x="1021" y="1926"/>
                      <a:pt x="1046" y="1840"/>
                    </a:cubicBezTo>
                    <a:cubicBezTo>
                      <a:pt x="1078" y="1731"/>
                      <a:pt x="1179" y="1647"/>
                      <a:pt x="1320" y="1647"/>
                    </a:cubicBezTo>
                    <a:cubicBezTo>
                      <a:pt x="2478" y="1647"/>
                      <a:pt x="3637" y="1647"/>
                      <a:pt x="4796" y="1647"/>
                    </a:cubicBezTo>
                    <a:cubicBezTo>
                      <a:pt x="4956" y="1647"/>
                      <a:pt x="5072" y="1707"/>
                      <a:pt x="5107" y="1848"/>
                    </a:cubicBezTo>
                    <a:cubicBezTo>
                      <a:pt x="5128" y="1938"/>
                      <a:pt x="5039" y="3038"/>
                      <a:pt x="5027" y="3160"/>
                    </a:cubicBezTo>
                    <a:cubicBezTo>
                      <a:pt x="4931" y="3217"/>
                      <a:pt x="4796" y="3265"/>
                      <a:pt x="4695" y="3313"/>
                    </a:cubicBezTo>
                    <a:cubicBezTo>
                      <a:pt x="4400" y="3453"/>
                      <a:pt x="4461" y="3403"/>
                      <a:pt x="4461" y="4111"/>
                    </a:cubicBezTo>
                    <a:cubicBezTo>
                      <a:pt x="4461" y="4242"/>
                      <a:pt x="4537" y="4300"/>
                      <a:pt x="4666" y="4300"/>
                    </a:cubicBezTo>
                    <a:lnTo>
                      <a:pt x="5150" y="4300"/>
                    </a:lnTo>
                    <a:cubicBezTo>
                      <a:pt x="5303" y="4300"/>
                      <a:pt x="5410" y="4255"/>
                      <a:pt x="5486" y="4175"/>
                    </a:cubicBezTo>
                    <a:cubicBezTo>
                      <a:pt x="5628" y="4027"/>
                      <a:pt x="6087" y="3708"/>
                      <a:pt x="6120" y="3425"/>
                    </a:cubicBezTo>
                    <a:cubicBezTo>
                      <a:pt x="6148" y="3181"/>
                      <a:pt x="6055" y="2850"/>
                      <a:pt x="6009" y="2614"/>
                    </a:cubicBezTo>
                    <a:lnTo>
                      <a:pt x="5716" y="1064"/>
                    </a:lnTo>
                    <a:cubicBezTo>
                      <a:pt x="5693" y="947"/>
                      <a:pt x="5683" y="777"/>
                      <a:pt x="5618" y="700"/>
                    </a:cubicBezTo>
                    <a:cubicBezTo>
                      <a:pt x="5553" y="622"/>
                      <a:pt x="5465" y="558"/>
                      <a:pt x="5349" y="507"/>
                    </a:cubicBezTo>
                    <a:lnTo>
                      <a:pt x="4024" y="0"/>
                    </a:lnTo>
                    <a:lnTo>
                      <a:pt x="3707" y="694"/>
                    </a:lnTo>
                    <a:cubicBezTo>
                      <a:pt x="3670" y="782"/>
                      <a:pt x="3419" y="1348"/>
                      <a:pt x="3388" y="1381"/>
                    </a:cubicBezTo>
                    <a:cubicBezTo>
                      <a:pt x="3372" y="1206"/>
                      <a:pt x="3300" y="588"/>
                      <a:pt x="3328" y="433"/>
                    </a:cubicBezTo>
                    <a:cubicBezTo>
                      <a:pt x="3344" y="347"/>
                      <a:pt x="3377" y="209"/>
                      <a:pt x="3368" y="122"/>
                    </a:cubicBezTo>
                    <a:cubicBezTo>
                      <a:pt x="3297" y="97"/>
                      <a:pt x="3167" y="117"/>
                      <a:pt x="3070" y="11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050"/>
              </a:p>
            </p:txBody>
          </p:sp>
          <p:sp>
            <p:nvSpPr>
              <p:cNvPr id="82" name="Freeform 6">
                <a:extLst>
                  <a:ext uri="{FF2B5EF4-FFF2-40B4-BE49-F238E27FC236}">
                    <a16:creationId xmlns:a16="http://schemas.microsoft.com/office/drawing/2014/main" id="{D6820667-B959-686F-7F8E-F3FCA8AF2E2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38850" y="5397501"/>
                <a:ext cx="468313" cy="306388"/>
              </a:xfrm>
              <a:custGeom>
                <a:avLst/>
                <a:gdLst>
                  <a:gd name="T0" fmla="*/ 3027 w 3643"/>
                  <a:gd name="T1" fmla="*/ 1564 h 2391"/>
                  <a:gd name="T2" fmla="*/ 3295 w 3643"/>
                  <a:gd name="T3" fmla="*/ 1283 h 2391"/>
                  <a:gd name="T4" fmla="*/ 3574 w 3643"/>
                  <a:gd name="T5" fmla="*/ 1032 h 2391"/>
                  <a:gd name="T6" fmla="*/ 3604 w 3643"/>
                  <a:gd name="T7" fmla="*/ 512 h 2391"/>
                  <a:gd name="T8" fmla="*/ 3624 w 3643"/>
                  <a:gd name="T9" fmla="*/ 0 h 2391"/>
                  <a:gd name="T10" fmla="*/ 17 w 3643"/>
                  <a:gd name="T11" fmla="*/ 3 h 2391"/>
                  <a:gd name="T12" fmla="*/ 75 w 3643"/>
                  <a:gd name="T13" fmla="*/ 1164 h 2391"/>
                  <a:gd name="T14" fmla="*/ 402 w 3643"/>
                  <a:gd name="T15" fmla="*/ 1309 h 2391"/>
                  <a:gd name="T16" fmla="*/ 614 w 3643"/>
                  <a:gd name="T17" fmla="*/ 1564 h 2391"/>
                  <a:gd name="T18" fmla="*/ 607 w 3643"/>
                  <a:gd name="T19" fmla="*/ 2391 h 2391"/>
                  <a:gd name="T20" fmla="*/ 3034 w 3643"/>
                  <a:gd name="T21" fmla="*/ 2391 h 2391"/>
                  <a:gd name="T22" fmla="*/ 3027 w 3643"/>
                  <a:gd name="T23" fmla="*/ 1564 h 23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643" h="2391">
                    <a:moveTo>
                      <a:pt x="3027" y="1564"/>
                    </a:moveTo>
                    <a:cubicBezTo>
                      <a:pt x="3027" y="1379"/>
                      <a:pt x="3155" y="1345"/>
                      <a:pt x="3295" y="1283"/>
                    </a:cubicBezTo>
                    <a:cubicBezTo>
                      <a:pt x="3621" y="1140"/>
                      <a:pt x="3564" y="1187"/>
                      <a:pt x="3574" y="1032"/>
                    </a:cubicBezTo>
                    <a:cubicBezTo>
                      <a:pt x="3586" y="854"/>
                      <a:pt x="3595" y="690"/>
                      <a:pt x="3604" y="512"/>
                    </a:cubicBezTo>
                    <a:cubicBezTo>
                      <a:pt x="3610" y="398"/>
                      <a:pt x="3643" y="102"/>
                      <a:pt x="3624" y="0"/>
                    </a:cubicBezTo>
                    <a:lnTo>
                      <a:pt x="17" y="3"/>
                    </a:lnTo>
                    <a:cubicBezTo>
                      <a:pt x="0" y="89"/>
                      <a:pt x="63" y="1005"/>
                      <a:pt x="75" y="1164"/>
                    </a:cubicBezTo>
                    <a:cubicBezTo>
                      <a:pt x="157" y="1188"/>
                      <a:pt x="315" y="1268"/>
                      <a:pt x="402" y="1309"/>
                    </a:cubicBezTo>
                    <a:cubicBezTo>
                      <a:pt x="524" y="1367"/>
                      <a:pt x="614" y="1396"/>
                      <a:pt x="614" y="1564"/>
                    </a:cubicBezTo>
                    <a:cubicBezTo>
                      <a:pt x="615" y="1771"/>
                      <a:pt x="627" y="2210"/>
                      <a:pt x="607" y="2391"/>
                    </a:cubicBezTo>
                    <a:lnTo>
                      <a:pt x="3034" y="2391"/>
                    </a:lnTo>
                    <a:cubicBezTo>
                      <a:pt x="3017" y="2207"/>
                      <a:pt x="3027" y="1773"/>
                      <a:pt x="3027" y="156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050"/>
              </a:p>
            </p:txBody>
          </p:sp>
          <p:sp>
            <p:nvSpPr>
              <p:cNvPr id="83" name="Freeform 7">
                <a:extLst>
                  <a:ext uri="{FF2B5EF4-FFF2-40B4-BE49-F238E27FC236}">
                    <a16:creationId xmlns:a16="http://schemas.microsoft.com/office/drawing/2014/main" id="{4C5117B5-43F3-164D-6E33-CA77CB004A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83300" y="4665663"/>
                <a:ext cx="379413" cy="265113"/>
              </a:xfrm>
              <a:custGeom>
                <a:avLst/>
                <a:gdLst>
                  <a:gd name="T0" fmla="*/ 1021 w 2941"/>
                  <a:gd name="T1" fmla="*/ 1421 h 2073"/>
                  <a:gd name="T2" fmla="*/ 743 w 2941"/>
                  <a:gd name="T3" fmla="*/ 366 h 2073"/>
                  <a:gd name="T4" fmla="*/ 219 w 2941"/>
                  <a:gd name="T5" fmla="*/ 1018 h 2073"/>
                  <a:gd name="T6" fmla="*/ 92 w 2941"/>
                  <a:gd name="T7" fmla="*/ 1471 h 2073"/>
                  <a:gd name="T8" fmla="*/ 12 w 2941"/>
                  <a:gd name="T9" fmla="*/ 1691 h 2073"/>
                  <a:gd name="T10" fmla="*/ 16 w 2941"/>
                  <a:gd name="T11" fmla="*/ 1967 h 2073"/>
                  <a:gd name="T12" fmla="*/ 473 w 2941"/>
                  <a:gd name="T13" fmla="*/ 2057 h 2073"/>
                  <a:gd name="T14" fmla="*/ 1743 w 2941"/>
                  <a:gd name="T15" fmla="*/ 2060 h 2073"/>
                  <a:gd name="T16" fmla="*/ 2370 w 2941"/>
                  <a:gd name="T17" fmla="*/ 2061 h 2073"/>
                  <a:gd name="T18" fmla="*/ 2594 w 2941"/>
                  <a:gd name="T19" fmla="*/ 1967 h 2073"/>
                  <a:gd name="T20" fmla="*/ 2915 w 2941"/>
                  <a:gd name="T21" fmla="*/ 1967 h 2073"/>
                  <a:gd name="T22" fmla="*/ 2845 w 2941"/>
                  <a:gd name="T23" fmla="*/ 1476 h 2073"/>
                  <a:gd name="T24" fmla="*/ 2500 w 2941"/>
                  <a:gd name="T25" fmla="*/ 651 h 2073"/>
                  <a:gd name="T26" fmla="*/ 2188 w 2941"/>
                  <a:gd name="T27" fmla="*/ 366 h 2073"/>
                  <a:gd name="T28" fmla="*/ 1908 w 2941"/>
                  <a:gd name="T29" fmla="*/ 1422 h 2073"/>
                  <a:gd name="T30" fmla="*/ 2047 w 2941"/>
                  <a:gd name="T31" fmla="*/ 255 h 2073"/>
                  <a:gd name="T32" fmla="*/ 1925 w 2941"/>
                  <a:gd name="T33" fmla="*/ 114 h 2073"/>
                  <a:gd name="T34" fmla="*/ 1023 w 2941"/>
                  <a:gd name="T35" fmla="*/ 108 h 2073"/>
                  <a:gd name="T36" fmla="*/ 895 w 2941"/>
                  <a:gd name="T37" fmla="*/ 480 h 2073"/>
                  <a:gd name="T38" fmla="*/ 958 w 2941"/>
                  <a:gd name="T39" fmla="*/ 950 h 2073"/>
                  <a:gd name="T40" fmla="*/ 1021 w 2941"/>
                  <a:gd name="T41" fmla="*/ 1421 h 20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941" h="2073">
                    <a:moveTo>
                      <a:pt x="1021" y="1421"/>
                    </a:moveTo>
                    <a:cubicBezTo>
                      <a:pt x="920" y="1261"/>
                      <a:pt x="785" y="580"/>
                      <a:pt x="743" y="366"/>
                    </a:cubicBezTo>
                    <a:cubicBezTo>
                      <a:pt x="558" y="445"/>
                      <a:pt x="305" y="790"/>
                      <a:pt x="219" y="1018"/>
                    </a:cubicBezTo>
                    <a:cubicBezTo>
                      <a:pt x="137" y="1231"/>
                      <a:pt x="142" y="1419"/>
                      <a:pt x="92" y="1471"/>
                    </a:cubicBezTo>
                    <a:cubicBezTo>
                      <a:pt x="25" y="1540"/>
                      <a:pt x="22" y="1566"/>
                      <a:pt x="12" y="1691"/>
                    </a:cubicBezTo>
                    <a:cubicBezTo>
                      <a:pt x="5" y="1790"/>
                      <a:pt x="0" y="1865"/>
                      <a:pt x="16" y="1967"/>
                    </a:cubicBezTo>
                    <a:cubicBezTo>
                      <a:pt x="313" y="1978"/>
                      <a:pt x="392" y="1921"/>
                      <a:pt x="473" y="2057"/>
                    </a:cubicBezTo>
                    <a:cubicBezTo>
                      <a:pt x="726" y="2073"/>
                      <a:pt x="1440" y="2060"/>
                      <a:pt x="1743" y="2060"/>
                    </a:cubicBezTo>
                    <a:cubicBezTo>
                      <a:pt x="1952" y="2060"/>
                      <a:pt x="2161" y="2060"/>
                      <a:pt x="2370" y="2061"/>
                    </a:cubicBezTo>
                    <a:cubicBezTo>
                      <a:pt x="2546" y="2061"/>
                      <a:pt x="2442" y="1968"/>
                      <a:pt x="2594" y="1967"/>
                    </a:cubicBezTo>
                    <a:cubicBezTo>
                      <a:pt x="2700" y="1967"/>
                      <a:pt x="2809" y="1970"/>
                      <a:pt x="2915" y="1967"/>
                    </a:cubicBezTo>
                    <a:cubicBezTo>
                      <a:pt x="2939" y="1833"/>
                      <a:pt x="2941" y="1567"/>
                      <a:pt x="2845" y="1476"/>
                    </a:cubicBezTo>
                    <a:cubicBezTo>
                      <a:pt x="2756" y="1389"/>
                      <a:pt x="2829" y="1043"/>
                      <a:pt x="2500" y="651"/>
                    </a:cubicBezTo>
                    <a:cubicBezTo>
                      <a:pt x="2436" y="575"/>
                      <a:pt x="2284" y="406"/>
                      <a:pt x="2188" y="366"/>
                    </a:cubicBezTo>
                    <a:cubicBezTo>
                      <a:pt x="2149" y="577"/>
                      <a:pt x="2004" y="1288"/>
                      <a:pt x="1908" y="1422"/>
                    </a:cubicBezTo>
                    <a:cubicBezTo>
                      <a:pt x="1919" y="1192"/>
                      <a:pt x="2072" y="437"/>
                      <a:pt x="2047" y="255"/>
                    </a:cubicBezTo>
                    <a:cubicBezTo>
                      <a:pt x="2035" y="165"/>
                      <a:pt x="2002" y="143"/>
                      <a:pt x="1925" y="114"/>
                    </a:cubicBezTo>
                    <a:cubicBezTo>
                      <a:pt x="1634" y="3"/>
                      <a:pt x="1315" y="0"/>
                      <a:pt x="1023" y="108"/>
                    </a:cubicBezTo>
                    <a:cubicBezTo>
                      <a:pt x="860" y="168"/>
                      <a:pt x="869" y="231"/>
                      <a:pt x="895" y="480"/>
                    </a:cubicBezTo>
                    <a:cubicBezTo>
                      <a:pt x="912" y="640"/>
                      <a:pt x="935" y="796"/>
                      <a:pt x="958" y="950"/>
                    </a:cubicBezTo>
                    <a:cubicBezTo>
                      <a:pt x="978" y="1086"/>
                      <a:pt x="1022" y="1291"/>
                      <a:pt x="1021" y="142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050"/>
              </a:p>
            </p:txBody>
          </p:sp>
          <p:sp>
            <p:nvSpPr>
              <p:cNvPr id="84" name="Freeform 8">
                <a:extLst>
                  <a:ext uri="{FF2B5EF4-FFF2-40B4-BE49-F238E27FC236}">
                    <a16:creationId xmlns:a16="http://schemas.microsoft.com/office/drawing/2014/main" id="{F1BEA9F9-44B8-ADC0-D2BC-7CD379C613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07113" y="4937126"/>
                <a:ext cx="330200" cy="217488"/>
              </a:xfrm>
              <a:custGeom>
                <a:avLst/>
                <a:gdLst>
                  <a:gd name="T0" fmla="*/ 2568 w 2568"/>
                  <a:gd name="T1" fmla="*/ 0 h 1694"/>
                  <a:gd name="T2" fmla="*/ 2312 w 2568"/>
                  <a:gd name="T3" fmla="*/ 80 h 1694"/>
                  <a:gd name="T4" fmla="*/ 264 w 2568"/>
                  <a:gd name="T5" fmla="*/ 82 h 1694"/>
                  <a:gd name="T6" fmla="*/ 0 w 2568"/>
                  <a:gd name="T7" fmla="*/ 0 h 1694"/>
                  <a:gd name="T8" fmla="*/ 90 w 2568"/>
                  <a:gd name="T9" fmla="*/ 446 h 1694"/>
                  <a:gd name="T10" fmla="*/ 232 w 2568"/>
                  <a:gd name="T11" fmla="*/ 670 h 1694"/>
                  <a:gd name="T12" fmla="*/ 281 w 2568"/>
                  <a:gd name="T13" fmla="*/ 799 h 1694"/>
                  <a:gd name="T14" fmla="*/ 740 w 2568"/>
                  <a:gd name="T15" fmla="*/ 1428 h 1694"/>
                  <a:gd name="T16" fmla="*/ 1815 w 2568"/>
                  <a:gd name="T17" fmla="*/ 1440 h 1694"/>
                  <a:gd name="T18" fmla="*/ 2330 w 2568"/>
                  <a:gd name="T19" fmla="*/ 689 h 1694"/>
                  <a:gd name="T20" fmla="*/ 2397 w 2568"/>
                  <a:gd name="T21" fmla="*/ 567 h 1694"/>
                  <a:gd name="T22" fmla="*/ 2471 w 2568"/>
                  <a:gd name="T23" fmla="*/ 464 h 1694"/>
                  <a:gd name="T24" fmla="*/ 2568 w 2568"/>
                  <a:gd name="T25" fmla="*/ 0 h 16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568" h="1694">
                    <a:moveTo>
                      <a:pt x="2568" y="0"/>
                    </a:moveTo>
                    <a:cubicBezTo>
                      <a:pt x="2307" y="0"/>
                      <a:pt x="2443" y="46"/>
                      <a:pt x="2312" y="80"/>
                    </a:cubicBezTo>
                    <a:cubicBezTo>
                      <a:pt x="2272" y="90"/>
                      <a:pt x="333" y="96"/>
                      <a:pt x="264" y="82"/>
                    </a:cubicBezTo>
                    <a:cubicBezTo>
                      <a:pt x="128" y="55"/>
                      <a:pt x="264" y="0"/>
                      <a:pt x="0" y="0"/>
                    </a:cubicBezTo>
                    <a:cubicBezTo>
                      <a:pt x="17" y="129"/>
                      <a:pt x="52" y="321"/>
                      <a:pt x="90" y="446"/>
                    </a:cubicBezTo>
                    <a:cubicBezTo>
                      <a:pt x="160" y="677"/>
                      <a:pt x="162" y="451"/>
                      <a:pt x="232" y="670"/>
                    </a:cubicBezTo>
                    <a:cubicBezTo>
                      <a:pt x="247" y="717"/>
                      <a:pt x="262" y="754"/>
                      <a:pt x="281" y="799"/>
                    </a:cubicBezTo>
                    <a:cubicBezTo>
                      <a:pt x="393" y="1055"/>
                      <a:pt x="545" y="1253"/>
                      <a:pt x="740" y="1428"/>
                    </a:cubicBezTo>
                    <a:cubicBezTo>
                      <a:pt x="1027" y="1688"/>
                      <a:pt x="1523" y="1694"/>
                      <a:pt x="1815" y="1440"/>
                    </a:cubicBezTo>
                    <a:cubicBezTo>
                      <a:pt x="2046" y="1240"/>
                      <a:pt x="2225" y="986"/>
                      <a:pt x="2330" y="689"/>
                    </a:cubicBezTo>
                    <a:cubicBezTo>
                      <a:pt x="2355" y="618"/>
                      <a:pt x="2338" y="602"/>
                      <a:pt x="2397" y="567"/>
                    </a:cubicBezTo>
                    <a:cubicBezTo>
                      <a:pt x="2463" y="529"/>
                      <a:pt x="2445" y="550"/>
                      <a:pt x="2471" y="464"/>
                    </a:cubicBezTo>
                    <a:cubicBezTo>
                      <a:pt x="2513" y="328"/>
                      <a:pt x="2550" y="142"/>
                      <a:pt x="256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050"/>
              </a:p>
            </p:txBody>
          </p:sp>
        </p:grpSp>
        <p:grpSp>
          <p:nvGrpSpPr>
            <p:cNvPr id="89" name="Группа 88"/>
            <p:cNvGrpSpPr/>
            <p:nvPr/>
          </p:nvGrpSpPr>
          <p:grpSpPr>
            <a:xfrm>
              <a:off x="8249987" y="2308103"/>
              <a:ext cx="2175320" cy="757010"/>
              <a:chOff x="7235455" y="2185372"/>
              <a:chExt cx="2175320" cy="757010"/>
            </a:xfrm>
          </p:grpSpPr>
          <p:sp>
            <p:nvSpPr>
              <p:cNvPr id="75" name="Прямоугольник 74">
                <a:extLst>
                  <a:ext uri="{FF2B5EF4-FFF2-40B4-BE49-F238E27FC236}">
                    <a16:creationId xmlns:a16="http://schemas.microsoft.com/office/drawing/2014/main" id="{3E69C8EE-5D00-49E2-B40C-F07CD1CC7FE8}"/>
                  </a:ext>
                </a:extLst>
              </p:cNvPr>
              <p:cNvSpPr/>
              <p:nvPr/>
            </p:nvSpPr>
            <p:spPr>
              <a:xfrm>
                <a:off x="7235455" y="2711550"/>
                <a:ext cx="2175320" cy="2308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ru-RU" sz="900" i="1" dirty="0" smtClean="0">
                    <a:solidFill>
                      <a:srgbClr val="1D52A2"/>
                    </a:solidFill>
                  </a:rPr>
                  <a:t>специалистами </a:t>
                </a:r>
                <a:r>
                  <a:rPr lang="ru-RU" sz="900" i="1" dirty="0" err="1" smtClean="0">
                    <a:solidFill>
                      <a:srgbClr val="1D52A2"/>
                    </a:solidFill>
                  </a:rPr>
                  <a:t>УПБиОТ</a:t>
                </a:r>
                <a:r>
                  <a:rPr lang="ru-RU" sz="900" i="1" dirty="0" smtClean="0">
                    <a:solidFill>
                      <a:srgbClr val="1D52A2"/>
                    </a:solidFill>
                  </a:rPr>
                  <a:t> </a:t>
                </a:r>
                <a:endParaRPr lang="ru-RU" sz="900" i="1" dirty="0">
                  <a:solidFill>
                    <a:srgbClr val="1D52A2"/>
                  </a:solidFill>
                </a:endParaRPr>
              </a:p>
            </p:txBody>
          </p:sp>
          <p:grpSp>
            <p:nvGrpSpPr>
              <p:cNvPr id="76" name="Группа 75"/>
              <p:cNvGrpSpPr/>
              <p:nvPr/>
            </p:nvGrpSpPr>
            <p:grpSpPr>
              <a:xfrm>
                <a:off x="7998957" y="2185372"/>
                <a:ext cx="541070" cy="513297"/>
                <a:chOff x="2093983" y="4316682"/>
                <a:chExt cx="541070" cy="644524"/>
              </a:xfrm>
            </p:grpSpPr>
            <p:sp>
              <p:nvSpPr>
                <p:cNvPr id="77" name="Скругленный прямоугольник 76"/>
                <p:cNvSpPr/>
                <p:nvPr/>
              </p:nvSpPr>
              <p:spPr>
                <a:xfrm>
                  <a:off x="2110819" y="4316682"/>
                  <a:ext cx="507399" cy="644524"/>
                </a:xfrm>
                <a:prstGeom prst="roundRect">
                  <a:avLst/>
                </a:prstGeom>
                <a:solidFill>
                  <a:srgbClr val="4472C4"/>
                </a:solidFill>
                <a:ln>
                  <a:solidFill>
                    <a:srgbClr val="4472C4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pic>
              <p:nvPicPr>
                <p:cNvPr id="78" name="Рисунок 77" descr="Офисный работник">
                  <a:extLst>
                    <a:ext uri="{FF2B5EF4-FFF2-40B4-BE49-F238E27FC236}">
                      <a16:creationId xmlns:a16="http://schemas.microsoft.com/office/drawing/2014/main" id="{385DD525-51D3-4022-BDF3-8E12DBDA1029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0" cstate="hqprint">
                  <a:extLst>
                    <a:ext uri="{28A0092B-C50C-407E-A947-70E740481C1C}">
                      <a14:useLocalDpi xmlns:a14="http://schemas.microsoft.com/office/drawing/2010/main" val="0"/>
                    </a:ext>
                    <a:ext uri="{96DAC541-7B7A-43D3-8B79-37D633B846F1}">
                      <asvg:svgBlip xmlns:asvg="http://schemas.microsoft.com/office/drawing/2016/SVG/main" xmlns="" r:embed="rId1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093983" y="4368409"/>
                  <a:ext cx="541070" cy="541070"/>
                </a:xfrm>
                <a:prstGeom prst="rect">
                  <a:avLst/>
                </a:prstGeom>
              </p:spPr>
            </p:pic>
          </p:grpSp>
        </p:grpSp>
        <p:grpSp>
          <p:nvGrpSpPr>
            <p:cNvPr id="90" name="Группа 89"/>
            <p:cNvGrpSpPr/>
            <p:nvPr/>
          </p:nvGrpSpPr>
          <p:grpSpPr>
            <a:xfrm>
              <a:off x="10287839" y="2308103"/>
              <a:ext cx="1615138" cy="769952"/>
              <a:chOff x="8803588" y="2172897"/>
              <a:chExt cx="1615138" cy="769952"/>
            </a:xfrm>
          </p:grpSpPr>
          <p:sp>
            <p:nvSpPr>
              <p:cNvPr id="71" name="Прямоугольник 70">
                <a:extLst>
                  <a:ext uri="{FF2B5EF4-FFF2-40B4-BE49-F238E27FC236}">
                    <a16:creationId xmlns:a16="http://schemas.microsoft.com/office/drawing/2014/main" id="{98B12610-09D2-46B7-A806-EC1115556F64}"/>
                  </a:ext>
                </a:extLst>
              </p:cNvPr>
              <p:cNvSpPr/>
              <p:nvPr/>
            </p:nvSpPr>
            <p:spPr>
              <a:xfrm>
                <a:off x="8803588" y="2739716"/>
                <a:ext cx="1615138" cy="20313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80000"/>
                  </a:lnSpc>
                </a:pPr>
                <a:r>
                  <a:rPr lang="ru-RU" sz="900" i="1" dirty="0">
                    <a:solidFill>
                      <a:srgbClr val="1D52A2"/>
                    </a:solidFill>
                  </a:rPr>
                  <a:t>и</a:t>
                </a:r>
                <a:r>
                  <a:rPr lang="ru-RU" sz="900" i="1" dirty="0" smtClean="0">
                    <a:solidFill>
                      <a:srgbClr val="1D52A2"/>
                    </a:solidFill>
                  </a:rPr>
                  <a:t>ные лица АО «Апатит»</a:t>
                </a:r>
                <a:endParaRPr lang="ru-RU" sz="900" i="1" dirty="0">
                  <a:solidFill>
                    <a:srgbClr val="1D52A2"/>
                  </a:solidFill>
                </a:endParaRPr>
              </a:p>
            </p:txBody>
          </p:sp>
          <p:grpSp>
            <p:nvGrpSpPr>
              <p:cNvPr id="72" name="Группа 71"/>
              <p:cNvGrpSpPr/>
              <p:nvPr/>
            </p:nvGrpSpPr>
            <p:grpSpPr>
              <a:xfrm>
                <a:off x="9355968" y="2172897"/>
                <a:ext cx="544326" cy="517539"/>
                <a:chOff x="3118113" y="4272232"/>
                <a:chExt cx="544326" cy="661276"/>
              </a:xfrm>
            </p:grpSpPr>
            <p:sp>
              <p:nvSpPr>
                <p:cNvPr id="73" name="Скругленный прямоугольник 72"/>
                <p:cNvSpPr/>
                <p:nvPr/>
              </p:nvSpPr>
              <p:spPr>
                <a:xfrm>
                  <a:off x="3121369" y="4272232"/>
                  <a:ext cx="541070" cy="661276"/>
                </a:xfrm>
                <a:prstGeom prst="roundRect">
                  <a:avLst/>
                </a:prstGeom>
                <a:solidFill>
                  <a:schemeClr val="bg1"/>
                </a:solidFill>
                <a:ln>
                  <a:solidFill>
                    <a:srgbClr val="4472C4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pic>
              <p:nvPicPr>
                <p:cNvPr id="74" name="Рисунок 73" descr="Офисный работник">
                  <a:extLst>
                    <a:ext uri="{FF2B5EF4-FFF2-40B4-BE49-F238E27FC236}">
                      <a16:creationId xmlns:a16="http://schemas.microsoft.com/office/drawing/2014/main" id="{A340E5BA-96BA-4BFA-B3D3-54BB735DDB60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1" cstate="hqprint">
                  <a:extLst>
                    <a:ext uri="{28A0092B-C50C-407E-A947-70E740481C1C}">
                      <a14:useLocalDpi xmlns:a14="http://schemas.microsoft.com/office/drawing/2010/main" val="0"/>
                    </a:ext>
                    <a:ext uri="{96DAC541-7B7A-43D3-8B79-37D633B846F1}">
                      <asvg:svgBlip xmlns:asvg="http://schemas.microsoft.com/office/drawing/2016/SVG/main" xmlns="" r:embed="rId12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3118113" y="4330807"/>
                  <a:ext cx="541070" cy="541072"/>
                </a:xfrm>
                <a:prstGeom prst="rect">
                  <a:avLst/>
                </a:prstGeom>
              </p:spPr>
            </p:pic>
          </p:grpSp>
        </p:grpSp>
        <p:grpSp>
          <p:nvGrpSpPr>
            <p:cNvPr id="67" name="Группа 66"/>
            <p:cNvGrpSpPr/>
            <p:nvPr/>
          </p:nvGrpSpPr>
          <p:grpSpPr>
            <a:xfrm>
              <a:off x="5583580" y="2126441"/>
              <a:ext cx="5527174" cy="100582"/>
              <a:chOff x="1056676" y="4220780"/>
              <a:chExt cx="4486077" cy="111777"/>
            </a:xfrm>
          </p:grpSpPr>
          <p:sp>
            <p:nvSpPr>
              <p:cNvPr id="68" name="Прямоугольник 67">
                <a:extLst>
                  <a:ext uri="{FF2B5EF4-FFF2-40B4-BE49-F238E27FC236}">
                    <a16:creationId xmlns:a16="http://schemas.microsoft.com/office/drawing/2014/main" id="{B0F2F596-BC09-462E-8560-47A348E88335}"/>
                  </a:ext>
                </a:extLst>
              </p:cNvPr>
              <p:cNvSpPr/>
              <p:nvPr/>
            </p:nvSpPr>
            <p:spPr>
              <a:xfrm>
                <a:off x="1056676" y="4222726"/>
                <a:ext cx="1494424" cy="109831"/>
              </a:xfrm>
              <a:custGeom>
                <a:avLst/>
                <a:gdLst>
                  <a:gd name="connsiteX0" fmla="*/ 0 w 3028230"/>
                  <a:gd name="connsiteY0" fmla="*/ 0 h 186646"/>
                  <a:gd name="connsiteX1" fmla="*/ 3028230 w 3028230"/>
                  <a:gd name="connsiteY1" fmla="*/ 0 h 186646"/>
                  <a:gd name="connsiteX2" fmla="*/ 3028230 w 3028230"/>
                  <a:gd name="connsiteY2" fmla="*/ 186646 h 186646"/>
                  <a:gd name="connsiteX3" fmla="*/ 0 w 3028230"/>
                  <a:gd name="connsiteY3" fmla="*/ 186646 h 186646"/>
                  <a:gd name="connsiteX4" fmla="*/ 0 w 3028230"/>
                  <a:gd name="connsiteY4" fmla="*/ 0 h 186646"/>
                  <a:gd name="connsiteX0" fmla="*/ 0 w 3028230"/>
                  <a:gd name="connsiteY0" fmla="*/ 186646 h 278086"/>
                  <a:gd name="connsiteX1" fmla="*/ 0 w 3028230"/>
                  <a:gd name="connsiteY1" fmla="*/ 0 h 278086"/>
                  <a:gd name="connsiteX2" fmla="*/ 3028230 w 3028230"/>
                  <a:gd name="connsiteY2" fmla="*/ 0 h 278086"/>
                  <a:gd name="connsiteX3" fmla="*/ 3028230 w 3028230"/>
                  <a:gd name="connsiteY3" fmla="*/ 186646 h 278086"/>
                  <a:gd name="connsiteX4" fmla="*/ 91440 w 3028230"/>
                  <a:gd name="connsiteY4" fmla="*/ 278086 h 278086"/>
                  <a:gd name="connsiteX0" fmla="*/ 0 w 3028230"/>
                  <a:gd name="connsiteY0" fmla="*/ 186646 h 186646"/>
                  <a:gd name="connsiteX1" fmla="*/ 0 w 3028230"/>
                  <a:gd name="connsiteY1" fmla="*/ 0 h 186646"/>
                  <a:gd name="connsiteX2" fmla="*/ 3028230 w 3028230"/>
                  <a:gd name="connsiteY2" fmla="*/ 0 h 186646"/>
                  <a:gd name="connsiteX3" fmla="*/ 3028230 w 3028230"/>
                  <a:gd name="connsiteY3" fmla="*/ 186646 h 1866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28230" h="186646">
                    <a:moveTo>
                      <a:pt x="0" y="186646"/>
                    </a:moveTo>
                    <a:lnTo>
                      <a:pt x="0" y="0"/>
                    </a:lnTo>
                    <a:lnTo>
                      <a:pt x="3028230" y="0"/>
                    </a:lnTo>
                    <a:lnTo>
                      <a:pt x="3028230" y="186646"/>
                    </a:lnTo>
                  </a:path>
                </a:pathLst>
              </a:custGeom>
              <a:noFill/>
              <a:ln>
                <a:solidFill>
                  <a:srgbClr val="1D52A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1050"/>
              </a:p>
            </p:txBody>
          </p:sp>
          <p:sp>
            <p:nvSpPr>
              <p:cNvPr id="69" name="Прямоугольник 67">
                <a:extLst>
                  <a:ext uri="{FF2B5EF4-FFF2-40B4-BE49-F238E27FC236}">
                    <a16:creationId xmlns:a16="http://schemas.microsoft.com/office/drawing/2014/main" id="{B0F2F596-BC09-462E-8560-47A348E88335}"/>
                  </a:ext>
                </a:extLst>
              </p:cNvPr>
              <p:cNvSpPr/>
              <p:nvPr/>
            </p:nvSpPr>
            <p:spPr>
              <a:xfrm>
                <a:off x="2554033" y="4220780"/>
                <a:ext cx="1494424" cy="109831"/>
              </a:xfrm>
              <a:custGeom>
                <a:avLst/>
                <a:gdLst>
                  <a:gd name="connsiteX0" fmla="*/ 0 w 3028230"/>
                  <a:gd name="connsiteY0" fmla="*/ 0 h 186646"/>
                  <a:gd name="connsiteX1" fmla="*/ 3028230 w 3028230"/>
                  <a:gd name="connsiteY1" fmla="*/ 0 h 186646"/>
                  <a:gd name="connsiteX2" fmla="*/ 3028230 w 3028230"/>
                  <a:gd name="connsiteY2" fmla="*/ 186646 h 186646"/>
                  <a:gd name="connsiteX3" fmla="*/ 0 w 3028230"/>
                  <a:gd name="connsiteY3" fmla="*/ 186646 h 186646"/>
                  <a:gd name="connsiteX4" fmla="*/ 0 w 3028230"/>
                  <a:gd name="connsiteY4" fmla="*/ 0 h 186646"/>
                  <a:gd name="connsiteX0" fmla="*/ 0 w 3028230"/>
                  <a:gd name="connsiteY0" fmla="*/ 186646 h 278086"/>
                  <a:gd name="connsiteX1" fmla="*/ 0 w 3028230"/>
                  <a:gd name="connsiteY1" fmla="*/ 0 h 278086"/>
                  <a:gd name="connsiteX2" fmla="*/ 3028230 w 3028230"/>
                  <a:gd name="connsiteY2" fmla="*/ 0 h 278086"/>
                  <a:gd name="connsiteX3" fmla="*/ 3028230 w 3028230"/>
                  <a:gd name="connsiteY3" fmla="*/ 186646 h 278086"/>
                  <a:gd name="connsiteX4" fmla="*/ 91440 w 3028230"/>
                  <a:gd name="connsiteY4" fmla="*/ 278086 h 278086"/>
                  <a:gd name="connsiteX0" fmla="*/ 0 w 3028230"/>
                  <a:gd name="connsiteY0" fmla="*/ 186646 h 186646"/>
                  <a:gd name="connsiteX1" fmla="*/ 0 w 3028230"/>
                  <a:gd name="connsiteY1" fmla="*/ 0 h 186646"/>
                  <a:gd name="connsiteX2" fmla="*/ 3028230 w 3028230"/>
                  <a:gd name="connsiteY2" fmla="*/ 0 h 186646"/>
                  <a:gd name="connsiteX3" fmla="*/ 3028230 w 3028230"/>
                  <a:gd name="connsiteY3" fmla="*/ 186646 h 1866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28230" h="186646">
                    <a:moveTo>
                      <a:pt x="0" y="186646"/>
                    </a:moveTo>
                    <a:lnTo>
                      <a:pt x="0" y="0"/>
                    </a:lnTo>
                    <a:lnTo>
                      <a:pt x="3028230" y="0"/>
                    </a:lnTo>
                    <a:lnTo>
                      <a:pt x="3028230" y="186646"/>
                    </a:lnTo>
                  </a:path>
                </a:pathLst>
              </a:custGeom>
              <a:noFill/>
              <a:ln>
                <a:solidFill>
                  <a:srgbClr val="1D52A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1050"/>
              </a:p>
            </p:txBody>
          </p:sp>
          <p:sp>
            <p:nvSpPr>
              <p:cNvPr id="70" name="Прямоугольник 67">
                <a:extLst>
                  <a:ext uri="{FF2B5EF4-FFF2-40B4-BE49-F238E27FC236}">
                    <a16:creationId xmlns:a16="http://schemas.microsoft.com/office/drawing/2014/main" id="{B0F2F596-BC09-462E-8560-47A348E88335}"/>
                  </a:ext>
                </a:extLst>
              </p:cNvPr>
              <p:cNvSpPr/>
              <p:nvPr/>
            </p:nvSpPr>
            <p:spPr>
              <a:xfrm>
                <a:off x="4048329" y="4220780"/>
                <a:ext cx="1494424" cy="109831"/>
              </a:xfrm>
              <a:custGeom>
                <a:avLst/>
                <a:gdLst>
                  <a:gd name="connsiteX0" fmla="*/ 0 w 3028230"/>
                  <a:gd name="connsiteY0" fmla="*/ 0 h 186646"/>
                  <a:gd name="connsiteX1" fmla="*/ 3028230 w 3028230"/>
                  <a:gd name="connsiteY1" fmla="*/ 0 h 186646"/>
                  <a:gd name="connsiteX2" fmla="*/ 3028230 w 3028230"/>
                  <a:gd name="connsiteY2" fmla="*/ 186646 h 186646"/>
                  <a:gd name="connsiteX3" fmla="*/ 0 w 3028230"/>
                  <a:gd name="connsiteY3" fmla="*/ 186646 h 186646"/>
                  <a:gd name="connsiteX4" fmla="*/ 0 w 3028230"/>
                  <a:gd name="connsiteY4" fmla="*/ 0 h 186646"/>
                  <a:gd name="connsiteX0" fmla="*/ 0 w 3028230"/>
                  <a:gd name="connsiteY0" fmla="*/ 186646 h 278086"/>
                  <a:gd name="connsiteX1" fmla="*/ 0 w 3028230"/>
                  <a:gd name="connsiteY1" fmla="*/ 0 h 278086"/>
                  <a:gd name="connsiteX2" fmla="*/ 3028230 w 3028230"/>
                  <a:gd name="connsiteY2" fmla="*/ 0 h 278086"/>
                  <a:gd name="connsiteX3" fmla="*/ 3028230 w 3028230"/>
                  <a:gd name="connsiteY3" fmla="*/ 186646 h 278086"/>
                  <a:gd name="connsiteX4" fmla="*/ 91440 w 3028230"/>
                  <a:gd name="connsiteY4" fmla="*/ 278086 h 278086"/>
                  <a:gd name="connsiteX0" fmla="*/ 0 w 3028230"/>
                  <a:gd name="connsiteY0" fmla="*/ 186646 h 186646"/>
                  <a:gd name="connsiteX1" fmla="*/ 0 w 3028230"/>
                  <a:gd name="connsiteY1" fmla="*/ 0 h 186646"/>
                  <a:gd name="connsiteX2" fmla="*/ 3028230 w 3028230"/>
                  <a:gd name="connsiteY2" fmla="*/ 0 h 186646"/>
                  <a:gd name="connsiteX3" fmla="*/ 3028230 w 3028230"/>
                  <a:gd name="connsiteY3" fmla="*/ 186646 h 1866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28230" h="186646">
                    <a:moveTo>
                      <a:pt x="0" y="186646"/>
                    </a:moveTo>
                    <a:lnTo>
                      <a:pt x="0" y="0"/>
                    </a:lnTo>
                    <a:lnTo>
                      <a:pt x="3028230" y="0"/>
                    </a:lnTo>
                    <a:lnTo>
                      <a:pt x="3028230" y="186646"/>
                    </a:lnTo>
                  </a:path>
                </a:pathLst>
              </a:custGeom>
              <a:noFill/>
              <a:ln>
                <a:solidFill>
                  <a:srgbClr val="1D52A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1050"/>
              </a:p>
            </p:txBody>
          </p:sp>
        </p:grpSp>
        <p:grpSp>
          <p:nvGrpSpPr>
            <p:cNvPr id="97" name="Группа 96"/>
            <p:cNvGrpSpPr/>
            <p:nvPr/>
          </p:nvGrpSpPr>
          <p:grpSpPr>
            <a:xfrm>
              <a:off x="6429912" y="3022676"/>
              <a:ext cx="1915520" cy="707886"/>
              <a:chOff x="6650691" y="3029558"/>
              <a:chExt cx="1915520" cy="707886"/>
            </a:xfrm>
          </p:grpSpPr>
          <p:sp>
            <p:nvSpPr>
              <p:cNvPr id="44" name="TextBox 43">
                <a:extLst>
                  <a:ext uri="{FF2B5EF4-FFF2-40B4-BE49-F238E27FC236}">
                    <a16:creationId xmlns:a16="http://schemas.microsoft.com/office/drawing/2014/main" id="{7F763DF2-2175-A395-E654-2702D52BFD25}"/>
                  </a:ext>
                </a:extLst>
              </p:cNvPr>
              <p:cNvSpPr txBox="1"/>
              <p:nvPr/>
            </p:nvSpPr>
            <p:spPr>
              <a:xfrm>
                <a:off x="6912615" y="3029558"/>
                <a:ext cx="1653596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800" b="1" dirty="0">
                    <a:solidFill>
                      <a:srgbClr val="1D52A2"/>
                    </a:solidFill>
                  </a:rPr>
                  <a:t>во время посещения места выполнения работ, но не реже 1 раза в неделю Подрядчиков 1 категории, 1 раз в 2 недели Подрядчиков 2 </a:t>
                </a:r>
                <a:r>
                  <a:rPr lang="ru-RU" sz="800" b="1" dirty="0" smtClean="0">
                    <a:solidFill>
                      <a:srgbClr val="1D52A2"/>
                    </a:solidFill>
                  </a:rPr>
                  <a:t>категории</a:t>
                </a:r>
                <a:endParaRPr lang="ru-RU" sz="800" b="1" dirty="0">
                  <a:solidFill>
                    <a:srgbClr val="1D52A2"/>
                  </a:solidFill>
                </a:endParaRPr>
              </a:p>
            </p:txBody>
          </p:sp>
          <p:pic>
            <p:nvPicPr>
              <p:cNvPr id="96" name="Рисунок 95" descr="Часы">
                <a:extLst>
                  <a:ext uri="{FF2B5EF4-FFF2-40B4-BE49-F238E27FC236}">
                    <a16:creationId xmlns:a16="http://schemas.microsoft.com/office/drawing/2014/main" id="{E1AE1A46-AE2A-7036-D620-2E546619C0A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hqprint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="" xmlns:asvg="http://schemas.microsoft.com/office/drawing/2016/SVG/main" r:embed="rId19"/>
                  </a:ext>
                </a:extLst>
              </a:blip>
              <a:stretch>
                <a:fillRect/>
              </a:stretch>
            </p:blipFill>
            <p:spPr>
              <a:xfrm>
                <a:off x="6650691" y="3036431"/>
                <a:ext cx="294941" cy="277941"/>
              </a:xfrm>
              <a:prstGeom prst="rect">
                <a:avLst/>
              </a:prstGeom>
            </p:spPr>
          </p:pic>
        </p:grpSp>
        <p:grpSp>
          <p:nvGrpSpPr>
            <p:cNvPr id="99" name="Группа 98"/>
            <p:cNvGrpSpPr/>
            <p:nvPr/>
          </p:nvGrpSpPr>
          <p:grpSpPr>
            <a:xfrm>
              <a:off x="8388454" y="3097974"/>
              <a:ext cx="1672288" cy="584775"/>
              <a:chOff x="8505220" y="3066843"/>
              <a:chExt cx="1672288" cy="584775"/>
            </a:xfrm>
          </p:grpSpPr>
          <p:sp>
            <p:nvSpPr>
              <p:cNvPr id="49" name="TextBox 48">
                <a:extLst>
                  <a:ext uri="{FF2B5EF4-FFF2-40B4-BE49-F238E27FC236}">
                    <a16:creationId xmlns:a16="http://schemas.microsoft.com/office/drawing/2014/main" id="{4E5DF371-D12D-E673-F11D-E8B5D454A248}"/>
                  </a:ext>
                </a:extLst>
              </p:cNvPr>
              <p:cNvSpPr txBox="1"/>
              <p:nvPr/>
            </p:nvSpPr>
            <p:spPr>
              <a:xfrm>
                <a:off x="8731319" y="3066843"/>
                <a:ext cx="1446189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800" b="1" dirty="0">
                    <a:solidFill>
                      <a:srgbClr val="1D52A2"/>
                    </a:solidFill>
                  </a:rPr>
                  <a:t>не реже 1 раза в неделю Подрядчиков 1 категории, 1 раза в 2 недели Подрядчиков 2 категории</a:t>
                </a:r>
              </a:p>
            </p:txBody>
          </p:sp>
          <p:pic>
            <p:nvPicPr>
              <p:cNvPr id="98" name="Рисунок 97" descr="Часы">
                <a:extLst>
                  <a:ext uri="{FF2B5EF4-FFF2-40B4-BE49-F238E27FC236}">
                    <a16:creationId xmlns:a16="http://schemas.microsoft.com/office/drawing/2014/main" id="{E1AE1A46-AE2A-7036-D620-2E546619C0A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hqprint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="" xmlns:asvg="http://schemas.microsoft.com/office/drawing/2016/SVG/main" r:embed="rId19"/>
                  </a:ext>
                </a:extLst>
              </a:blip>
              <a:stretch>
                <a:fillRect/>
              </a:stretch>
            </p:blipFill>
            <p:spPr>
              <a:xfrm>
                <a:off x="8505220" y="3098674"/>
                <a:ext cx="294941" cy="277941"/>
              </a:xfrm>
              <a:prstGeom prst="rect">
                <a:avLst/>
              </a:prstGeom>
            </p:spPr>
          </p:pic>
        </p:grpSp>
      </p:grpSp>
      <p:grpSp>
        <p:nvGrpSpPr>
          <p:cNvPr id="136" name="Группа 135"/>
          <p:cNvGrpSpPr/>
          <p:nvPr/>
        </p:nvGrpSpPr>
        <p:grpSpPr>
          <a:xfrm>
            <a:off x="8687" y="4054652"/>
            <a:ext cx="12041188" cy="2039796"/>
            <a:chOff x="-5700" y="4054652"/>
            <a:chExt cx="12041188" cy="2039796"/>
          </a:xfrm>
        </p:grpSpPr>
        <p:grpSp>
          <p:nvGrpSpPr>
            <p:cNvPr id="101" name="Группа 100"/>
            <p:cNvGrpSpPr/>
            <p:nvPr/>
          </p:nvGrpSpPr>
          <p:grpSpPr>
            <a:xfrm>
              <a:off x="-5700" y="4054652"/>
              <a:ext cx="12041188" cy="2039796"/>
              <a:chOff x="3175" y="3714380"/>
              <a:chExt cx="12041188" cy="2657581"/>
            </a:xfrm>
            <a:solidFill>
              <a:schemeClr val="accent1">
                <a:lumMod val="40000"/>
                <a:lumOff val="60000"/>
              </a:schemeClr>
            </a:solidFill>
          </p:grpSpPr>
          <p:sp>
            <p:nvSpPr>
              <p:cNvPr id="102" name="Freeform 5">
                <a:extLst>
                  <a:ext uri="{FF2B5EF4-FFF2-40B4-BE49-F238E27FC236}">
                    <a16:creationId xmlns:a16="http://schemas.microsoft.com/office/drawing/2014/main" id="{3CAE518E-81FC-42B3-8804-76080F1755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75" y="3714380"/>
                <a:ext cx="12041188" cy="2589584"/>
              </a:xfrm>
              <a:custGeom>
                <a:avLst/>
                <a:gdLst>
                  <a:gd name="T0" fmla="*/ 0 w 33417"/>
                  <a:gd name="T1" fmla="*/ 0 h 7461"/>
                  <a:gd name="T2" fmla="*/ 29686 w 33417"/>
                  <a:gd name="T3" fmla="*/ 0 h 7461"/>
                  <a:gd name="T4" fmla="*/ 33417 w 33417"/>
                  <a:gd name="T5" fmla="*/ 3731 h 7461"/>
                  <a:gd name="T6" fmla="*/ 33417 w 33417"/>
                  <a:gd name="T7" fmla="*/ 3731 h 7461"/>
                  <a:gd name="T8" fmla="*/ 29686 w 33417"/>
                  <a:gd name="T9" fmla="*/ 7461 h 7461"/>
                  <a:gd name="T10" fmla="*/ 0 w 33417"/>
                  <a:gd name="T11" fmla="*/ 7461 h 7461"/>
                  <a:gd name="T12" fmla="*/ 0 w 33417"/>
                  <a:gd name="T13" fmla="*/ 4603 h 7461"/>
                  <a:gd name="T14" fmla="*/ 23574 w 33417"/>
                  <a:gd name="T15" fmla="*/ 4603 h 7461"/>
                  <a:gd name="T16" fmla="*/ 24156 w 33417"/>
                  <a:gd name="T17" fmla="*/ 4021 h 7461"/>
                  <a:gd name="T18" fmla="*/ 24156 w 33417"/>
                  <a:gd name="T19" fmla="*/ 4021 h 7461"/>
                  <a:gd name="T20" fmla="*/ 23574 w 33417"/>
                  <a:gd name="T21" fmla="*/ 3439 h 7461"/>
                  <a:gd name="T22" fmla="*/ 0 w 33417"/>
                  <a:gd name="T23" fmla="*/ 3439 h 7461"/>
                  <a:gd name="T24" fmla="*/ 0 w 33417"/>
                  <a:gd name="T25" fmla="*/ 0 h 74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3417" h="7461">
                    <a:moveTo>
                      <a:pt x="0" y="0"/>
                    </a:moveTo>
                    <a:lnTo>
                      <a:pt x="29686" y="0"/>
                    </a:lnTo>
                    <a:cubicBezTo>
                      <a:pt x="31738" y="0"/>
                      <a:pt x="33417" y="1679"/>
                      <a:pt x="33417" y="3731"/>
                    </a:cubicBezTo>
                    <a:lnTo>
                      <a:pt x="33417" y="3731"/>
                    </a:lnTo>
                    <a:cubicBezTo>
                      <a:pt x="33417" y="5782"/>
                      <a:pt x="31738" y="7461"/>
                      <a:pt x="29686" y="7461"/>
                    </a:cubicBezTo>
                    <a:lnTo>
                      <a:pt x="0" y="7461"/>
                    </a:lnTo>
                    <a:lnTo>
                      <a:pt x="0" y="4603"/>
                    </a:lnTo>
                    <a:lnTo>
                      <a:pt x="23574" y="4603"/>
                    </a:lnTo>
                    <a:cubicBezTo>
                      <a:pt x="23895" y="4603"/>
                      <a:pt x="24156" y="4341"/>
                      <a:pt x="24156" y="4021"/>
                    </a:cubicBezTo>
                    <a:lnTo>
                      <a:pt x="24156" y="4021"/>
                    </a:lnTo>
                    <a:cubicBezTo>
                      <a:pt x="24156" y="3700"/>
                      <a:pt x="23895" y="3439"/>
                      <a:pt x="23574" y="3439"/>
                    </a:cubicBezTo>
                    <a:lnTo>
                      <a:pt x="0" y="3439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7938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05" name="TextBox 104">
                <a:extLst>
                  <a:ext uri="{FF2B5EF4-FFF2-40B4-BE49-F238E27FC236}">
                    <a16:creationId xmlns:a16="http://schemas.microsoft.com/office/drawing/2014/main" id="{3792F962-D1C8-4478-BA4A-5A26A1A2D4B7}"/>
                  </a:ext>
                </a:extLst>
              </p:cNvPr>
              <p:cNvSpPr txBox="1"/>
              <p:nvPr/>
            </p:nvSpPr>
            <p:spPr>
              <a:xfrm>
                <a:off x="130584" y="4432120"/>
                <a:ext cx="1109598" cy="47317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>
                  <a:lnSpc>
                    <a:spcPct val="80000"/>
                  </a:lnSpc>
                </a:pPr>
                <a:r>
                  <a:rPr lang="ru-RU" sz="1100" b="1" dirty="0">
                    <a:solidFill>
                      <a:srgbClr val="000000"/>
                    </a:solidFill>
                  </a:rPr>
                  <a:t>Представители</a:t>
                </a:r>
              </a:p>
              <a:p>
                <a:pPr algn="ctr">
                  <a:lnSpc>
                    <a:spcPct val="80000"/>
                  </a:lnSpc>
                </a:pPr>
                <a:r>
                  <a:rPr lang="ru-RU" sz="1100" b="1" dirty="0" smtClean="0">
                    <a:solidFill>
                      <a:srgbClr val="000000"/>
                    </a:solidFill>
                  </a:rPr>
                  <a:t>АО «Апатит»</a:t>
                </a:r>
                <a:endParaRPr lang="ru-RU" sz="1100" b="1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06" name="Стрелка: вниз 40">
                <a:extLst>
                  <a:ext uri="{FF2B5EF4-FFF2-40B4-BE49-F238E27FC236}">
                    <a16:creationId xmlns:a16="http://schemas.microsoft.com/office/drawing/2014/main" id="{01F750F4-51BF-40FF-B7FC-6F56F11A4E0E}"/>
                  </a:ext>
                </a:extLst>
              </p:cNvPr>
              <p:cNvSpPr/>
              <p:nvPr/>
            </p:nvSpPr>
            <p:spPr>
              <a:xfrm rot="16200000" flipH="1">
                <a:off x="1155802" y="4121617"/>
                <a:ext cx="433171" cy="336325"/>
              </a:xfrm>
              <a:prstGeom prst="downArrow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sp>
            <p:nvSpPr>
              <p:cNvPr id="107" name="TextBox 106">
                <a:extLst>
                  <a:ext uri="{FF2B5EF4-FFF2-40B4-BE49-F238E27FC236}">
                    <a16:creationId xmlns:a16="http://schemas.microsoft.com/office/drawing/2014/main" id="{D986E1B5-82AC-4B8C-9FCE-6EF7B2FF3667}"/>
                  </a:ext>
                </a:extLst>
              </p:cNvPr>
              <p:cNvSpPr txBox="1"/>
              <p:nvPr/>
            </p:nvSpPr>
            <p:spPr>
              <a:xfrm>
                <a:off x="2186745" y="3820747"/>
                <a:ext cx="1628958" cy="1002478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ru-RU" sz="1100" dirty="0"/>
                  <a:t>проверка состояния ОТ и ПБ, </a:t>
                </a:r>
                <a:r>
                  <a:rPr lang="ru-RU" sz="1100" dirty="0" err="1"/>
                  <a:t>ПожБ</a:t>
                </a:r>
                <a:r>
                  <a:rPr lang="ru-RU" sz="1100" dirty="0"/>
                  <a:t> на объекте, где проводятся работы силами Подрядчика</a:t>
                </a:r>
              </a:p>
            </p:txBody>
          </p:sp>
          <p:pic>
            <p:nvPicPr>
              <p:cNvPr id="108" name="Рисунок 107" descr="Контрольный список">
                <a:extLst>
                  <a:ext uri="{FF2B5EF4-FFF2-40B4-BE49-F238E27FC236}">
                    <a16:creationId xmlns:a16="http://schemas.microsoft.com/office/drawing/2014/main" id="{0840A9BB-0079-4FBF-8F11-D0CFCE032F1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2" cstate="hqprint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="" xmlns:asvg="http://schemas.microsoft.com/office/drawing/2016/SVG/main" r:embed="rId23"/>
                  </a:ext>
                </a:extLst>
              </a:blip>
              <a:stretch>
                <a:fillRect/>
              </a:stretch>
            </p:blipFill>
            <p:spPr>
              <a:xfrm>
                <a:off x="1566726" y="3866750"/>
                <a:ext cx="589031" cy="724231"/>
              </a:xfrm>
              <a:prstGeom prst="rect">
                <a:avLst/>
              </a:prstGeom>
              <a:grpFill/>
            </p:spPr>
          </p:pic>
          <p:sp>
            <p:nvSpPr>
              <p:cNvPr id="109" name="Стрелка: вниз 42">
                <a:extLst>
                  <a:ext uri="{FF2B5EF4-FFF2-40B4-BE49-F238E27FC236}">
                    <a16:creationId xmlns:a16="http://schemas.microsoft.com/office/drawing/2014/main" id="{4B506EBD-F34F-49FD-B7C1-A504BDD4D2A8}"/>
                  </a:ext>
                </a:extLst>
              </p:cNvPr>
              <p:cNvSpPr/>
              <p:nvPr/>
            </p:nvSpPr>
            <p:spPr>
              <a:xfrm rot="16200000" flipH="1">
                <a:off x="3917178" y="4121617"/>
                <a:ext cx="433171" cy="336325"/>
              </a:xfrm>
              <a:prstGeom prst="downArrow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pic>
            <p:nvPicPr>
              <p:cNvPr id="110" name="Рисунок 109" descr="Контракт (справа налево)">
                <a:extLst>
                  <a:ext uri="{FF2B5EF4-FFF2-40B4-BE49-F238E27FC236}">
                    <a16:creationId xmlns:a16="http://schemas.microsoft.com/office/drawing/2014/main" id="{12F9ABDB-74CC-43E1-A14A-0573ECB811A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4" cstate="hqprint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="" xmlns:asvg="http://schemas.microsoft.com/office/drawing/2016/SVG/main" r:embed="rId25"/>
                  </a:ext>
                </a:extLst>
              </a:blip>
              <a:stretch>
                <a:fillRect/>
              </a:stretch>
            </p:blipFill>
            <p:spPr>
              <a:xfrm>
                <a:off x="4173235" y="3849771"/>
                <a:ext cx="589031" cy="753490"/>
              </a:xfrm>
              <a:prstGeom prst="rect">
                <a:avLst/>
              </a:prstGeom>
              <a:grpFill/>
            </p:spPr>
          </p:pic>
          <p:sp>
            <p:nvSpPr>
              <p:cNvPr id="111" name="TextBox 110">
                <a:extLst>
                  <a:ext uri="{FF2B5EF4-FFF2-40B4-BE49-F238E27FC236}">
                    <a16:creationId xmlns:a16="http://schemas.microsoft.com/office/drawing/2014/main" id="{43B6E234-D9D6-43FE-9FC7-E812A5A66C37}"/>
                  </a:ext>
                </a:extLst>
              </p:cNvPr>
              <p:cNvSpPr txBox="1"/>
              <p:nvPr/>
            </p:nvSpPr>
            <p:spPr>
              <a:xfrm>
                <a:off x="4695696" y="3800007"/>
                <a:ext cx="3888953" cy="1002478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r>
                  <a:rPr lang="ru-RU" sz="1100" dirty="0"/>
                  <a:t>в случае выявления нарушений требований безопасности, правил внутреннего трудового распорядка, пропускного и внутриобъектового режимов обязаны выдавать </a:t>
                </a:r>
                <a:r>
                  <a:rPr lang="ru-RU" sz="1100" dirty="0" smtClean="0"/>
                  <a:t>Подрядной организации Акт </a:t>
                </a:r>
                <a:r>
                  <a:rPr lang="ru-RU" sz="1100" dirty="0"/>
                  <a:t>проверки подрядной организации</a:t>
                </a:r>
              </a:p>
            </p:txBody>
          </p:sp>
          <p:sp>
            <p:nvSpPr>
              <p:cNvPr id="112" name="Стрелка: вниз 44">
                <a:extLst>
                  <a:ext uri="{FF2B5EF4-FFF2-40B4-BE49-F238E27FC236}">
                    <a16:creationId xmlns:a16="http://schemas.microsoft.com/office/drawing/2014/main" id="{423E749E-9D9A-4650-950B-9642153B941C}"/>
                  </a:ext>
                </a:extLst>
              </p:cNvPr>
              <p:cNvSpPr/>
              <p:nvPr/>
            </p:nvSpPr>
            <p:spPr>
              <a:xfrm rot="16200000" flipH="1">
                <a:off x="8376294" y="4130656"/>
                <a:ext cx="433171" cy="336325"/>
              </a:xfrm>
              <a:prstGeom prst="downArrow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pic>
            <p:nvPicPr>
              <p:cNvPr id="114" name="Рисунок 113" descr="Часы">
                <a:extLst>
                  <a:ext uri="{FF2B5EF4-FFF2-40B4-BE49-F238E27FC236}">
                    <a16:creationId xmlns:a16="http://schemas.microsoft.com/office/drawing/2014/main" id="{E1BBA2F0-D1E1-4692-BB82-10F2F6D32A0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6" cstate="hqprint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="" xmlns:asvg="http://schemas.microsoft.com/office/drawing/2016/SVG/main" r:embed="rId16"/>
                  </a:ext>
                </a:extLst>
              </a:blip>
              <a:stretch>
                <a:fillRect/>
              </a:stretch>
            </p:blipFill>
            <p:spPr>
              <a:xfrm>
                <a:off x="8868777" y="5047212"/>
                <a:ext cx="314960" cy="298904"/>
              </a:xfrm>
              <a:prstGeom prst="rect">
                <a:avLst/>
              </a:prstGeom>
              <a:grpFill/>
            </p:spPr>
          </p:pic>
          <p:sp>
            <p:nvSpPr>
              <p:cNvPr id="115" name="TextBox 114">
                <a:extLst>
                  <a:ext uri="{FF2B5EF4-FFF2-40B4-BE49-F238E27FC236}">
                    <a16:creationId xmlns:a16="http://schemas.microsoft.com/office/drawing/2014/main" id="{1B3C9D7B-4E9B-4239-B3F7-F66FF570F01E}"/>
                  </a:ext>
                </a:extLst>
              </p:cNvPr>
              <p:cNvSpPr txBox="1"/>
              <p:nvPr/>
            </p:nvSpPr>
            <p:spPr>
              <a:xfrm>
                <a:off x="9159697" y="5016609"/>
                <a:ext cx="2537156" cy="13553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80000"/>
                  </a:lnSpc>
                </a:pPr>
                <a:r>
                  <a:rPr lang="ru-RU" sz="1100" b="1" dirty="0"/>
                  <a:t>7 календарный </a:t>
                </a:r>
              </a:p>
              <a:p>
                <a:pPr>
                  <a:lnSpc>
                    <a:spcPct val="80000"/>
                  </a:lnSpc>
                </a:pPr>
                <a:r>
                  <a:rPr lang="ru-RU" sz="1100" b="1" dirty="0" smtClean="0"/>
                  <a:t>дней </a:t>
                </a:r>
                <a:r>
                  <a:rPr lang="ru-RU" sz="1100" dirty="0"/>
                  <a:t>на устранение выявленных </a:t>
                </a:r>
                <a:r>
                  <a:rPr lang="ru-RU" sz="1100" dirty="0" smtClean="0"/>
                  <a:t>нарушений, а </a:t>
                </a:r>
                <a:r>
                  <a:rPr lang="ru-RU" sz="1100" dirty="0"/>
                  <a:t>в случаях, создающих реальную  угрозу жизни и здоровью </a:t>
                </a:r>
                <a:r>
                  <a:rPr lang="ru-RU" sz="1100" b="1" dirty="0">
                    <a:solidFill>
                      <a:srgbClr val="C00000"/>
                    </a:solidFill>
                  </a:rPr>
                  <a:t>приостанавливать производство работ</a:t>
                </a:r>
              </a:p>
              <a:p>
                <a:pPr>
                  <a:lnSpc>
                    <a:spcPct val="80000"/>
                  </a:lnSpc>
                </a:pPr>
                <a:endParaRPr lang="ru-RU" sz="1100" b="1" dirty="0"/>
              </a:p>
            </p:txBody>
          </p:sp>
          <p:sp>
            <p:nvSpPr>
              <p:cNvPr id="117" name="TextBox 116">
                <a:extLst>
                  <a:ext uri="{FF2B5EF4-FFF2-40B4-BE49-F238E27FC236}">
                    <a16:creationId xmlns:a16="http://schemas.microsoft.com/office/drawing/2014/main" id="{AB7E20DD-7508-4A62-8ED9-25EBAEDCC5B7}"/>
                  </a:ext>
                </a:extLst>
              </p:cNvPr>
              <p:cNvSpPr txBox="1"/>
              <p:nvPr/>
            </p:nvSpPr>
            <p:spPr>
              <a:xfrm>
                <a:off x="130584" y="5305645"/>
                <a:ext cx="6432025" cy="100247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1100" dirty="0"/>
                  <a:t>- организовать, а также </a:t>
                </a:r>
                <a:r>
                  <a:rPr lang="ru-RU" sz="1100" dirty="0" smtClean="0"/>
                  <a:t>проконтролировать </a:t>
                </a:r>
                <a:r>
                  <a:rPr lang="ru-RU" sz="1100" b="1" dirty="0">
                    <a:solidFill>
                      <a:schemeClr val="tx2"/>
                    </a:solidFill>
                  </a:rPr>
                  <a:t>выполнение мероприятий по </a:t>
                </a:r>
                <a:r>
                  <a:rPr lang="ru-RU" sz="1100" b="1" dirty="0" smtClean="0">
                    <a:solidFill>
                      <a:schemeClr val="tx2"/>
                    </a:solidFill>
                  </a:rPr>
                  <a:t>устранению/недопущению нарушения требований безопасности</a:t>
                </a:r>
                <a:r>
                  <a:rPr lang="ru-RU" sz="1100" dirty="0" smtClean="0"/>
                  <a:t>; </a:t>
                </a:r>
                <a:endParaRPr lang="ru-RU" sz="1100" dirty="0"/>
              </a:p>
              <a:p>
                <a:r>
                  <a:rPr lang="ru-RU" sz="1100" dirty="0" smtClean="0"/>
                  <a:t>- должны </a:t>
                </a:r>
                <a:r>
                  <a:rPr lang="ru-RU" sz="1100" b="1" dirty="0"/>
                  <a:t>сообщать/направлять соответствующие уведомления </a:t>
                </a:r>
                <a:r>
                  <a:rPr lang="ru-RU" sz="1100" dirty="0"/>
                  <a:t>представителям Заказчика об устранении нарушений в сроки, установленные в Акте по результатам проверки состояния </a:t>
                </a:r>
                <a:r>
                  <a:rPr lang="ru-RU" sz="1100" dirty="0" smtClean="0"/>
                  <a:t>ОТ и ПБ. </a:t>
                </a:r>
                <a:endParaRPr lang="ru-RU" sz="1100" dirty="0"/>
              </a:p>
            </p:txBody>
          </p:sp>
          <p:sp>
            <p:nvSpPr>
              <p:cNvPr id="119" name="TextBox 118">
                <a:extLst>
                  <a:ext uri="{FF2B5EF4-FFF2-40B4-BE49-F238E27FC236}">
                    <a16:creationId xmlns:a16="http://schemas.microsoft.com/office/drawing/2014/main" id="{CD166427-784B-447E-AC65-CE22A2AD311A}"/>
                  </a:ext>
                </a:extLst>
              </p:cNvPr>
              <p:cNvSpPr txBox="1"/>
              <p:nvPr/>
            </p:nvSpPr>
            <p:spPr>
              <a:xfrm>
                <a:off x="8879004" y="3842661"/>
                <a:ext cx="2482562" cy="8260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80000"/>
                  </a:lnSpc>
                </a:pPr>
                <a:r>
                  <a:rPr lang="ru-RU" sz="1100" dirty="0"/>
                  <a:t>утверждается руководителем СП,</a:t>
                </a:r>
              </a:p>
              <a:p>
                <a:pPr algn="ctr">
                  <a:lnSpc>
                    <a:spcPct val="80000"/>
                  </a:lnSpc>
                </a:pPr>
                <a:r>
                  <a:rPr lang="ru-RU" sz="1100" dirty="0"/>
                  <a:t>лицом осуществляющим проверку, или лицом, назначенным распоряжением руководителя СП</a:t>
                </a:r>
                <a:endParaRPr lang="ru-RU" sz="1100" b="1" dirty="0">
                  <a:solidFill>
                    <a:srgbClr val="4472C4"/>
                  </a:solidFill>
                </a:endParaRPr>
              </a:p>
            </p:txBody>
          </p:sp>
          <p:sp>
            <p:nvSpPr>
              <p:cNvPr id="120" name="Freeform 21">
                <a:extLst>
                  <a:ext uri="{FF2B5EF4-FFF2-40B4-BE49-F238E27FC236}">
                    <a16:creationId xmlns:a16="http://schemas.microsoft.com/office/drawing/2014/main" id="{8B015960-6770-4BF4-856D-D4C7F3B0F71F}"/>
                  </a:ext>
                </a:extLst>
              </p:cNvPr>
              <p:cNvSpPr>
                <a:spLocks noEditPoints="1"/>
              </p:cNvSpPr>
              <p:nvPr>
                <p:custDataLst>
                  <p:tags r:id="rId1"/>
                </p:custDataLst>
              </p:nvPr>
            </p:nvSpPr>
            <p:spPr bwMode="auto">
              <a:xfrm>
                <a:off x="7012897" y="5359970"/>
                <a:ext cx="463677" cy="541178"/>
              </a:xfrm>
              <a:custGeom>
                <a:avLst/>
                <a:gdLst>
                  <a:gd name="T0" fmla="*/ 114 w 126"/>
                  <a:gd name="T1" fmla="*/ 84 h 144"/>
                  <a:gd name="T2" fmla="*/ 82 w 126"/>
                  <a:gd name="T3" fmla="*/ 77 h 144"/>
                  <a:gd name="T4" fmla="*/ 78 w 126"/>
                  <a:gd name="T5" fmla="*/ 80 h 144"/>
                  <a:gd name="T6" fmla="*/ 63 w 126"/>
                  <a:gd name="T7" fmla="*/ 112 h 144"/>
                  <a:gd name="T8" fmla="*/ 48 w 126"/>
                  <a:gd name="T9" fmla="*/ 80 h 144"/>
                  <a:gd name="T10" fmla="*/ 43 w 126"/>
                  <a:gd name="T11" fmla="*/ 77 h 144"/>
                  <a:gd name="T12" fmla="*/ 11 w 126"/>
                  <a:gd name="T13" fmla="*/ 84 h 144"/>
                  <a:gd name="T14" fmla="*/ 0 w 126"/>
                  <a:gd name="T15" fmla="*/ 102 h 144"/>
                  <a:gd name="T16" fmla="*/ 0 w 126"/>
                  <a:gd name="T17" fmla="*/ 140 h 144"/>
                  <a:gd name="T18" fmla="*/ 4 w 126"/>
                  <a:gd name="T19" fmla="*/ 144 h 144"/>
                  <a:gd name="T20" fmla="*/ 122 w 126"/>
                  <a:gd name="T21" fmla="*/ 144 h 144"/>
                  <a:gd name="T22" fmla="*/ 126 w 126"/>
                  <a:gd name="T23" fmla="*/ 140 h 144"/>
                  <a:gd name="T24" fmla="*/ 126 w 126"/>
                  <a:gd name="T25" fmla="*/ 102 h 144"/>
                  <a:gd name="T26" fmla="*/ 114 w 126"/>
                  <a:gd name="T27" fmla="*/ 84 h 144"/>
                  <a:gd name="T28" fmla="*/ 18 w 126"/>
                  <a:gd name="T29" fmla="*/ 135 h 144"/>
                  <a:gd name="T30" fmla="*/ 9 w 126"/>
                  <a:gd name="T31" fmla="*/ 135 h 144"/>
                  <a:gd name="T32" fmla="*/ 9 w 126"/>
                  <a:gd name="T33" fmla="*/ 102 h 144"/>
                  <a:gd name="T34" fmla="*/ 15 w 126"/>
                  <a:gd name="T35" fmla="*/ 92 h 144"/>
                  <a:gd name="T36" fmla="*/ 18 w 126"/>
                  <a:gd name="T37" fmla="*/ 91 h 144"/>
                  <a:gd name="T38" fmla="*/ 18 w 126"/>
                  <a:gd name="T39" fmla="*/ 135 h 144"/>
                  <a:gd name="T40" fmla="*/ 116 w 126"/>
                  <a:gd name="T41" fmla="*/ 135 h 144"/>
                  <a:gd name="T42" fmla="*/ 108 w 126"/>
                  <a:gd name="T43" fmla="*/ 135 h 144"/>
                  <a:gd name="T44" fmla="*/ 108 w 126"/>
                  <a:gd name="T45" fmla="*/ 91 h 144"/>
                  <a:gd name="T46" fmla="*/ 110 w 126"/>
                  <a:gd name="T47" fmla="*/ 92 h 144"/>
                  <a:gd name="T48" fmla="*/ 116 w 126"/>
                  <a:gd name="T49" fmla="*/ 102 h 144"/>
                  <a:gd name="T50" fmla="*/ 116 w 126"/>
                  <a:gd name="T51" fmla="*/ 135 h 144"/>
                  <a:gd name="T52" fmla="*/ 32 w 126"/>
                  <a:gd name="T53" fmla="*/ 40 h 144"/>
                  <a:gd name="T54" fmla="*/ 33 w 126"/>
                  <a:gd name="T55" fmla="*/ 40 h 144"/>
                  <a:gd name="T56" fmla="*/ 33 w 126"/>
                  <a:gd name="T57" fmla="*/ 43 h 144"/>
                  <a:gd name="T58" fmla="*/ 63 w 126"/>
                  <a:gd name="T59" fmla="*/ 75 h 144"/>
                  <a:gd name="T60" fmla="*/ 93 w 126"/>
                  <a:gd name="T61" fmla="*/ 43 h 144"/>
                  <a:gd name="T62" fmla="*/ 92 w 126"/>
                  <a:gd name="T63" fmla="*/ 40 h 144"/>
                  <a:gd name="T64" fmla="*/ 94 w 126"/>
                  <a:gd name="T65" fmla="*/ 40 h 144"/>
                  <a:gd name="T66" fmla="*/ 98 w 126"/>
                  <a:gd name="T67" fmla="*/ 36 h 144"/>
                  <a:gd name="T68" fmla="*/ 95 w 126"/>
                  <a:gd name="T69" fmla="*/ 32 h 144"/>
                  <a:gd name="T70" fmla="*/ 81 w 126"/>
                  <a:gd name="T71" fmla="*/ 6 h 144"/>
                  <a:gd name="T72" fmla="*/ 81 w 126"/>
                  <a:gd name="T73" fmla="*/ 24 h 144"/>
                  <a:gd name="T74" fmla="*/ 78 w 126"/>
                  <a:gd name="T75" fmla="*/ 27 h 144"/>
                  <a:gd name="T76" fmla="*/ 75 w 126"/>
                  <a:gd name="T77" fmla="*/ 24 h 144"/>
                  <a:gd name="T78" fmla="*/ 75 w 126"/>
                  <a:gd name="T79" fmla="*/ 3 h 144"/>
                  <a:gd name="T80" fmla="*/ 63 w 126"/>
                  <a:gd name="T81" fmla="*/ 0 h 144"/>
                  <a:gd name="T82" fmla="*/ 51 w 126"/>
                  <a:gd name="T83" fmla="*/ 3 h 144"/>
                  <a:gd name="T84" fmla="*/ 51 w 126"/>
                  <a:gd name="T85" fmla="*/ 24 h 144"/>
                  <a:gd name="T86" fmla="*/ 48 w 126"/>
                  <a:gd name="T87" fmla="*/ 27 h 144"/>
                  <a:gd name="T88" fmla="*/ 45 w 126"/>
                  <a:gd name="T89" fmla="*/ 24 h 144"/>
                  <a:gd name="T90" fmla="*/ 45 w 126"/>
                  <a:gd name="T91" fmla="*/ 7 h 144"/>
                  <a:gd name="T92" fmla="*/ 31 w 126"/>
                  <a:gd name="T93" fmla="*/ 32 h 144"/>
                  <a:gd name="T94" fmla="*/ 28 w 126"/>
                  <a:gd name="T95" fmla="*/ 36 h 144"/>
                  <a:gd name="T96" fmla="*/ 32 w 126"/>
                  <a:gd name="T97" fmla="*/ 40 h 144"/>
                  <a:gd name="T98" fmla="*/ 42 w 126"/>
                  <a:gd name="T99" fmla="*/ 39 h 144"/>
                  <a:gd name="T100" fmla="*/ 84 w 126"/>
                  <a:gd name="T101" fmla="*/ 39 h 144"/>
                  <a:gd name="T102" fmla="*/ 84 w 126"/>
                  <a:gd name="T103" fmla="*/ 42 h 144"/>
                  <a:gd name="T104" fmla="*/ 63 w 126"/>
                  <a:gd name="T105" fmla="*/ 66 h 144"/>
                  <a:gd name="T106" fmla="*/ 41 w 126"/>
                  <a:gd name="T107" fmla="*/ 42 h 144"/>
                  <a:gd name="T108" fmla="*/ 42 w 126"/>
                  <a:gd name="T109" fmla="*/ 39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26" h="144">
                    <a:moveTo>
                      <a:pt x="114" y="84"/>
                    </a:moveTo>
                    <a:cubicBezTo>
                      <a:pt x="106" y="81"/>
                      <a:pt x="91" y="78"/>
                      <a:pt x="82" y="77"/>
                    </a:cubicBezTo>
                    <a:cubicBezTo>
                      <a:pt x="80" y="77"/>
                      <a:pt x="78" y="78"/>
                      <a:pt x="78" y="80"/>
                    </a:cubicBezTo>
                    <a:cubicBezTo>
                      <a:pt x="73" y="96"/>
                      <a:pt x="66" y="112"/>
                      <a:pt x="63" y="112"/>
                    </a:cubicBezTo>
                    <a:cubicBezTo>
                      <a:pt x="59" y="112"/>
                      <a:pt x="52" y="98"/>
                      <a:pt x="48" y="80"/>
                    </a:cubicBezTo>
                    <a:cubicBezTo>
                      <a:pt x="47" y="78"/>
                      <a:pt x="45" y="77"/>
                      <a:pt x="43" y="77"/>
                    </a:cubicBezTo>
                    <a:cubicBezTo>
                      <a:pt x="34" y="78"/>
                      <a:pt x="20" y="81"/>
                      <a:pt x="11" y="84"/>
                    </a:cubicBezTo>
                    <a:cubicBezTo>
                      <a:pt x="4" y="87"/>
                      <a:pt x="0" y="94"/>
                      <a:pt x="0" y="102"/>
                    </a:cubicBezTo>
                    <a:cubicBezTo>
                      <a:pt x="0" y="140"/>
                      <a:pt x="0" y="140"/>
                      <a:pt x="0" y="140"/>
                    </a:cubicBezTo>
                    <a:cubicBezTo>
                      <a:pt x="0" y="142"/>
                      <a:pt x="1" y="144"/>
                      <a:pt x="4" y="144"/>
                    </a:cubicBezTo>
                    <a:cubicBezTo>
                      <a:pt x="122" y="144"/>
                      <a:pt x="122" y="144"/>
                      <a:pt x="122" y="144"/>
                    </a:cubicBezTo>
                    <a:cubicBezTo>
                      <a:pt x="124" y="144"/>
                      <a:pt x="126" y="142"/>
                      <a:pt x="126" y="140"/>
                    </a:cubicBezTo>
                    <a:cubicBezTo>
                      <a:pt x="126" y="102"/>
                      <a:pt x="126" y="102"/>
                      <a:pt x="126" y="102"/>
                    </a:cubicBezTo>
                    <a:cubicBezTo>
                      <a:pt x="126" y="94"/>
                      <a:pt x="121" y="87"/>
                      <a:pt x="114" y="84"/>
                    </a:cubicBezTo>
                    <a:close/>
                    <a:moveTo>
                      <a:pt x="18" y="135"/>
                    </a:moveTo>
                    <a:cubicBezTo>
                      <a:pt x="9" y="135"/>
                      <a:pt x="9" y="135"/>
                      <a:pt x="9" y="135"/>
                    </a:cubicBezTo>
                    <a:cubicBezTo>
                      <a:pt x="9" y="102"/>
                      <a:pt x="9" y="102"/>
                      <a:pt x="9" y="102"/>
                    </a:cubicBezTo>
                    <a:cubicBezTo>
                      <a:pt x="9" y="97"/>
                      <a:pt x="11" y="93"/>
                      <a:pt x="15" y="92"/>
                    </a:cubicBezTo>
                    <a:cubicBezTo>
                      <a:pt x="16" y="92"/>
                      <a:pt x="17" y="91"/>
                      <a:pt x="18" y="91"/>
                    </a:cubicBezTo>
                    <a:lnTo>
                      <a:pt x="18" y="135"/>
                    </a:lnTo>
                    <a:close/>
                    <a:moveTo>
                      <a:pt x="116" y="135"/>
                    </a:moveTo>
                    <a:cubicBezTo>
                      <a:pt x="108" y="135"/>
                      <a:pt x="108" y="135"/>
                      <a:pt x="108" y="135"/>
                    </a:cubicBezTo>
                    <a:cubicBezTo>
                      <a:pt x="108" y="91"/>
                      <a:pt x="108" y="91"/>
                      <a:pt x="108" y="91"/>
                    </a:cubicBezTo>
                    <a:cubicBezTo>
                      <a:pt x="108" y="91"/>
                      <a:pt x="109" y="91"/>
                      <a:pt x="110" y="92"/>
                    </a:cubicBezTo>
                    <a:cubicBezTo>
                      <a:pt x="114" y="93"/>
                      <a:pt x="116" y="97"/>
                      <a:pt x="116" y="102"/>
                    </a:cubicBezTo>
                    <a:lnTo>
                      <a:pt x="116" y="135"/>
                    </a:lnTo>
                    <a:close/>
                    <a:moveTo>
                      <a:pt x="32" y="40"/>
                    </a:moveTo>
                    <a:cubicBezTo>
                      <a:pt x="33" y="40"/>
                      <a:pt x="33" y="40"/>
                      <a:pt x="33" y="40"/>
                    </a:cubicBezTo>
                    <a:cubicBezTo>
                      <a:pt x="33" y="41"/>
                      <a:pt x="33" y="42"/>
                      <a:pt x="33" y="43"/>
                    </a:cubicBezTo>
                    <a:cubicBezTo>
                      <a:pt x="33" y="61"/>
                      <a:pt x="46" y="75"/>
                      <a:pt x="63" y="75"/>
                    </a:cubicBezTo>
                    <a:cubicBezTo>
                      <a:pt x="79" y="75"/>
                      <a:pt x="93" y="61"/>
                      <a:pt x="93" y="43"/>
                    </a:cubicBezTo>
                    <a:cubicBezTo>
                      <a:pt x="93" y="42"/>
                      <a:pt x="93" y="41"/>
                      <a:pt x="92" y="40"/>
                    </a:cubicBezTo>
                    <a:cubicBezTo>
                      <a:pt x="94" y="40"/>
                      <a:pt x="94" y="40"/>
                      <a:pt x="94" y="40"/>
                    </a:cubicBezTo>
                    <a:cubicBezTo>
                      <a:pt x="96" y="40"/>
                      <a:pt x="98" y="38"/>
                      <a:pt x="98" y="36"/>
                    </a:cubicBezTo>
                    <a:cubicBezTo>
                      <a:pt x="98" y="34"/>
                      <a:pt x="96" y="33"/>
                      <a:pt x="95" y="32"/>
                    </a:cubicBezTo>
                    <a:cubicBezTo>
                      <a:pt x="93" y="22"/>
                      <a:pt x="88" y="12"/>
                      <a:pt x="81" y="6"/>
                    </a:cubicBezTo>
                    <a:cubicBezTo>
                      <a:pt x="81" y="24"/>
                      <a:pt x="81" y="24"/>
                      <a:pt x="81" y="24"/>
                    </a:cubicBezTo>
                    <a:cubicBezTo>
                      <a:pt x="81" y="26"/>
                      <a:pt x="79" y="27"/>
                      <a:pt x="78" y="27"/>
                    </a:cubicBezTo>
                    <a:cubicBezTo>
                      <a:pt x="76" y="27"/>
                      <a:pt x="75" y="26"/>
                      <a:pt x="75" y="24"/>
                    </a:cubicBezTo>
                    <a:cubicBezTo>
                      <a:pt x="75" y="3"/>
                      <a:pt x="75" y="3"/>
                      <a:pt x="75" y="3"/>
                    </a:cubicBezTo>
                    <a:cubicBezTo>
                      <a:pt x="71" y="1"/>
                      <a:pt x="67" y="0"/>
                      <a:pt x="63" y="0"/>
                    </a:cubicBezTo>
                    <a:cubicBezTo>
                      <a:pt x="58" y="0"/>
                      <a:pt x="54" y="1"/>
                      <a:pt x="51" y="3"/>
                    </a:cubicBezTo>
                    <a:cubicBezTo>
                      <a:pt x="51" y="24"/>
                      <a:pt x="51" y="24"/>
                      <a:pt x="51" y="24"/>
                    </a:cubicBezTo>
                    <a:cubicBezTo>
                      <a:pt x="51" y="26"/>
                      <a:pt x="49" y="27"/>
                      <a:pt x="48" y="27"/>
                    </a:cubicBezTo>
                    <a:cubicBezTo>
                      <a:pt x="46" y="27"/>
                      <a:pt x="45" y="26"/>
                      <a:pt x="45" y="24"/>
                    </a:cubicBezTo>
                    <a:cubicBezTo>
                      <a:pt x="45" y="7"/>
                      <a:pt x="45" y="7"/>
                      <a:pt x="45" y="7"/>
                    </a:cubicBezTo>
                    <a:cubicBezTo>
                      <a:pt x="37" y="12"/>
                      <a:pt x="32" y="22"/>
                      <a:pt x="31" y="32"/>
                    </a:cubicBezTo>
                    <a:cubicBezTo>
                      <a:pt x="29" y="33"/>
                      <a:pt x="28" y="34"/>
                      <a:pt x="28" y="36"/>
                    </a:cubicBezTo>
                    <a:cubicBezTo>
                      <a:pt x="28" y="38"/>
                      <a:pt x="29" y="40"/>
                      <a:pt x="32" y="40"/>
                    </a:cubicBezTo>
                    <a:close/>
                    <a:moveTo>
                      <a:pt x="42" y="39"/>
                    </a:moveTo>
                    <a:cubicBezTo>
                      <a:pt x="84" y="39"/>
                      <a:pt x="84" y="39"/>
                      <a:pt x="84" y="39"/>
                    </a:cubicBezTo>
                    <a:cubicBezTo>
                      <a:pt x="84" y="40"/>
                      <a:pt x="84" y="41"/>
                      <a:pt x="84" y="42"/>
                    </a:cubicBezTo>
                    <a:cubicBezTo>
                      <a:pt x="84" y="56"/>
                      <a:pt x="75" y="66"/>
                      <a:pt x="63" y="66"/>
                    </a:cubicBezTo>
                    <a:cubicBezTo>
                      <a:pt x="51" y="66"/>
                      <a:pt x="41" y="56"/>
                      <a:pt x="41" y="42"/>
                    </a:cubicBezTo>
                    <a:cubicBezTo>
                      <a:pt x="41" y="41"/>
                      <a:pt x="41" y="40"/>
                      <a:pt x="42" y="3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ru-RU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ru-RU"/>
              </a:p>
            </p:txBody>
          </p:sp>
          <p:sp>
            <p:nvSpPr>
              <p:cNvPr id="121" name="TextBox 120">
                <a:extLst>
                  <a:ext uri="{FF2B5EF4-FFF2-40B4-BE49-F238E27FC236}">
                    <a16:creationId xmlns:a16="http://schemas.microsoft.com/office/drawing/2014/main" id="{67065138-2829-45A0-B32B-408336617876}"/>
                  </a:ext>
                </a:extLst>
              </p:cNvPr>
              <p:cNvSpPr txBox="1"/>
              <p:nvPr/>
            </p:nvSpPr>
            <p:spPr>
              <a:xfrm>
                <a:off x="6951446" y="5825559"/>
                <a:ext cx="1697902" cy="47316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>
                  <a:lnSpc>
                    <a:spcPct val="80000"/>
                  </a:lnSpc>
                </a:pPr>
                <a:r>
                  <a:rPr lang="ru-RU" sz="1100" b="1" dirty="0">
                    <a:solidFill>
                      <a:srgbClr val="577C14"/>
                    </a:solidFill>
                  </a:rPr>
                  <a:t>Представители</a:t>
                </a:r>
              </a:p>
              <a:p>
                <a:pPr algn="ctr">
                  <a:lnSpc>
                    <a:spcPct val="80000"/>
                  </a:lnSpc>
                </a:pPr>
                <a:r>
                  <a:rPr lang="ru-RU" sz="1100" b="1" dirty="0">
                    <a:solidFill>
                      <a:srgbClr val="577C14"/>
                    </a:solidFill>
                  </a:rPr>
                  <a:t>п</a:t>
                </a:r>
                <a:r>
                  <a:rPr lang="ru-RU" sz="1100" b="1" dirty="0" smtClean="0">
                    <a:solidFill>
                      <a:srgbClr val="577C14"/>
                    </a:solidFill>
                  </a:rPr>
                  <a:t>одрядной организации</a:t>
                </a:r>
                <a:endParaRPr lang="ru-RU" sz="1100" b="1" dirty="0">
                  <a:solidFill>
                    <a:srgbClr val="577C14"/>
                  </a:solidFill>
                </a:endParaRPr>
              </a:p>
            </p:txBody>
          </p:sp>
        </p:grpSp>
        <p:pic>
          <p:nvPicPr>
            <p:cNvPr id="123" name="Рисунок 122"/>
            <p:cNvPicPr>
              <a:picLocks noChangeAspect="1"/>
            </p:cNvPicPr>
            <p:nvPr/>
          </p:nvPicPr>
          <p:blipFill>
            <a:blip r:embed="rId27">
              <a:biLevel thresh="50000"/>
            </a:blip>
            <a:stretch>
              <a:fillRect/>
            </a:stretch>
          </p:blipFill>
          <p:spPr>
            <a:xfrm>
              <a:off x="439820" y="4113608"/>
              <a:ext cx="506012" cy="475529"/>
            </a:xfrm>
            <a:prstGeom prst="rect">
              <a:avLst/>
            </a:prstGeom>
          </p:spPr>
        </p:pic>
        <p:sp>
          <p:nvSpPr>
            <p:cNvPr id="124" name="Стрелка: вниз 40">
              <a:extLst>
                <a:ext uri="{FF2B5EF4-FFF2-40B4-BE49-F238E27FC236}">
                  <a16:creationId xmlns:a16="http://schemas.microsoft.com/office/drawing/2014/main" id="{01F750F4-51BF-40FF-B7FC-6F56F11A4E0E}"/>
                </a:ext>
              </a:extLst>
            </p:cNvPr>
            <p:cNvSpPr/>
            <p:nvPr/>
          </p:nvSpPr>
          <p:spPr>
            <a:xfrm rot="16200000" flipH="1">
              <a:off x="1260637" y="4270843"/>
              <a:ext cx="270675" cy="320621"/>
            </a:xfrm>
            <a:prstGeom prst="downArrow">
              <a:avLst/>
            </a:prstGeom>
            <a:solidFill>
              <a:srgbClr val="577C1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25" name="Стрелка: вниз 40">
              <a:extLst>
                <a:ext uri="{FF2B5EF4-FFF2-40B4-BE49-F238E27FC236}">
                  <a16:creationId xmlns:a16="http://schemas.microsoft.com/office/drawing/2014/main" id="{01F750F4-51BF-40FF-B7FC-6F56F11A4E0E}"/>
                </a:ext>
              </a:extLst>
            </p:cNvPr>
            <p:cNvSpPr/>
            <p:nvPr/>
          </p:nvSpPr>
          <p:spPr>
            <a:xfrm rot="16200000" flipH="1">
              <a:off x="3875453" y="4270843"/>
              <a:ext cx="270675" cy="320621"/>
            </a:xfrm>
            <a:prstGeom prst="downArrow">
              <a:avLst/>
            </a:prstGeom>
            <a:solidFill>
              <a:srgbClr val="577C1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pic>
          <p:nvPicPr>
            <p:cNvPr id="126" name="Рисунок 125"/>
            <p:cNvPicPr>
              <a:picLocks noChangeAspect="1"/>
            </p:cNvPicPr>
            <p:nvPr/>
          </p:nvPicPr>
          <p:blipFill>
            <a:blip r:embed="rId28">
              <a:duotone>
                <a:prstClr val="black"/>
                <a:schemeClr val="tx2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7578877" y="5308004"/>
              <a:ext cx="390292" cy="379116"/>
            </a:xfrm>
            <a:prstGeom prst="rect">
              <a:avLst/>
            </a:prstGeom>
          </p:spPr>
        </p:pic>
        <p:sp>
          <p:nvSpPr>
            <p:cNvPr id="127" name="Стрелка: вниз 40">
              <a:extLst>
                <a:ext uri="{FF2B5EF4-FFF2-40B4-BE49-F238E27FC236}">
                  <a16:creationId xmlns:a16="http://schemas.microsoft.com/office/drawing/2014/main" id="{01F750F4-51BF-40FF-B7FC-6F56F11A4E0E}"/>
                </a:ext>
              </a:extLst>
            </p:cNvPr>
            <p:cNvSpPr/>
            <p:nvPr/>
          </p:nvSpPr>
          <p:spPr>
            <a:xfrm rot="5400000">
              <a:off x="6741866" y="5500420"/>
              <a:ext cx="270675" cy="320621"/>
            </a:xfrm>
            <a:prstGeom prst="downArrow">
              <a:avLst/>
            </a:prstGeom>
            <a:solidFill>
              <a:srgbClr val="577C1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28" name="Стрелка: вниз 40">
              <a:extLst>
                <a:ext uri="{FF2B5EF4-FFF2-40B4-BE49-F238E27FC236}">
                  <a16:creationId xmlns:a16="http://schemas.microsoft.com/office/drawing/2014/main" id="{01F750F4-51BF-40FF-B7FC-6F56F11A4E0E}"/>
                </a:ext>
              </a:extLst>
            </p:cNvPr>
            <p:cNvSpPr/>
            <p:nvPr/>
          </p:nvSpPr>
          <p:spPr>
            <a:xfrm rot="16200000" flipH="1">
              <a:off x="8591456" y="4269442"/>
              <a:ext cx="270675" cy="320621"/>
            </a:xfrm>
            <a:prstGeom prst="downArrow">
              <a:avLst/>
            </a:prstGeom>
            <a:solidFill>
              <a:srgbClr val="577C1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29" name="Стрелка: вниз 40">
              <a:extLst>
                <a:ext uri="{FF2B5EF4-FFF2-40B4-BE49-F238E27FC236}">
                  <a16:creationId xmlns:a16="http://schemas.microsoft.com/office/drawing/2014/main" id="{01F750F4-51BF-40FF-B7FC-6F56F11A4E0E}"/>
                </a:ext>
              </a:extLst>
            </p:cNvPr>
            <p:cNvSpPr/>
            <p:nvPr/>
          </p:nvSpPr>
          <p:spPr>
            <a:xfrm flipH="1">
              <a:off x="9960574" y="4787370"/>
              <a:ext cx="270675" cy="240639"/>
            </a:xfrm>
            <a:prstGeom prst="downArrow">
              <a:avLst/>
            </a:prstGeom>
            <a:solidFill>
              <a:srgbClr val="577C1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30" name="Стрелка: вниз 40">
              <a:extLst>
                <a:ext uri="{FF2B5EF4-FFF2-40B4-BE49-F238E27FC236}">
                  <a16:creationId xmlns:a16="http://schemas.microsoft.com/office/drawing/2014/main" id="{01F750F4-51BF-40FF-B7FC-6F56F11A4E0E}"/>
                </a:ext>
              </a:extLst>
            </p:cNvPr>
            <p:cNvSpPr/>
            <p:nvPr/>
          </p:nvSpPr>
          <p:spPr>
            <a:xfrm rot="3938699">
              <a:off x="8560724" y="5443013"/>
              <a:ext cx="270675" cy="320621"/>
            </a:xfrm>
            <a:prstGeom prst="downArrow">
              <a:avLst/>
            </a:prstGeom>
            <a:solidFill>
              <a:srgbClr val="577C1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grpSp>
        <p:nvGrpSpPr>
          <p:cNvPr id="131" name="Группа 130"/>
          <p:cNvGrpSpPr/>
          <p:nvPr/>
        </p:nvGrpSpPr>
        <p:grpSpPr>
          <a:xfrm>
            <a:off x="422248" y="1184200"/>
            <a:ext cx="6619981" cy="642684"/>
            <a:chOff x="430524" y="1657479"/>
            <a:chExt cx="6619981" cy="642684"/>
          </a:xfrm>
        </p:grpSpPr>
        <p:grpSp>
          <p:nvGrpSpPr>
            <p:cNvPr id="132" name="Группа 131"/>
            <p:cNvGrpSpPr/>
            <p:nvPr/>
          </p:nvGrpSpPr>
          <p:grpSpPr>
            <a:xfrm>
              <a:off x="430524" y="1657479"/>
              <a:ext cx="6619981" cy="642684"/>
              <a:chOff x="285235" y="1147651"/>
              <a:chExt cx="3673567" cy="571174"/>
            </a:xfrm>
          </p:grpSpPr>
          <p:sp>
            <p:nvSpPr>
              <p:cNvPr id="134" name="Прямоугольник: скругленные углы 118">
                <a:extLst>
                  <a:ext uri="{FF2B5EF4-FFF2-40B4-BE49-F238E27FC236}">
                    <a16:creationId xmlns:a16="http://schemas.microsoft.com/office/drawing/2014/main" id="{79635FA1-070E-2B1F-64BB-00AA9892F49E}"/>
                  </a:ext>
                </a:extLst>
              </p:cNvPr>
              <p:cNvSpPr/>
              <p:nvPr/>
            </p:nvSpPr>
            <p:spPr>
              <a:xfrm>
                <a:off x="439226" y="1222624"/>
                <a:ext cx="3519576" cy="464946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85000"/>
                </a:schemeClr>
              </a:solidFill>
              <a:ln w="25400">
                <a:solidFill>
                  <a:srgbClr val="08509D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ru-RU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ru-RU" sz="1400" b="1" dirty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35" name="Шестиугольник 134">
                <a:extLst>
                  <a:ext uri="{FF2B5EF4-FFF2-40B4-BE49-F238E27FC236}">
                    <a16:creationId xmlns:a16="http://schemas.microsoft.com/office/drawing/2014/main" id="{509E7B9F-4A67-1DEF-7D9E-A2125CC24D22}"/>
                  </a:ext>
                </a:extLst>
              </p:cNvPr>
              <p:cNvSpPr/>
              <p:nvPr/>
            </p:nvSpPr>
            <p:spPr>
              <a:xfrm flipH="1">
                <a:off x="285235" y="1147651"/>
                <a:ext cx="408721" cy="571174"/>
              </a:xfrm>
              <a:prstGeom prst="hexagon">
                <a:avLst/>
              </a:prstGeom>
              <a:gradFill flip="none" rotWithShape="1">
                <a:gsLst>
                  <a:gs pos="0">
                    <a:srgbClr val="004A95">
                      <a:shade val="30000"/>
                      <a:satMod val="115000"/>
                    </a:srgbClr>
                  </a:gs>
                  <a:gs pos="50000">
                    <a:srgbClr val="004A95">
                      <a:shade val="67500"/>
                      <a:satMod val="115000"/>
                    </a:srgbClr>
                  </a:gs>
                  <a:gs pos="100000">
                    <a:srgbClr val="004A95">
                      <a:shade val="100000"/>
                      <a:satMod val="115000"/>
                    </a:srgbClr>
                  </a:gs>
                </a:gsLst>
                <a:path path="circle">
                  <a:fillToRect t="100000" r="100000"/>
                </a:path>
                <a:tileRect l="-100000" b="-100000"/>
              </a:gradFill>
              <a:ln w="28575" cap="flat" cmpd="sng" algn="ctr">
                <a:solidFill>
                  <a:srgbClr val="08417A"/>
                </a:solidFill>
                <a:prstDash val="solid"/>
                <a:miter lim="800000"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txBody>
              <a:bodyPr rtlCol="0" anchor="ctr"/>
              <a:lstStyle>
                <a:defPPr>
                  <a:defRPr lang="ru-RU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3687" b="0" i="0" u="none" strike="noStrike" kern="120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pic>
          <p:nvPicPr>
            <p:cNvPr id="133" name="Рисунок 132"/>
            <p:cNvPicPr>
              <a:picLocks noChangeAspect="1"/>
            </p:cNvPicPr>
            <p:nvPr/>
          </p:nvPicPr>
          <p:blipFill>
            <a:blip r:embed="rId2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4803" y="1734610"/>
              <a:ext cx="607976" cy="471848"/>
            </a:xfrm>
            <a:prstGeom prst="rect">
              <a:avLst/>
            </a:prstGeom>
          </p:spPr>
        </p:pic>
      </p:grpSp>
      <p:sp>
        <p:nvSpPr>
          <p:cNvPr id="139" name="Прямоугольник 138"/>
          <p:cNvSpPr/>
          <p:nvPr/>
        </p:nvSpPr>
        <p:spPr>
          <a:xfrm>
            <a:off x="1158782" y="1363038"/>
            <a:ext cx="609666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Осуществление </a:t>
            </a:r>
            <a:r>
              <a:rPr lang="ru-RU" sz="1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контроля за деятельностью Подрядных </a:t>
            </a:r>
            <a:r>
              <a:rPr lang="ru-RU" sz="1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организаций</a:t>
            </a:r>
            <a:endParaRPr lang="ru-RU" sz="1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92756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CC40293-687C-AE47-90A9-940E86A086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dirty="0" smtClean="0"/>
              <a:t>Июль 2022</a:t>
            </a:r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478154-65EE-1149-ACE9-12FA6044DE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/>
              <a:t>ФосАгро | Чистые минералы для здоровой жизни</a:t>
            </a:r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A5805FB-E02E-7E41-A66E-A1E19143FF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55804-D118-2B4A-AD41-9C544F0DF4A9}" type="slidenum">
              <a:rPr lang="en-GB" smtClean="0"/>
              <a:pPr/>
              <a:t>18</a:t>
            </a:fld>
            <a:endParaRPr lang="en-GB" dirty="0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DD24350A-D725-5241-879E-98A9DC979D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0524" y="397211"/>
            <a:ext cx="11334518" cy="370742"/>
          </a:xfrm>
        </p:spPr>
        <p:txBody>
          <a:bodyPr/>
          <a:lstStyle/>
          <a:p>
            <a:pPr algn="just"/>
            <a:r>
              <a:rPr lang="ru-RU" dirty="0" smtClean="0"/>
              <a:t>3. Основные </a:t>
            </a:r>
            <a:r>
              <a:rPr lang="ru-RU" dirty="0"/>
              <a:t>требования </a:t>
            </a:r>
            <a:r>
              <a:rPr lang="ru-RU" dirty="0" smtClean="0"/>
              <a:t>на этапе выполнения работ</a:t>
            </a:r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biLevel thresh="25000"/>
          </a:blip>
          <a:stretch>
            <a:fillRect/>
          </a:stretch>
        </p:blipFill>
        <p:spPr>
          <a:xfrm>
            <a:off x="477057" y="1244485"/>
            <a:ext cx="254451" cy="26821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695652" y="1871706"/>
            <a:ext cx="9069389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/>
            <a:r>
              <a:rPr lang="ru-RU" sz="1300" dirty="0"/>
              <a:t>По каждому случаю нарушения требований безопасности </a:t>
            </a:r>
            <a:r>
              <a:rPr lang="ru-RU" sz="1300" dirty="0" smtClean="0"/>
              <a:t>АО «Апатит» </a:t>
            </a:r>
            <a:r>
              <a:rPr lang="ru-RU" sz="1300" dirty="0"/>
              <a:t>принимается решение о применении к подрядной организации </a:t>
            </a:r>
            <a:r>
              <a:rPr lang="ru-RU" sz="1300" dirty="0" smtClean="0"/>
              <a:t>штрафных </a:t>
            </a:r>
            <a:r>
              <a:rPr lang="ru-RU" sz="1300" dirty="0"/>
              <a:t>санкций </a:t>
            </a:r>
            <a:r>
              <a:rPr lang="ru-RU" sz="1300" dirty="0" smtClean="0"/>
              <a:t>и/или иных санкций : удаление </a:t>
            </a:r>
            <a:r>
              <a:rPr lang="ru-RU" sz="1300" dirty="0"/>
              <a:t>сотрудника(</a:t>
            </a:r>
            <a:r>
              <a:rPr lang="ru-RU" sz="1300" dirty="0" err="1"/>
              <a:t>ов</a:t>
            </a:r>
            <a:r>
              <a:rPr lang="ru-RU" sz="1300" dirty="0"/>
              <a:t>) </a:t>
            </a:r>
            <a:r>
              <a:rPr lang="ru-RU" sz="1300" dirty="0" smtClean="0"/>
              <a:t>Подрядной организации с </a:t>
            </a:r>
            <a:r>
              <a:rPr lang="ru-RU" sz="1300" dirty="0"/>
              <a:t>территории </a:t>
            </a:r>
            <a:r>
              <a:rPr lang="ru-RU" sz="1300" dirty="0" smtClean="0"/>
              <a:t>АО «Апатит», проведение повторной квалификации Подрядной организации с изменением ранее присвоенного рейтинга, досрочное расторжение договора и т.п.</a:t>
            </a:r>
          </a:p>
        </p:txBody>
      </p:sp>
      <p:grpSp>
        <p:nvGrpSpPr>
          <p:cNvPr id="118" name="Группа 117"/>
          <p:cNvGrpSpPr/>
          <p:nvPr/>
        </p:nvGrpSpPr>
        <p:grpSpPr>
          <a:xfrm>
            <a:off x="422248" y="1184200"/>
            <a:ext cx="6619981" cy="642684"/>
            <a:chOff x="430524" y="1657479"/>
            <a:chExt cx="6619981" cy="642684"/>
          </a:xfrm>
        </p:grpSpPr>
        <p:grpSp>
          <p:nvGrpSpPr>
            <p:cNvPr id="122" name="Группа 121"/>
            <p:cNvGrpSpPr/>
            <p:nvPr/>
          </p:nvGrpSpPr>
          <p:grpSpPr>
            <a:xfrm>
              <a:off x="430524" y="1657479"/>
              <a:ext cx="6619981" cy="642684"/>
              <a:chOff x="285235" y="1147651"/>
              <a:chExt cx="3673567" cy="571174"/>
            </a:xfrm>
          </p:grpSpPr>
          <p:sp>
            <p:nvSpPr>
              <p:cNvPr id="132" name="Прямоугольник: скругленные углы 118">
                <a:extLst>
                  <a:ext uri="{FF2B5EF4-FFF2-40B4-BE49-F238E27FC236}">
                    <a16:creationId xmlns:a16="http://schemas.microsoft.com/office/drawing/2014/main" id="{79635FA1-070E-2B1F-64BB-00AA9892F49E}"/>
                  </a:ext>
                </a:extLst>
              </p:cNvPr>
              <p:cNvSpPr/>
              <p:nvPr/>
            </p:nvSpPr>
            <p:spPr>
              <a:xfrm>
                <a:off x="439226" y="1222624"/>
                <a:ext cx="3519576" cy="464946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85000"/>
                </a:schemeClr>
              </a:solidFill>
              <a:ln w="25400">
                <a:solidFill>
                  <a:srgbClr val="08509D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ru-RU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ru-RU" sz="1400" b="1" dirty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33" name="Шестиугольник 132">
                <a:extLst>
                  <a:ext uri="{FF2B5EF4-FFF2-40B4-BE49-F238E27FC236}">
                    <a16:creationId xmlns:a16="http://schemas.microsoft.com/office/drawing/2014/main" id="{509E7B9F-4A67-1DEF-7D9E-A2125CC24D22}"/>
                  </a:ext>
                </a:extLst>
              </p:cNvPr>
              <p:cNvSpPr/>
              <p:nvPr/>
            </p:nvSpPr>
            <p:spPr>
              <a:xfrm flipH="1">
                <a:off x="285235" y="1147651"/>
                <a:ext cx="408721" cy="571174"/>
              </a:xfrm>
              <a:prstGeom prst="hexagon">
                <a:avLst/>
              </a:prstGeom>
              <a:gradFill flip="none" rotWithShape="1">
                <a:gsLst>
                  <a:gs pos="0">
                    <a:srgbClr val="004A95">
                      <a:shade val="30000"/>
                      <a:satMod val="115000"/>
                    </a:srgbClr>
                  </a:gs>
                  <a:gs pos="50000">
                    <a:srgbClr val="004A95">
                      <a:shade val="67500"/>
                      <a:satMod val="115000"/>
                    </a:srgbClr>
                  </a:gs>
                  <a:gs pos="100000">
                    <a:srgbClr val="004A95">
                      <a:shade val="100000"/>
                      <a:satMod val="115000"/>
                    </a:srgbClr>
                  </a:gs>
                </a:gsLst>
                <a:path path="circle">
                  <a:fillToRect t="100000" r="100000"/>
                </a:path>
                <a:tileRect l="-100000" b="-100000"/>
              </a:gradFill>
              <a:ln w="28575" cap="flat" cmpd="sng" algn="ctr">
                <a:solidFill>
                  <a:srgbClr val="08417A"/>
                </a:solidFill>
                <a:prstDash val="solid"/>
                <a:miter lim="800000"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txBody>
              <a:bodyPr rtlCol="0" anchor="ctr"/>
              <a:lstStyle>
                <a:defPPr>
                  <a:defRPr lang="ru-RU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3687" b="0" i="0" u="none" strike="noStrike" kern="120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pic>
          <p:nvPicPr>
            <p:cNvPr id="131" name="Рисунок 130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4803" y="1734610"/>
              <a:ext cx="607976" cy="471848"/>
            </a:xfrm>
            <a:prstGeom prst="rect">
              <a:avLst/>
            </a:prstGeom>
          </p:spPr>
        </p:pic>
      </p:grpSp>
      <p:sp>
        <p:nvSpPr>
          <p:cNvPr id="134" name="Прямоугольник 133"/>
          <p:cNvSpPr/>
          <p:nvPr/>
        </p:nvSpPr>
        <p:spPr>
          <a:xfrm>
            <a:off x="1158782" y="1351653"/>
            <a:ext cx="609666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Применение штрафных и иных санкций</a:t>
            </a:r>
          </a:p>
        </p:txBody>
      </p:sp>
      <p:sp>
        <p:nvSpPr>
          <p:cNvPr id="141" name="Прямоугольник 140"/>
          <p:cNvSpPr/>
          <p:nvPr/>
        </p:nvSpPr>
        <p:spPr>
          <a:xfrm>
            <a:off x="2791751" y="2784905"/>
            <a:ext cx="8973289" cy="461665"/>
          </a:xfrm>
          <a:prstGeom prst="rect">
            <a:avLst/>
          </a:prstGeom>
          <a:ln w="6350">
            <a:solidFill>
              <a:srgbClr val="004A93"/>
            </a:solidFill>
            <a:prstDash val="dash"/>
          </a:ln>
        </p:spPr>
        <p:txBody>
          <a:bodyPr wrap="square">
            <a:spAutoFit/>
          </a:bodyPr>
          <a:lstStyle/>
          <a:p>
            <a:pPr algn="just"/>
            <a:r>
              <a:rPr lang="ru-RU" sz="1200" b="1" dirty="0" smtClean="0">
                <a:solidFill>
                  <a:srgbClr val="C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Важно</a:t>
            </a:r>
            <a:r>
              <a:rPr lang="ru-RU" sz="1200" b="1" dirty="0">
                <a:solidFill>
                  <a:srgbClr val="C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ru-RU" sz="1200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Виды ответственности за нарушение требований безопасности перечислены </a:t>
            </a:r>
            <a:r>
              <a:rPr lang="ru-RU" sz="1200" b="1" i="1" dirty="0" smtClean="0">
                <a:solidFill>
                  <a:srgbClr val="00206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в </a:t>
            </a:r>
            <a:r>
              <a:rPr lang="ru-RU" sz="1200" b="1" i="1" dirty="0">
                <a:solidFill>
                  <a:srgbClr val="00206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СТО </a:t>
            </a:r>
            <a:r>
              <a:rPr lang="ru-RU" sz="1200" b="1" i="1" dirty="0" smtClean="0">
                <a:solidFill>
                  <a:srgbClr val="00206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06-2020 «Требования </a:t>
            </a:r>
            <a:r>
              <a:rPr lang="ru-RU" sz="1200" b="1" i="1" dirty="0">
                <a:solidFill>
                  <a:srgbClr val="00206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к подрядным организациям в части обеспечения </a:t>
            </a:r>
            <a:r>
              <a:rPr lang="ru-RU" sz="1200" b="1" i="1" dirty="0" smtClean="0">
                <a:solidFill>
                  <a:srgbClr val="00206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безопасного производства </a:t>
            </a:r>
            <a:r>
              <a:rPr lang="ru-RU" sz="1200" b="1" i="1" dirty="0">
                <a:solidFill>
                  <a:srgbClr val="00206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работ</a:t>
            </a:r>
            <a:r>
              <a:rPr lang="ru-RU" sz="1200" b="1" i="1" dirty="0" smtClean="0">
                <a:solidFill>
                  <a:srgbClr val="00206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»</a:t>
            </a:r>
            <a:r>
              <a:rPr lang="ru-RU" sz="1200" b="1" i="1" dirty="0">
                <a:solidFill>
                  <a:srgbClr val="00206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200" b="1" i="1" dirty="0" smtClean="0">
                <a:solidFill>
                  <a:srgbClr val="00206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(приложение Н)</a:t>
            </a:r>
            <a:r>
              <a:rPr lang="ru-RU" sz="1200" dirty="0" smtClean="0">
                <a:solidFill>
                  <a:srgbClr val="00206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rgbClr val="002060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45" name="Рисунок 14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7057" y="1944484"/>
            <a:ext cx="2095401" cy="3354592"/>
          </a:xfrm>
          <a:prstGeom prst="rect">
            <a:avLst/>
          </a:prstGeom>
          <a:ln w="9525">
            <a:solidFill>
              <a:srgbClr val="000000"/>
            </a:solidFill>
          </a:ln>
        </p:spPr>
      </p:pic>
      <p:sp>
        <p:nvSpPr>
          <p:cNvPr id="146" name="Прямоугольник 145"/>
          <p:cNvSpPr/>
          <p:nvPr/>
        </p:nvSpPr>
        <p:spPr>
          <a:xfrm>
            <a:off x="486528" y="5401466"/>
            <a:ext cx="11060808" cy="553998"/>
          </a:xfrm>
          <a:prstGeom prst="rect">
            <a:avLst/>
          </a:prstGeom>
          <a:ln w="6350">
            <a:solidFill>
              <a:srgbClr val="004A93"/>
            </a:solidFill>
            <a:prstDash val="dash"/>
          </a:ln>
        </p:spPr>
        <p:txBody>
          <a:bodyPr wrap="square">
            <a:spAutoFit/>
          </a:bodyPr>
          <a:lstStyle/>
          <a:p>
            <a:endParaRPr lang="ru-RU" sz="300" b="1" dirty="0" smtClean="0">
              <a:solidFill>
                <a:srgbClr val="C00000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1200" b="1" dirty="0" smtClean="0">
                <a:solidFill>
                  <a:srgbClr val="C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Важно</a:t>
            </a:r>
            <a:r>
              <a:rPr lang="ru-RU" sz="1200" b="1" dirty="0">
                <a:solidFill>
                  <a:srgbClr val="C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ru-RU" sz="1200" dirty="0">
                <a:ea typeface="Calibri" panose="020F0502020204030204" pitchFamily="34" charset="0"/>
                <a:cs typeface="Times New Roman" panose="02020603050405020304" pitchFamily="18" charset="0"/>
              </a:rPr>
              <a:t>Решение об отмене штрафных санкций или их снижении может принимать руководитель </a:t>
            </a:r>
            <a:r>
              <a:rPr lang="ru-RU" sz="1200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АО «Апатит», </a:t>
            </a:r>
            <a:r>
              <a:rPr lang="ru-RU" sz="1200" dirty="0">
                <a:ea typeface="Calibri" panose="020F0502020204030204" pitchFamily="34" charset="0"/>
                <a:cs typeface="Times New Roman" panose="02020603050405020304" pitchFamily="18" charset="0"/>
              </a:rPr>
              <a:t>исполнительный директор </a:t>
            </a:r>
            <a:r>
              <a:rPr lang="ru-RU" sz="1200">
                <a:ea typeface="Calibri" panose="020F0502020204030204" pitchFamily="34" charset="0"/>
                <a:cs typeface="Times New Roman" panose="02020603050405020304" pitchFamily="18" charset="0"/>
              </a:rPr>
              <a:t>Кировского </a:t>
            </a:r>
            <a:r>
              <a:rPr lang="ru-RU" sz="1200" smtClean="0">
                <a:ea typeface="Calibri" panose="020F0502020204030204" pitchFamily="34" charset="0"/>
                <a:cs typeface="Times New Roman" panose="02020603050405020304" pitchFamily="18" charset="0"/>
              </a:rPr>
              <a:t>филиала</a:t>
            </a:r>
          </a:p>
          <a:p>
            <a:r>
              <a:rPr lang="ru-RU" sz="1200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АО </a:t>
            </a:r>
            <a:r>
              <a:rPr lang="ru-RU" sz="1200" dirty="0">
                <a:ea typeface="Calibri" panose="020F0502020204030204" pitchFamily="34" charset="0"/>
                <a:cs typeface="Times New Roman" panose="02020603050405020304" pitchFamily="18" charset="0"/>
              </a:rPr>
              <a:t>«Апатит», исполнительный директор по Управляемому предприятию или генеральный директор АО «Апатит» только при наличии объективных причин</a:t>
            </a:r>
            <a:r>
              <a:rPr lang="ru-RU" sz="1200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».</a:t>
            </a:r>
          </a:p>
          <a:p>
            <a:endParaRPr lang="ru-RU" sz="300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47" name="Овал 146"/>
          <p:cNvSpPr/>
          <p:nvPr/>
        </p:nvSpPr>
        <p:spPr>
          <a:xfrm>
            <a:off x="11228559" y="5116412"/>
            <a:ext cx="637553" cy="57220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4" name="Рисунок 93" descr="Молоток судьи">
            <a:extLst>
              <a:ext uri="{FF2B5EF4-FFF2-40B4-BE49-F238E27FC236}">
                <a16:creationId xmlns:a16="http://schemas.microsoft.com/office/drawing/2014/main" id="{BB1F06EC-01E9-ED0D-BC08-F470BCE3D702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112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11342284" y="5196414"/>
            <a:ext cx="410104" cy="410104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2791751" y="3348960"/>
            <a:ext cx="764283" cy="783353"/>
          </a:xfrm>
          <a:prstGeom prst="rect">
            <a:avLst/>
          </a:prstGeom>
        </p:spPr>
      </p:pic>
      <p:sp>
        <p:nvSpPr>
          <p:cNvPr id="148" name="TextBox 147">
            <a:extLst>
              <a:ext uri="{FF2B5EF4-FFF2-40B4-BE49-F238E27FC236}">
                <a16:creationId xmlns:a16="http://schemas.microsoft.com/office/drawing/2014/main" id="{4F478DAB-DAAB-045F-EC3C-1A0A562A88E6}"/>
              </a:ext>
            </a:extLst>
          </p:cNvPr>
          <p:cNvSpPr txBox="1"/>
          <p:nvPr/>
        </p:nvSpPr>
        <p:spPr>
          <a:xfrm>
            <a:off x="3423524" y="3377208"/>
            <a:ext cx="83288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solidFill>
                  <a:srgbClr val="002060"/>
                </a:solidFill>
              </a:rPr>
              <a:t>Размер </a:t>
            </a:r>
            <a:r>
              <a:rPr lang="ru-RU" sz="1200" b="1" dirty="0">
                <a:solidFill>
                  <a:srgbClr val="002060"/>
                </a:solidFill>
              </a:rPr>
              <a:t>штрафа за нарушение требований промышленной безопасности, охраны труда, пожарной безопасности, безопасности дорожного движения, охраны окружающей среды, безопасности при ведении буровзрывных работ </a:t>
            </a:r>
            <a:r>
              <a:rPr lang="ru-RU" sz="1200" b="1" dirty="0" smtClean="0">
                <a:solidFill>
                  <a:srgbClr val="002060"/>
                </a:solidFill>
              </a:rPr>
              <a:t>может быть </a:t>
            </a:r>
            <a:r>
              <a:rPr lang="ru-RU" sz="1200" b="1" dirty="0">
                <a:solidFill>
                  <a:srgbClr val="002060"/>
                </a:solidFill>
              </a:rPr>
              <a:t>снижен </a:t>
            </a:r>
            <a:r>
              <a:rPr lang="ru-RU" sz="1200" b="1" dirty="0" smtClean="0">
                <a:solidFill>
                  <a:srgbClr val="002060"/>
                </a:solidFill>
              </a:rPr>
              <a:t>АО «Апатит» </a:t>
            </a:r>
            <a:r>
              <a:rPr lang="ru-RU" sz="1200" b="1" dirty="0" smtClean="0">
                <a:solidFill>
                  <a:srgbClr val="C00000"/>
                </a:solidFill>
              </a:rPr>
              <a:t>на </a:t>
            </a:r>
            <a:r>
              <a:rPr lang="ru-RU" sz="1200" b="1" dirty="0">
                <a:solidFill>
                  <a:srgbClr val="C00000"/>
                </a:solidFill>
              </a:rPr>
              <a:t>50%, </a:t>
            </a:r>
            <a:r>
              <a:rPr lang="ru-RU" sz="1200" b="1" dirty="0">
                <a:solidFill>
                  <a:srgbClr val="002060"/>
                </a:solidFill>
              </a:rPr>
              <a:t>при условии:</a:t>
            </a:r>
          </a:p>
        </p:txBody>
      </p:sp>
      <p:sp>
        <p:nvSpPr>
          <p:cNvPr id="149" name="Прямоугольник 10">
            <a:extLst>
              <a:ext uri="{FF2B5EF4-FFF2-40B4-BE49-F238E27FC236}">
                <a16:creationId xmlns:a16="http://schemas.microsoft.com/office/drawing/2014/main" id="{91C72E77-145B-4B66-51F0-E5A36CB36D9E}"/>
              </a:ext>
            </a:extLst>
          </p:cNvPr>
          <p:cNvSpPr/>
          <p:nvPr/>
        </p:nvSpPr>
        <p:spPr>
          <a:xfrm flipH="1">
            <a:off x="2791751" y="3364947"/>
            <a:ext cx="281473" cy="668464"/>
          </a:xfrm>
          <a:custGeom>
            <a:avLst/>
            <a:gdLst>
              <a:gd name="connsiteX0" fmla="*/ 0 w 3310467"/>
              <a:gd name="connsiteY0" fmla="*/ 0 h 889986"/>
              <a:gd name="connsiteX1" fmla="*/ 3310467 w 3310467"/>
              <a:gd name="connsiteY1" fmla="*/ 0 h 889986"/>
              <a:gd name="connsiteX2" fmla="*/ 3310467 w 3310467"/>
              <a:gd name="connsiteY2" fmla="*/ 889986 h 889986"/>
              <a:gd name="connsiteX3" fmla="*/ 0 w 3310467"/>
              <a:gd name="connsiteY3" fmla="*/ 889986 h 889986"/>
              <a:gd name="connsiteX4" fmla="*/ 0 w 3310467"/>
              <a:gd name="connsiteY4" fmla="*/ 0 h 889986"/>
              <a:gd name="connsiteX0" fmla="*/ 0 w 3310467"/>
              <a:gd name="connsiteY0" fmla="*/ 0 h 889986"/>
              <a:gd name="connsiteX1" fmla="*/ 3310467 w 3310467"/>
              <a:gd name="connsiteY1" fmla="*/ 0 h 889986"/>
              <a:gd name="connsiteX2" fmla="*/ 3310467 w 3310467"/>
              <a:gd name="connsiteY2" fmla="*/ 889986 h 889986"/>
              <a:gd name="connsiteX3" fmla="*/ 0 w 3310467"/>
              <a:gd name="connsiteY3" fmla="*/ 889986 h 889986"/>
              <a:gd name="connsiteX4" fmla="*/ 0 w 3310467"/>
              <a:gd name="connsiteY4" fmla="*/ 421628 h 889986"/>
              <a:gd name="connsiteX5" fmla="*/ 0 w 3310467"/>
              <a:gd name="connsiteY5" fmla="*/ 0 h 889986"/>
              <a:gd name="connsiteX0" fmla="*/ 0 w 3310467"/>
              <a:gd name="connsiteY0" fmla="*/ 0 h 889986"/>
              <a:gd name="connsiteX1" fmla="*/ 3310467 w 3310467"/>
              <a:gd name="connsiteY1" fmla="*/ 0 h 889986"/>
              <a:gd name="connsiteX2" fmla="*/ 3310467 w 3310467"/>
              <a:gd name="connsiteY2" fmla="*/ 889986 h 889986"/>
              <a:gd name="connsiteX3" fmla="*/ 0 w 3310467"/>
              <a:gd name="connsiteY3" fmla="*/ 889986 h 889986"/>
              <a:gd name="connsiteX4" fmla="*/ 0 w 3310467"/>
              <a:gd name="connsiteY4" fmla="*/ 421628 h 889986"/>
              <a:gd name="connsiteX5" fmla="*/ 0 w 3310467"/>
              <a:gd name="connsiteY5" fmla="*/ 0 h 889986"/>
              <a:gd name="connsiteX0" fmla="*/ 0 w 3310467"/>
              <a:gd name="connsiteY0" fmla="*/ 0 h 889986"/>
              <a:gd name="connsiteX1" fmla="*/ 3310467 w 3310467"/>
              <a:gd name="connsiteY1" fmla="*/ 0 h 889986"/>
              <a:gd name="connsiteX2" fmla="*/ 3310467 w 3310467"/>
              <a:gd name="connsiteY2" fmla="*/ 889986 h 889986"/>
              <a:gd name="connsiteX3" fmla="*/ 0 w 3310467"/>
              <a:gd name="connsiteY3" fmla="*/ 889986 h 889986"/>
              <a:gd name="connsiteX4" fmla="*/ 0 w 3310467"/>
              <a:gd name="connsiteY4" fmla="*/ 421628 h 889986"/>
              <a:gd name="connsiteX5" fmla="*/ 0 w 3310467"/>
              <a:gd name="connsiteY5" fmla="*/ 0 h 889986"/>
              <a:gd name="connsiteX0" fmla="*/ 0 w 3310467"/>
              <a:gd name="connsiteY0" fmla="*/ 0 h 889986"/>
              <a:gd name="connsiteX1" fmla="*/ 3310467 w 3310467"/>
              <a:gd name="connsiteY1" fmla="*/ 0 h 889986"/>
              <a:gd name="connsiteX2" fmla="*/ 3310467 w 3310467"/>
              <a:gd name="connsiteY2" fmla="*/ 889986 h 889986"/>
              <a:gd name="connsiteX3" fmla="*/ 0 w 3310467"/>
              <a:gd name="connsiteY3" fmla="*/ 889986 h 889986"/>
              <a:gd name="connsiteX4" fmla="*/ 0 w 3310467"/>
              <a:gd name="connsiteY4" fmla="*/ 421628 h 889986"/>
              <a:gd name="connsiteX5" fmla="*/ 0 w 3310467"/>
              <a:gd name="connsiteY5" fmla="*/ 421628 h 889986"/>
              <a:gd name="connsiteX6" fmla="*/ 0 w 3310467"/>
              <a:gd name="connsiteY6" fmla="*/ 0 h 889986"/>
              <a:gd name="connsiteX0" fmla="*/ 0 w 3310467"/>
              <a:gd name="connsiteY0" fmla="*/ 421628 h 889986"/>
              <a:gd name="connsiteX1" fmla="*/ 0 w 3310467"/>
              <a:gd name="connsiteY1" fmla="*/ 0 h 889986"/>
              <a:gd name="connsiteX2" fmla="*/ 3310467 w 3310467"/>
              <a:gd name="connsiteY2" fmla="*/ 0 h 889986"/>
              <a:gd name="connsiteX3" fmla="*/ 3310467 w 3310467"/>
              <a:gd name="connsiteY3" fmla="*/ 889986 h 889986"/>
              <a:gd name="connsiteX4" fmla="*/ 0 w 3310467"/>
              <a:gd name="connsiteY4" fmla="*/ 889986 h 889986"/>
              <a:gd name="connsiteX5" fmla="*/ 0 w 3310467"/>
              <a:gd name="connsiteY5" fmla="*/ 421628 h 889986"/>
              <a:gd name="connsiteX6" fmla="*/ 91440 w 3310467"/>
              <a:gd name="connsiteY6" fmla="*/ 513068 h 889986"/>
              <a:gd name="connsiteX0" fmla="*/ 0 w 3310467"/>
              <a:gd name="connsiteY0" fmla="*/ 421628 h 889986"/>
              <a:gd name="connsiteX1" fmla="*/ 0 w 3310467"/>
              <a:gd name="connsiteY1" fmla="*/ 0 h 889986"/>
              <a:gd name="connsiteX2" fmla="*/ 3310467 w 3310467"/>
              <a:gd name="connsiteY2" fmla="*/ 0 h 889986"/>
              <a:gd name="connsiteX3" fmla="*/ 3310467 w 3310467"/>
              <a:gd name="connsiteY3" fmla="*/ 889986 h 889986"/>
              <a:gd name="connsiteX4" fmla="*/ 0 w 3310467"/>
              <a:gd name="connsiteY4" fmla="*/ 889986 h 889986"/>
              <a:gd name="connsiteX5" fmla="*/ 0 w 3310467"/>
              <a:gd name="connsiteY5" fmla="*/ 421628 h 889986"/>
              <a:gd name="connsiteX6" fmla="*/ 91440 w 3310467"/>
              <a:gd name="connsiteY6" fmla="*/ 513068 h 889986"/>
              <a:gd name="connsiteX0" fmla="*/ 0 w 3310467"/>
              <a:gd name="connsiteY0" fmla="*/ 421628 h 889986"/>
              <a:gd name="connsiteX1" fmla="*/ 0 w 3310467"/>
              <a:gd name="connsiteY1" fmla="*/ 0 h 889986"/>
              <a:gd name="connsiteX2" fmla="*/ 3310467 w 3310467"/>
              <a:gd name="connsiteY2" fmla="*/ 0 h 889986"/>
              <a:gd name="connsiteX3" fmla="*/ 3310467 w 3310467"/>
              <a:gd name="connsiteY3" fmla="*/ 889986 h 889986"/>
              <a:gd name="connsiteX4" fmla="*/ 0 w 3310467"/>
              <a:gd name="connsiteY4" fmla="*/ 889986 h 889986"/>
              <a:gd name="connsiteX5" fmla="*/ 0 w 3310467"/>
              <a:gd name="connsiteY5" fmla="*/ 421628 h 889986"/>
              <a:gd name="connsiteX6" fmla="*/ 99906 w 3310467"/>
              <a:gd name="connsiteY6" fmla="*/ 479201 h 889986"/>
              <a:gd name="connsiteX0" fmla="*/ 135466 w 3445933"/>
              <a:gd name="connsiteY0" fmla="*/ 421628 h 889986"/>
              <a:gd name="connsiteX1" fmla="*/ 135466 w 3445933"/>
              <a:gd name="connsiteY1" fmla="*/ 0 h 889986"/>
              <a:gd name="connsiteX2" fmla="*/ 3445933 w 3445933"/>
              <a:gd name="connsiteY2" fmla="*/ 0 h 889986"/>
              <a:gd name="connsiteX3" fmla="*/ 3445933 w 3445933"/>
              <a:gd name="connsiteY3" fmla="*/ 889986 h 889986"/>
              <a:gd name="connsiteX4" fmla="*/ 135466 w 3445933"/>
              <a:gd name="connsiteY4" fmla="*/ 889986 h 889986"/>
              <a:gd name="connsiteX5" fmla="*/ 0 w 3445933"/>
              <a:gd name="connsiteY5" fmla="*/ 430095 h 889986"/>
              <a:gd name="connsiteX6" fmla="*/ 235372 w 3445933"/>
              <a:gd name="connsiteY6" fmla="*/ 479201 h 889986"/>
              <a:gd name="connsiteX0" fmla="*/ 135466 w 3445933"/>
              <a:gd name="connsiteY0" fmla="*/ 421628 h 889986"/>
              <a:gd name="connsiteX1" fmla="*/ 135466 w 3445933"/>
              <a:gd name="connsiteY1" fmla="*/ 0 h 889986"/>
              <a:gd name="connsiteX2" fmla="*/ 3445933 w 3445933"/>
              <a:gd name="connsiteY2" fmla="*/ 0 h 889986"/>
              <a:gd name="connsiteX3" fmla="*/ 3445933 w 3445933"/>
              <a:gd name="connsiteY3" fmla="*/ 889986 h 889986"/>
              <a:gd name="connsiteX4" fmla="*/ 135466 w 3445933"/>
              <a:gd name="connsiteY4" fmla="*/ 889986 h 889986"/>
              <a:gd name="connsiteX5" fmla="*/ 0 w 3445933"/>
              <a:gd name="connsiteY5" fmla="*/ 430095 h 889986"/>
              <a:gd name="connsiteX0" fmla="*/ 0 w 3310467"/>
              <a:gd name="connsiteY0" fmla="*/ 421628 h 889986"/>
              <a:gd name="connsiteX1" fmla="*/ 0 w 3310467"/>
              <a:gd name="connsiteY1" fmla="*/ 0 h 889986"/>
              <a:gd name="connsiteX2" fmla="*/ 3310467 w 3310467"/>
              <a:gd name="connsiteY2" fmla="*/ 0 h 889986"/>
              <a:gd name="connsiteX3" fmla="*/ 3310467 w 3310467"/>
              <a:gd name="connsiteY3" fmla="*/ 889986 h 889986"/>
              <a:gd name="connsiteX4" fmla="*/ 0 w 3310467"/>
              <a:gd name="connsiteY4" fmla="*/ 889986 h 889986"/>
              <a:gd name="connsiteX0" fmla="*/ 0 w 3310467"/>
              <a:gd name="connsiteY0" fmla="*/ 0 h 889986"/>
              <a:gd name="connsiteX1" fmla="*/ 3310467 w 3310467"/>
              <a:gd name="connsiteY1" fmla="*/ 0 h 889986"/>
              <a:gd name="connsiteX2" fmla="*/ 3310467 w 3310467"/>
              <a:gd name="connsiteY2" fmla="*/ 889986 h 889986"/>
              <a:gd name="connsiteX3" fmla="*/ 0 w 3310467"/>
              <a:gd name="connsiteY3" fmla="*/ 889986 h 8899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10467" h="889986">
                <a:moveTo>
                  <a:pt x="0" y="0"/>
                </a:moveTo>
                <a:lnTo>
                  <a:pt x="3310467" y="0"/>
                </a:lnTo>
                <a:lnTo>
                  <a:pt x="3310467" y="889986"/>
                </a:lnTo>
                <a:lnTo>
                  <a:pt x="0" y="889986"/>
                </a:lnTo>
              </a:path>
            </a:pathLst>
          </a:cu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50" name="Прямоугольник 10">
            <a:extLst>
              <a:ext uri="{FF2B5EF4-FFF2-40B4-BE49-F238E27FC236}">
                <a16:creationId xmlns:a16="http://schemas.microsoft.com/office/drawing/2014/main" id="{91C72E77-145B-4B66-51F0-E5A36CB36D9E}"/>
              </a:ext>
            </a:extLst>
          </p:cNvPr>
          <p:cNvSpPr/>
          <p:nvPr/>
        </p:nvSpPr>
        <p:spPr>
          <a:xfrm>
            <a:off x="11470915" y="3364947"/>
            <a:ext cx="281473" cy="668464"/>
          </a:xfrm>
          <a:custGeom>
            <a:avLst/>
            <a:gdLst>
              <a:gd name="connsiteX0" fmla="*/ 0 w 3310467"/>
              <a:gd name="connsiteY0" fmla="*/ 0 h 889986"/>
              <a:gd name="connsiteX1" fmla="*/ 3310467 w 3310467"/>
              <a:gd name="connsiteY1" fmla="*/ 0 h 889986"/>
              <a:gd name="connsiteX2" fmla="*/ 3310467 w 3310467"/>
              <a:gd name="connsiteY2" fmla="*/ 889986 h 889986"/>
              <a:gd name="connsiteX3" fmla="*/ 0 w 3310467"/>
              <a:gd name="connsiteY3" fmla="*/ 889986 h 889986"/>
              <a:gd name="connsiteX4" fmla="*/ 0 w 3310467"/>
              <a:gd name="connsiteY4" fmla="*/ 0 h 889986"/>
              <a:gd name="connsiteX0" fmla="*/ 0 w 3310467"/>
              <a:gd name="connsiteY0" fmla="*/ 0 h 889986"/>
              <a:gd name="connsiteX1" fmla="*/ 3310467 w 3310467"/>
              <a:gd name="connsiteY1" fmla="*/ 0 h 889986"/>
              <a:gd name="connsiteX2" fmla="*/ 3310467 w 3310467"/>
              <a:gd name="connsiteY2" fmla="*/ 889986 h 889986"/>
              <a:gd name="connsiteX3" fmla="*/ 0 w 3310467"/>
              <a:gd name="connsiteY3" fmla="*/ 889986 h 889986"/>
              <a:gd name="connsiteX4" fmla="*/ 0 w 3310467"/>
              <a:gd name="connsiteY4" fmla="*/ 421628 h 889986"/>
              <a:gd name="connsiteX5" fmla="*/ 0 w 3310467"/>
              <a:gd name="connsiteY5" fmla="*/ 0 h 889986"/>
              <a:gd name="connsiteX0" fmla="*/ 0 w 3310467"/>
              <a:gd name="connsiteY0" fmla="*/ 0 h 889986"/>
              <a:gd name="connsiteX1" fmla="*/ 3310467 w 3310467"/>
              <a:gd name="connsiteY1" fmla="*/ 0 h 889986"/>
              <a:gd name="connsiteX2" fmla="*/ 3310467 w 3310467"/>
              <a:gd name="connsiteY2" fmla="*/ 889986 h 889986"/>
              <a:gd name="connsiteX3" fmla="*/ 0 w 3310467"/>
              <a:gd name="connsiteY3" fmla="*/ 889986 h 889986"/>
              <a:gd name="connsiteX4" fmla="*/ 0 w 3310467"/>
              <a:gd name="connsiteY4" fmla="*/ 421628 h 889986"/>
              <a:gd name="connsiteX5" fmla="*/ 0 w 3310467"/>
              <a:gd name="connsiteY5" fmla="*/ 0 h 889986"/>
              <a:gd name="connsiteX0" fmla="*/ 0 w 3310467"/>
              <a:gd name="connsiteY0" fmla="*/ 0 h 889986"/>
              <a:gd name="connsiteX1" fmla="*/ 3310467 w 3310467"/>
              <a:gd name="connsiteY1" fmla="*/ 0 h 889986"/>
              <a:gd name="connsiteX2" fmla="*/ 3310467 w 3310467"/>
              <a:gd name="connsiteY2" fmla="*/ 889986 h 889986"/>
              <a:gd name="connsiteX3" fmla="*/ 0 w 3310467"/>
              <a:gd name="connsiteY3" fmla="*/ 889986 h 889986"/>
              <a:gd name="connsiteX4" fmla="*/ 0 w 3310467"/>
              <a:gd name="connsiteY4" fmla="*/ 421628 h 889986"/>
              <a:gd name="connsiteX5" fmla="*/ 0 w 3310467"/>
              <a:gd name="connsiteY5" fmla="*/ 0 h 889986"/>
              <a:gd name="connsiteX0" fmla="*/ 0 w 3310467"/>
              <a:gd name="connsiteY0" fmla="*/ 0 h 889986"/>
              <a:gd name="connsiteX1" fmla="*/ 3310467 w 3310467"/>
              <a:gd name="connsiteY1" fmla="*/ 0 h 889986"/>
              <a:gd name="connsiteX2" fmla="*/ 3310467 w 3310467"/>
              <a:gd name="connsiteY2" fmla="*/ 889986 h 889986"/>
              <a:gd name="connsiteX3" fmla="*/ 0 w 3310467"/>
              <a:gd name="connsiteY3" fmla="*/ 889986 h 889986"/>
              <a:gd name="connsiteX4" fmla="*/ 0 w 3310467"/>
              <a:gd name="connsiteY4" fmla="*/ 421628 h 889986"/>
              <a:gd name="connsiteX5" fmla="*/ 0 w 3310467"/>
              <a:gd name="connsiteY5" fmla="*/ 421628 h 889986"/>
              <a:gd name="connsiteX6" fmla="*/ 0 w 3310467"/>
              <a:gd name="connsiteY6" fmla="*/ 0 h 889986"/>
              <a:gd name="connsiteX0" fmla="*/ 0 w 3310467"/>
              <a:gd name="connsiteY0" fmla="*/ 421628 h 889986"/>
              <a:gd name="connsiteX1" fmla="*/ 0 w 3310467"/>
              <a:gd name="connsiteY1" fmla="*/ 0 h 889986"/>
              <a:gd name="connsiteX2" fmla="*/ 3310467 w 3310467"/>
              <a:gd name="connsiteY2" fmla="*/ 0 h 889986"/>
              <a:gd name="connsiteX3" fmla="*/ 3310467 w 3310467"/>
              <a:gd name="connsiteY3" fmla="*/ 889986 h 889986"/>
              <a:gd name="connsiteX4" fmla="*/ 0 w 3310467"/>
              <a:gd name="connsiteY4" fmla="*/ 889986 h 889986"/>
              <a:gd name="connsiteX5" fmla="*/ 0 w 3310467"/>
              <a:gd name="connsiteY5" fmla="*/ 421628 h 889986"/>
              <a:gd name="connsiteX6" fmla="*/ 91440 w 3310467"/>
              <a:gd name="connsiteY6" fmla="*/ 513068 h 889986"/>
              <a:gd name="connsiteX0" fmla="*/ 0 w 3310467"/>
              <a:gd name="connsiteY0" fmla="*/ 421628 h 889986"/>
              <a:gd name="connsiteX1" fmla="*/ 0 w 3310467"/>
              <a:gd name="connsiteY1" fmla="*/ 0 h 889986"/>
              <a:gd name="connsiteX2" fmla="*/ 3310467 w 3310467"/>
              <a:gd name="connsiteY2" fmla="*/ 0 h 889986"/>
              <a:gd name="connsiteX3" fmla="*/ 3310467 w 3310467"/>
              <a:gd name="connsiteY3" fmla="*/ 889986 h 889986"/>
              <a:gd name="connsiteX4" fmla="*/ 0 w 3310467"/>
              <a:gd name="connsiteY4" fmla="*/ 889986 h 889986"/>
              <a:gd name="connsiteX5" fmla="*/ 0 w 3310467"/>
              <a:gd name="connsiteY5" fmla="*/ 421628 h 889986"/>
              <a:gd name="connsiteX6" fmla="*/ 91440 w 3310467"/>
              <a:gd name="connsiteY6" fmla="*/ 513068 h 889986"/>
              <a:gd name="connsiteX0" fmla="*/ 0 w 3310467"/>
              <a:gd name="connsiteY0" fmla="*/ 421628 h 889986"/>
              <a:gd name="connsiteX1" fmla="*/ 0 w 3310467"/>
              <a:gd name="connsiteY1" fmla="*/ 0 h 889986"/>
              <a:gd name="connsiteX2" fmla="*/ 3310467 w 3310467"/>
              <a:gd name="connsiteY2" fmla="*/ 0 h 889986"/>
              <a:gd name="connsiteX3" fmla="*/ 3310467 w 3310467"/>
              <a:gd name="connsiteY3" fmla="*/ 889986 h 889986"/>
              <a:gd name="connsiteX4" fmla="*/ 0 w 3310467"/>
              <a:gd name="connsiteY4" fmla="*/ 889986 h 889986"/>
              <a:gd name="connsiteX5" fmla="*/ 0 w 3310467"/>
              <a:gd name="connsiteY5" fmla="*/ 421628 h 889986"/>
              <a:gd name="connsiteX6" fmla="*/ 99906 w 3310467"/>
              <a:gd name="connsiteY6" fmla="*/ 479201 h 889986"/>
              <a:gd name="connsiteX0" fmla="*/ 135466 w 3445933"/>
              <a:gd name="connsiteY0" fmla="*/ 421628 h 889986"/>
              <a:gd name="connsiteX1" fmla="*/ 135466 w 3445933"/>
              <a:gd name="connsiteY1" fmla="*/ 0 h 889986"/>
              <a:gd name="connsiteX2" fmla="*/ 3445933 w 3445933"/>
              <a:gd name="connsiteY2" fmla="*/ 0 h 889986"/>
              <a:gd name="connsiteX3" fmla="*/ 3445933 w 3445933"/>
              <a:gd name="connsiteY3" fmla="*/ 889986 h 889986"/>
              <a:gd name="connsiteX4" fmla="*/ 135466 w 3445933"/>
              <a:gd name="connsiteY4" fmla="*/ 889986 h 889986"/>
              <a:gd name="connsiteX5" fmla="*/ 0 w 3445933"/>
              <a:gd name="connsiteY5" fmla="*/ 430095 h 889986"/>
              <a:gd name="connsiteX6" fmla="*/ 235372 w 3445933"/>
              <a:gd name="connsiteY6" fmla="*/ 479201 h 889986"/>
              <a:gd name="connsiteX0" fmla="*/ 135466 w 3445933"/>
              <a:gd name="connsiteY0" fmla="*/ 421628 h 889986"/>
              <a:gd name="connsiteX1" fmla="*/ 135466 w 3445933"/>
              <a:gd name="connsiteY1" fmla="*/ 0 h 889986"/>
              <a:gd name="connsiteX2" fmla="*/ 3445933 w 3445933"/>
              <a:gd name="connsiteY2" fmla="*/ 0 h 889986"/>
              <a:gd name="connsiteX3" fmla="*/ 3445933 w 3445933"/>
              <a:gd name="connsiteY3" fmla="*/ 889986 h 889986"/>
              <a:gd name="connsiteX4" fmla="*/ 135466 w 3445933"/>
              <a:gd name="connsiteY4" fmla="*/ 889986 h 889986"/>
              <a:gd name="connsiteX5" fmla="*/ 0 w 3445933"/>
              <a:gd name="connsiteY5" fmla="*/ 430095 h 889986"/>
              <a:gd name="connsiteX0" fmla="*/ 0 w 3310467"/>
              <a:gd name="connsiteY0" fmla="*/ 421628 h 889986"/>
              <a:gd name="connsiteX1" fmla="*/ 0 w 3310467"/>
              <a:gd name="connsiteY1" fmla="*/ 0 h 889986"/>
              <a:gd name="connsiteX2" fmla="*/ 3310467 w 3310467"/>
              <a:gd name="connsiteY2" fmla="*/ 0 h 889986"/>
              <a:gd name="connsiteX3" fmla="*/ 3310467 w 3310467"/>
              <a:gd name="connsiteY3" fmla="*/ 889986 h 889986"/>
              <a:gd name="connsiteX4" fmla="*/ 0 w 3310467"/>
              <a:gd name="connsiteY4" fmla="*/ 889986 h 889986"/>
              <a:gd name="connsiteX0" fmla="*/ 0 w 3310467"/>
              <a:gd name="connsiteY0" fmla="*/ 0 h 889986"/>
              <a:gd name="connsiteX1" fmla="*/ 3310467 w 3310467"/>
              <a:gd name="connsiteY1" fmla="*/ 0 h 889986"/>
              <a:gd name="connsiteX2" fmla="*/ 3310467 w 3310467"/>
              <a:gd name="connsiteY2" fmla="*/ 889986 h 889986"/>
              <a:gd name="connsiteX3" fmla="*/ 0 w 3310467"/>
              <a:gd name="connsiteY3" fmla="*/ 889986 h 8899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10467" h="889986">
                <a:moveTo>
                  <a:pt x="0" y="0"/>
                </a:moveTo>
                <a:lnTo>
                  <a:pt x="3310467" y="0"/>
                </a:lnTo>
                <a:lnTo>
                  <a:pt x="3310467" y="889986"/>
                </a:lnTo>
                <a:lnTo>
                  <a:pt x="0" y="889986"/>
                </a:lnTo>
              </a:path>
            </a:pathLst>
          </a:cu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52" name="TextBox 151">
            <a:extLst>
              <a:ext uri="{FF2B5EF4-FFF2-40B4-BE49-F238E27FC236}">
                <a16:creationId xmlns:a16="http://schemas.microsoft.com/office/drawing/2014/main" id="{D3BEDF2E-75D2-A837-746E-08788C0DFDAF}"/>
              </a:ext>
            </a:extLst>
          </p:cNvPr>
          <p:cNvSpPr txBox="1"/>
          <p:nvPr/>
        </p:nvSpPr>
        <p:spPr>
          <a:xfrm>
            <a:off x="3423524" y="4008547"/>
            <a:ext cx="5283506" cy="4514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lnSpc>
                <a:spcPts val="1350"/>
              </a:lnSpc>
              <a:buFont typeface="Arial" panose="020B0604020202020204" pitchFamily="34" charset="0"/>
              <a:buChar char="•"/>
            </a:pPr>
            <a:r>
              <a:rPr lang="ru-RU" sz="1200" dirty="0" smtClean="0">
                <a:effectLst/>
                <a:ea typeface="Times New Roman" panose="02020603050405020304" pitchFamily="18" charset="0"/>
              </a:rPr>
              <a:t>выявленное </a:t>
            </a:r>
            <a:r>
              <a:rPr lang="ru-RU" sz="1200" dirty="0">
                <a:effectLst/>
                <a:ea typeface="Times New Roman" panose="02020603050405020304" pitchFamily="18" charset="0"/>
              </a:rPr>
              <a:t>нарушение </a:t>
            </a:r>
            <a:r>
              <a:rPr lang="ru-RU" sz="1200" dirty="0" smtClean="0">
                <a:effectLst/>
                <a:ea typeface="Times New Roman" panose="02020603050405020304" pitchFamily="18" charset="0"/>
              </a:rPr>
              <a:t>устранено;</a:t>
            </a:r>
          </a:p>
          <a:p>
            <a:pPr marL="171450" indent="-171450">
              <a:lnSpc>
                <a:spcPts val="1350"/>
              </a:lnSpc>
              <a:buFont typeface="Arial" panose="020B0604020202020204" pitchFamily="34" charset="0"/>
              <a:buChar char="•"/>
            </a:pPr>
            <a:r>
              <a:rPr lang="ru-RU" sz="1200" dirty="0" smtClean="0">
                <a:effectLst/>
                <a:ea typeface="Times New Roman" panose="02020603050405020304" pitchFamily="18" charset="0"/>
              </a:rPr>
              <a:t>предоставлено </a:t>
            </a:r>
            <a:r>
              <a:rPr lang="ru-RU" sz="1200" dirty="0">
                <a:effectLst/>
                <a:ea typeface="Times New Roman" panose="02020603050405020304" pitchFamily="18" charset="0"/>
              </a:rPr>
              <a:t>письменное уведомление об устранении в </a:t>
            </a:r>
            <a:r>
              <a:rPr lang="ru-RU" sz="1200" dirty="0" smtClean="0">
                <a:effectLst/>
                <a:ea typeface="Times New Roman" panose="02020603050405020304" pitchFamily="18" charset="0"/>
              </a:rPr>
              <a:t>АО «Апатит».</a:t>
            </a:r>
            <a:endParaRPr lang="ru-RU" sz="1200" dirty="0">
              <a:effectLst/>
              <a:ea typeface="Times New Roman" panose="02020603050405020304" pitchFamily="18" charset="0"/>
            </a:endParaRPr>
          </a:p>
        </p:txBody>
      </p:sp>
      <p:sp>
        <p:nvSpPr>
          <p:cNvPr id="155" name="Прямоугольник 154">
            <a:extLst>
              <a:ext uri="{FF2B5EF4-FFF2-40B4-BE49-F238E27FC236}">
                <a16:creationId xmlns:a16="http://schemas.microsoft.com/office/drawing/2014/main" id="{0C395256-E445-4654-AEC2-5E13FAD3D6B1}"/>
              </a:ext>
            </a:extLst>
          </p:cNvPr>
          <p:cNvSpPr/>
          <p:nvPr/>
        </p:nvSpPr>
        <p:spPr>
          <a:xfrm>
            <a:off x="8868871" y="4158631"/>
            <a:ext cx="3316999" cy="86264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57" name="TextBox 156">
            <a:extLst>
              <a:ext uri="{FF2B5EF4-FFF2-40B4-BE49-F238E27FC236}">
                <a16:creationId xmlns:a16="http://schemas.microsoft.com/office/drawing/2014/main" id="{6A007C05-6752-492B-BBA8-8ACCF1DCAA75}"/>
              </a:ext>
            </a:extLst>
          </p:cNvPr>
          <p:cNvSpPr txBox="1"/>
          <p:nvPr/>
        </p:nvSpPr>
        <p:spPr>
          <a:xfrm>
            <a:off x="9594441" y="4182889"/>
            <a:ext cx="223340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200" dirty="0"/>
              <a:t>Достаточность выполненных мероприятий по устранению нарушений </a:t>
            </a:r>
            <a:r>
              <a:rPr lang="ru-RU" sz="1200" dirty="0" smtClean="0"/>
              <a:t>определяется</a:t>
            </a:r>
          </a:p>
          <a:p>
            <a:pPr algn="just"/>
            <a:r>
              <a:rPr lang="ru-RU" sz="1200" dirty="0" smtClean="0"/>
              <a:t>АО «Апатит».</a:t>
            </a:r>
            <a:endParaRPr lang="ru-RU" sz="1200" dirty="0"/>
          </a:p>
        </p:txBody>
      </p:sp>
      <p:pic>
        <p:nvPicPr>
          <p:cNvPr id="177" name="Рисунок 176">
            <a:extLst>
              <a:ext uri="{FF2B5EF4-FFF2-40B4-BE49-F238E27FC236}">
                <a16:creationId xmlns:a16="http://schemas.microsoft.com/office/drawing/2014/main" id="{2BCD8002-4A4C-B7AE-F3BF-6B95821ADC49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66262" y="4300009"/>
            <a:ext cx="540305" cy="570084"/>
          </a:xfrm>
          <a:prstGeom prst="rect">
            <a:avLst/>
          </a:prstGeom>
        </p:spPr>
      </p:pic>
      <p:grpSp>
        <p:nvGrpSpPr>
          <p:cNvPr id="12" name="Группа 11"/>
          <p:cNvGrpSpPr/>
          <p:nvPr/>
        </p:nvGrpSpPr>
        <p:grpSpPr>
          <a:xfrm>
            <a:off x="3417216" y="4510702"/>
            <a:ext cx="3587608" cy="400110"/>
            <a:chOff x="3417216" y="4480896"/>
            <a:chExt cx="3587608" cy="400110"/>
          </a:xfrm>
        </p:grpSpPr>
        <p:sp>
          <p:nvSpPr>
            <p:cNvPr id="179" name="TextBox 178">
              <a:extLst>
                <a:ext uri="{FF2B5EF4-FFF2-40B4-BE49-F238E27FC236}">
                  <a16:creationId xmlns:a16="http://schemas.microsoft.com/office/drawing/2014/main" id="{8C1900F9-F53E-12B8-4759-678DDEEFBCA4}"/>
                </a:ext>
              </a:extLst>
            </p:cNvPr>
            <p:cNvSpPr txBox="1"/>
            <p:nvPr/>
          </p:nvSpPr>
          <p:spPr>
            <a:xfrm>
              <a:off x="3785433" y="4480896"/>
              <a:ext cx="3219391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0" lang="ru-RU" sz="10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ea typeface="Times New Roman" panose="02020603050405020304" pitchFamily="18" charset="0"/>
                </a:rPr>
                <a:t>в течение 3-х рабочих дней с момента получения акта проверки подрядной </a:t>
              </a:r>
              <a:r>
                <a:rPr kumimoji="0" lang="ru-RU" sz="1000" b="0" i="0" u="none" strike="noStrike" kern="120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ea typeface="Times New Roman" panose="02020603050405020304" pitchFamily="18" charset="0"/>
                </a:rPr>
                <a:t>организации</a:t>
              </a:r>
              <a:endParaRPr lang="ru-RU" sz="1000" dirty="0"/>
            </a:p>
          </p:txBody>
        </p:sp>
        <p:pic>
          <p:nvPicPr>
            <p:cNvPr id="180" name="Рисунок 179" descr="Часы">
              <a:extLst>
                <a:ext uri="{FF2B5EF4-FFF2-40B4-BE49-F238E27FC236}">
                  <a16:creationId xmlns:a16="http://schemas.microsoft.com/office/drawing/2014/main" id="{974D4D7A-AE39-B5DB-FA95-4E73B5831051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 cstate="hq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17"/>
                </a:ext>
              </a:extLst>
            </a:blip>
            <a:stretch>
              <a:fillRect/>
            </a:stretch>
          </p:blipFill>
          <p:spPr>
            <a:xfrm>
              <a:off x="3417216" y="4480896"/>
              <a:ext cx="368217" cy="368217"/>
            </a:xfrm>
            <a:prstGeom prst="rect">
              <a:avLst/>
            </a:prstGeom>
          </p:spPr>
        </p:pic>
      </p:grpSp>
      <p:sp>
        <p:nvSpPr>
          <p:cNvPr id="181" name="TextBox 180">
            <a:extLst>
              <a:ext uri="{FF2B5EF4-FFF2-40B4-BE49-F238E27FC236}">
                <a16:creationId xmlns:a16="http://schemas.microsoft.com/office/drawing/2014/main" id="{D89B291D-67AB-51A9-3724-62D1DA92E446}"/>
              </a:ext>
            </a:extLst>
          </p:cNvPr>
          <p:cNvSpPr txBox="1"/>
          <p:nvPr/>
        </p:nvSpPr>
        <p:spPr>
          <a:xfrm>
            <a:off x="2789437" y="4962359"/>
            <a:ext cx="77379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 smtClean="0">
                <a:effectLst/>
                <a:ea typeface="Times New Roman" panose="02020603050405020304" pitchFamily="18" charset="0"/>
              </a:rPr>
              <a:t>Если </a:t>
            </a:r>
            <a:r>
              <a:rPr lang="ru-RU" sz="1000" dirty="0">
                <a:effectLst/>
                <a:ea typeface="Times New Roman" panose="02020603050405020304" pitchFamily="18" charset="0"/>
              </a:rPr>
              <a:t>выявленное нарушение устранено на месте, отметка об устранении имеется в акте </a:t>
            </a:r>
            <a:endParaRPr lang="ru-RU" sz="1000" dirty="0" smtClean="0">
              <a:effectLst/>
              <a:ea typeface="Times New Roman" panose="02020603050405020304" pitchFamily="18" charset="0"/>
            </a:endParaRPr>
          </a:p>
          <a:p>
            <a:r>
              <a:rPr lang="ru-RU" sz="1000" dirty="0" smtClean="0">
                <a:effectLst/>
                <a:ea typeface="Times New Roman" panose="02020603050405020304" pitchFamily="18" charset="0"/>
              </a:rPr>
              <a:t>проверки </a:t>
            </a:r>
            <a:r>
              <a:rPr lang="ru-RU" sz="1000" dirty="0">
                <a:effectLst/>
                <a:ea typeface="Times New Roman" panose="02020603050405020304" pitchFamily="18" charset="0"/>
              </a:rPr>
              <a:t>подрядной </a:t>
            </a:r>
            <a:r>
              <a:rPr lang="ru-RU" sz="1000" dirty="0" smtClean="0">
                <a:effectLst/>
                <a:ea typeface="Times New Roman" panose="02020603050405020304" pitchFamily="18" charset="0"/>
              </a:rPr>
              <a:t>организации, предоставление </a:t>
            </a:r>
            <a:r>
              <a:rPr lang="ru-RU" sz="1000" dirty="0">
                <a:effectLst/>
                <a:ea typeface="Times New Roman" panose="02020603050405020304" pitchFamily="18" charset="0"/>
              </a:rPr>
              <a:t>письменного уведомления об устранении нарушения </a:t>
            </a:r>
            <a:r>
              <a:rPr lang="ru-RU" sz="1000" dirty="0" smtClean="0">
                <a:effectLst/>
                <a:ea typeface="Times New Roman" panose="02020603050405020304" pitchFamily="18" charset="0"/>
              </a:rPr>
              <a:t>в АО «Апатит» </a:t>
            </a:r>
            <a:r>
              <a:rPr lang="ru-RU" sz="1000" dirty="0">
                <a:effectLst/>
                <a:ea typeface="Times New Roman" panose="02020603050405020304" pitchFamily="18" charset="0"/>
              </a:rPr>
              <a:t>не требуется. </a:t>
            </a:r>
          </a:p>
        </p:txBody>
      </p:sp>
    </p:spTree>
    <p:extLst>
      <p:ext uri="{BB962C8B-B14F-4D97-AF65-F5344CB8AC3E}">
        <p14:creationId xmlns:p14="http://schemas.microsoft.com/office/powerpoint/2010/main" val="394837148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CC40293-687C-AE47-90A9-940E86A086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dirty="0" smtClean="0"/>
              <a:t>Июль 2022</a:t>
            </a:r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478154-65EE-1149-ACE9-12FA6044DE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/>
              <a:t>ФосАгро | Чистые минералы для здоровой жизни</a:t>
            </a:r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A5805FB-E02E-7E41-A66E-A1E19143FF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55804-D118-2B4A-AD41-9C544F0DF4A9}" type="slidenum">
              <a:rPr lang="en-GB" smtClean="0"/>
              <a:pPr/>
              <a:t>19</a:t>
            </a:fld>
            <a:endParaRPr lang="en-GB" dirty="0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DD24350A-D725-5241-879E-98A9DC979D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0524" y="397211"/>
            <a:ext cx="11334518" cy="370742"/>
          </a:xfrm>
        </p:spPr>
        <p:txBody>
          <a:bodyPr/>
          <a:lstStyle/>
          <a:p>
            <a:pPr algn="just"/>
            <a:r>
              <a:rPr lang="ru-RU" dirty="0" smtClean="0"/>
              <a:t>3. Основные </a:t>
            </a:r>
            <a:r>
              <a:rPr lang="ru-RU" dirty="0"/>
              <a:t>требования </a:t>
            </a:r>
            <a:r>
              <a:rPr lang="ru-RU" dirty="0" smtClean="0"/>
              <a:t>на этапе выполнения работ</a:t>
            </a:r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biLevel thresh="25000"/>
          </a:blip>
          <a:stretch>
            <a:fillRect/>
          </a:stretch>
        </p:blipFill>
        <p:spPr>
          <a:xfrm>
            <a:off x="477057" y="1244485"/>
            <a:ext cx="254451" cy="268214"/>
          </a:xfrm>
          <a:prstGeom prst="rect">
            <a:avLst/>
          </a:prstGeom>
        </p:spPr>
      </p:pic>
      <p:grpSp>
        <p:nvGrpSpPr>
          <p:cNvPr id="118" name="Группа 117"/>
          <p:cNvGrpSpPr/>
          <p:nvPr/>
        </p:nvGrpSpPr>
        <p:grpSpPr>
          <a:xfrm>
            <a:off x="422248" y="1184200"/>
            <a:ext cx="6619981" cy="642684"/>
            <a:chOff x="430524" y="1657479"/>
            <a:chExt cx="6619981" cy="642684"/>
          </a:xfrm>
        </p:grpSpPr>
        <p:grpSp>
          <p:nvGrpSpPr>
            <p:cNvPr id="122" name="Группа 121"/>
            <p:cNvGrpSpPr/>
            <p:nvPr/>
          </p:nvGrpSpPr>
          <p:grpSpPr>
            <a:xfrm>
              <a:off x="430524" y="1657479"/>
              <a:ext cx="6619981" cy="642684"/>
              <a:chOff x="285235" y="1147651"/>
              <a:chExt cx="3673567" cy="571174"/>
            </a:xfrm>
          </p:grpSpPr>
          <p:sp>
            <p:nvSpPr>
              <p:cNvPr id="132" name="Прямоугольник: скругленные углы 118">
                <a:extLst>
                  <a:ext uri="{FF2B5EF4-FFF2-40B4-BE49-F238E27FC236}">
                    <a16:creationId xmlns:a16="http://schemas.microsoft.com/office/drawing/2014/main" id="{79635FA1-070E-2B1F-64BB-00AA9892F49E}"/>
                  </a:ext>
                </a:extLst>
              </p:cNvPr>
              <p:cNvSpPr/>
              <p:nvPr/>
            </p:nvSpPr>
            <p:spPr>
              <a:xfrm>
                <a:off x="439226" y="1222624"/>
                <a:ext cx="3519576" cy="464946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85000"/>
                </a:schemeClr>
              </a:solidFill>
              <a:ln w="25400">
                <a:solidFill>
                  <a:srgbClr val="08509D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ru-RU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ru-RU" sz="1400" b="1" dirty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33" name="Шестиугольник 132">
                <a:extLst>
                  <a:ext uri="{FF2B5EF4-FFF2-40B4-BE49-F238E27FC236}">
                    <a16:creationId xmlns:a16="http://schemas.microsoft.com/office/drawing/2014/main" id="{509E7B9F-4A67-1DEF-7D9E-A2125CC24D22}"/>
                  </a:ext>
                </a:extLst>
              </p:cNvPr>
              <p:cNvSpPr/>
              <p:nvPr/>
            </p:nvSpPr>
            <p:spPr>
              <a:xfrm flipH="1">
                <a:off x="285235" y="1147651"/>
                <a:ext cx="408721" cy="571174"/>
              </a:xfrm>
              <a:prstGeom prst="hexagon">
                <a:avLst/>
              </a:prstGeom>
              <a:gradFill flip="none" rotWithShape="1">
                <a:gsLst>
                  <a:gs pos="0">
                    <a:srgbClr val="004A95">
                      <a:shade val="30000"/>
                      <a:satMod val="115000"/>
                    </a:srgbClr>
                  </a:gs>
                  <a:gs pos="50000">
                    <a:srgbClr val="004A95">
                      <a:shade val="67500"/>
                      <a:satMod val="115000"/>
                    </a:srgbClr>
                  </a:gs>
                  <a:gs pos="100000">
                    <a:srgbClr val="004A95">
                      <a:shade val="100000"/>
                      <a:satMod val="115000"/>
                    </a:srgbClr>
                  </a:gs>
                </a:gsLst>
                <a:path path="circle">
                  <a:fillToRect t="100000" r="100000"/>
                </a:path>
                <a:tileRect l="-100000" b="-100000"/>
              </a:gradFill>
              <a:ln w="28575" cap="flat" cmpd="sng" algn="ctr">
                <a:solidFill>
                  <a:srgbClr val="08417A"/>
                </a:solidFill>
                <a:prstDash val="solid"/>
                <a:miter lim="800000"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txBody>
              <a:bodyPr rtlCol="0" anchor="ctr"/>
              <a:lstStyle>
                <a:defPPr>
                  <a:defRPr lang="ru-RU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3687" b="0" i="0" u="none" strike="noStrike" kern="120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pic>
          <p:nvPicPr>
            <p:cNvPr id="131" name="Рисунок 130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4803" y="1734610"/>
              <a:ext cx="607976" cy="471848"/>
            </a:xfrm>
            <a:prstGeom prst="rect">
              <a:avLst/>
            </a:prstGeom>
          </p:spPr>
        </p:pic>
      </p:grpSp>
      <p:sp>
        <p:nvSpPr>
          <p:cNvPr id="134" name="Прямоугольник 133"/>
          <p:cNvSpPr/>
          <p:nvPr/>
        </p:nvSpPr>
        <p:spPr>
          <a:xfrm>
            <a:off x="1158782" y="1370697"/>
            <a:ext cx="609666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Участие </a:t>
            </a:r>
            <a:r>
              <a:rPr lang="ru-RU" sz="1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совещаниях по вопросам ОТ и ПБ</a:t>
            </a:r>
          </a:p>
        </p:txBody>
      </p:sp>
      <p:grpSp>
        <p:nvGrpSpPr>
          <p:cNvPr id="10" name="Группа 9"/>
          <p:cNvGrpSpPr/>
          <p:nvPr/>
        </p:nvGrpSpPr>
        <p:grpSpPr>
          <a:xfrm>
            <a:off x="422248" y="3120365"/>
            <a:ext cx="6897487" cy="642684"/>
            <a:chOff x="430524" y="3647927"/>
            <a:chExt cx="6897487" cy="642684"/>
          </a:xfrm>
        </p:grpSpPr>
        <p:grpSp>
          <p:nvGrpSpPr>
            <p:cNvPr id="31" name="Группа 30"/>
            <p:cNvGrpSpPr/>
            <p:nvPr/>
          </p:nvGrpSpPr>
          <p:grpSpPr>
            <a:xfrm>
              <a:off x="430524" y="3647927"/>
              <a:ext cx="6619981" cy="642684"/>
              <a:chOff x="430524" y="1657479"/>
              <a:chExt cx="6619981" cy="642684"/>
            </a:xfrm>
          </p:grpSpPr>
          <p:grpSp>
            <p:nvGrpSpPr>
              <p:cNvPr id="32" name="Группа 31"/>
              <p:cNvGrpSpPr/>
              <p:nvPr/>
            </p:nvGrpSpPr>
            <p:grpSpPr>
              <a:xfrm>
                <a:off x="430524" y="1657479"/>
                <a:ext cx="6619981" cy="642684"/>
                <a:chOff x="285235" y="1147651"/>
                <a:chExt cx="3673567" cy="571174"/>
              </a:xfrm>
            </p:grpSpPr>
            <p:sp>
              <p:nvSpPr>
                <p:cNvPr id="34" name="Прямоугольник: скругленные углы 118">
                  <a:extLst>
                    <a:ext uri="{FF2B5EF4-FFF2-40B4-BE49-F238E27FC236}">
                      <a16:creationId xmlns:a16="http://schemas.microsoft.com/office/drawing/2014/main" id="{79635FA1-070E-2B1F-64BB-00AA9892F49E}"/>
                    </a:ext>
                  </a:extLst>
                </p:cNvPr>
                <p:cNvSpPr/>
                <p:nvPr/>
              </p:nvSpPr>
              <p:spPr>
                <a:xfrm>
                  <a:off x="439226" y="1222624"/>
                  <a:ext cx="3519576" cy="464946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1">
                    <a:lumMod val="85000"/>
                  </a:schemeClr>
                </a:solidFill>
                <a:ln w="25400">
                  <a:solidFill>
                    <a:srgbClr val="08509D"/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ru-RU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ru-RU" sz="1400" b="1" dirty="0">
                    <a:solidFill>
                      <a:srgbClr val="00206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35" name="Шестиугольник 34">
                  <a:extLst>
                    <a:ext uri="{FF2B5EF4-FFF2-40B4-BE49-F238E27FC236}">
                      <a16:creationId xmlns:a16="http://schemas.microsoft.com/office/drawing/2014/main" id="{509E7B9F-4A67-1DEF-7D9E-A2125CC24D22}"/>
                    </a:ext>
                  </a:extLst>
                </p:cNvPr>
                <p:cNvSpPr/>
                <p:nvPr/>
              </p:nvSpPr>
              <p:spPr>
                <a:xfrm flipH="1">
                  <a:off x="285235" y="1147651"/>
                  <a:ext cx="408721" cy="571174"/>
                </a:xfrm>
                <a:prstGeom prst="hexagon">
                  <a:avLst/>
                </a:prstGeom>
                <a:gradFill flip="none" rotWithShape="1">
                  <a:gsLst>
                    <a:gs pos="0">
                      <a:srgbClr val="004A95">
                        <a:shade val="30000"/>
                        <a:satMod val="115000"/>
                      </a:srgbClr>
                    </a:gs>
                    <a:gs pos="50000">
                      <a:srgbClr val="004A95">
                        <a:shade val="67500"/>
                        <a:satMod val="115000"/>
                      </a:srgbClr>
                    </a:gs>
                    <a:gs pos="100000">
                      <a:srgbClr val="004A95">
                        <a:shade val="100000"/>
                        <a:satMod val="115000"/>
                      </a:srgbClr>
                    </a:gs>
                  </a:gsLst>
                  <a:path path="circle">
                    <a:fillToRect t="100000" r="100000"/>
                  </a:path>
                  <a:tileRect l="-100000" b="-100000"/>
                </a:gradFill>
                <a:ln w="28575" cap="flat" cmpd="sng" algn="ctr">
                  <a:solidFill>
                    <a:srgbClr val="08417A"/>
                  </a:solidFill>
                  <a:prstDash val="solid"/>
                  <a:miter lim="800000"/>
                </a:ln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p:spPr>
              <p:txBody>
                <a:bodyPr rtlCol="0" anchor="ctr"/>
                <a:lstStyle>
                  <a:defPPr>
                    <a:defRPr lang="ru-RU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3687" b="0" i="0" u="none" strike="noStrike" kern="120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</p:grpSp>
          <p:pic>
            <p:nvPicPr>
              <p:cNvPr id="33" name="Рисунок 32"/>
              <p:cNvPicPr>
                <a:picLocks noChangeAspect="1"/>
              </p:cNvPicPr>
              <p:nvPr/>
            </p:nvPicPr>
            <p:blipFill>
              <a:blip r:embed="rId4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94803" y="1734610"/>
                <a:ext cx="607976" cy="471848"/>
              </a:xfrm>
              <a:prstGeom prst="rect">
                <a:avLst/>
              </a:prstGeom>
            </p:spPr>
          </p:pic>
        </p:grpSp>
        <p:sp>
          <p:nvSpPr>
            <p:cNvPr id="36" name="Прямоугольник 35"/>
            <p:cNvSpPr/>
            <p:nvPr/>
          </p:nvSpPr>
          <p:spPr>
            <a:xfrm>
              <a:off x="1231342" y="3835832"/>
              <a:ext cx="6096669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1400" b="1" dirty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Оценка </a:t>
              </a:r>
              <a:r>
                <a:rPr lang="ru-RU" sz="1400" b="1" dirty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подрядной организации по результатам выполнения работ</a:t>
              </a:r>
            </a:p>
          </p:txBody>
        </p:sp>
      </p:grpSp>
      <p:sp>
        <p:nvSpPr>
          <p:cNvPr id="38" name="TextBox 37">
            <a:extLst>
              <a:ext uri="{FF2B5EF4-FFF2-40B4-BE49-F238E27FC236}">
                <a16:creationId xmlns:a16="http://schemas.microsoft.com/office/drawing/2014/main" id="{3B32F139-80D4-4395-BEC6-C4E048E77102}"/>
              </a:ext>
            </a:extLst>
          </p:cNvPr>
          <p:cNvSpPr txBox="1"/>
          <p:nvPr/>
        </p:nvSpPr>
        <p:spPr>
          <a:xfrm>
            <a:off x="486527" y="1868846"/>
            <a:ext cx="11278515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/>
            <a:r>
              <a:rPr lang="ru-RU" sz="1300" dirty="0" smtClean="0"/>
              <a:t>В АО «Апатит» ежемесячно организуются </a:t>
            </a:r>
            <a:r>
              <a:rPr lang="ru-RU" sz="1300" dirty="0"/>
              <a:t>и </a:t>
            </a:r>
            <a:r>
              <a:rPr lang="ru-RU" sz="1300" dirty="0" smtClean="0"/>
              <a:t>проводятся </a:t>
            </a:r>
            <a:r>
              <a:rPr lang="ru-RU" sz="1300" dirty="0"/>
              <a:t> </a:t>
            </a:r>
            <a:r>
              <a:rPr lang="ru-RU" sz="1300" dirty="0" smtClean="0"/>
              <a:t>рабочие </a:t>
            </a:r>
            <a:r>
              <a:rPr lang="ru-RU" sz="1300" dirty="0"/>
              <a:t>совещания с </a:t>
            </a:r>
            <a:r>
              <a:rPr lang="ru-RU" sz="1300" dirty="0" smtClean="0"/>
              <a:t>ответственными </a:t>
            </a:r>
            <a:r>
              <a:rPr lang="ru-RU" sz="1300" dirty="0"/>
              <a:t>производителями работ </a:t>
            </a:r>
            <a:r>
              <a:rPr lang="ru-RU" sz="1300" dirty="0" smtClean="0"/>
              <a:t>Подрядных организаций </a:t>
            </a:r>
            <a:r>
              <a:rPr lang="ru-RU" sz="1300" dirty="0"/>
              <a:t>для обмена опытом, анализа выявляемых замечаний и эффективности корректирующих </a:t>
            </a:r>
            <a:r>
              <a:rPr lang="ru-RU" sz="1300" dirty="0" smtClean="0"/>
              <a:t>мер.</a:t>
            </a:r>
            <a:endParaRPr lang="ru-RU" sz="1300" b="1" dirty="0">
              <a:solidFill>
                <a:srgbClr val="4472C4"/>
              </a:solidFill>
            </a:endParaRPr>
          </a:p>
        </p:txBody>
      </p:sp>
      <p:sp>
        <p:nvSpPr>
          <p:cNvPr id="43" name="Прямоугольник 42">
            <a:extLst>
              <a:ext uri="{FF2B5EF4-FFF2-40B4-BE49-F238E27FC236}">
                <a16:creationId xmlns:a16="http://schemas.microsoft.com/office/drawing/2014/main" id="{19734313-D1CB-0B96-7374-BAC64D895ACF}"/>
              </a:ext>
            </a:extLst>
          </p:cNvPr>
          <p:cNvSpPr/>
          <p:nvPr/>
        </p:nvSpPr>
        <p:spPr>
          <a:xfrm>
            <a:off x="-1" y="2417969"/>
            <a:ext cx="12160131" cy="56269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1167063" y="2474530"/>
            <a:ext cx="1055829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>
              <a:spcAft>
                <a:spcPts val="0"/>
              </a:spcAft>
            </a:pPr>
            <a:r>
              <a:rPr lang="ru-RU" sz="1200" dirty="0"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На совещания приглашаются руководители подрядных организаций (головных организаций или филиалов</a:t>
            </a:r>
            <a:r>
              <a:rPr lang="ru-RU" sz="1200" dirty="0" smtClean="0"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), руководители </a:t>
            </a:r>
            <a:r>
              <a:rPr lang="ru-RU" sz="1200" dirty="0"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служб ОТ и ПБ, а также специалисты по ОТ и ПБ подрядной организации, занятые в обеспечении безопасности непосредственно на участках производства работ.</a:t>
            </a:r>
            <a:endParaRPr lang="ru-RU" sz="1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46" name="Группа 45">
            <a:extLst>
              <a:ext uri="{FF2B5EF4-FFF2-40B4-BE49-F238E27FC236}">
                <a16:creationId xmlns:a16="http://schemas.microsoft.com/office/drawing/2014/main" id="{39E2B5C5-7CBC-4DB1-90F6-7184A3B84DF5}"/>
              </a:ext>
            </a:extLst>
          </p:cNvPr>
          <p:cNvGrpSpPr/>
          <p:nvPr/>
        </p:nvGrpSpPr>
        <p:grpSpPr>
          <a:xfrm>
            <a:off x="301863" y="2474530"/>
            <a:ext cx="604838" cy="458787"/>
            <a:chOff x="8734425" y="2801938"/>
            <a:chExt cx="604838" cy="458787"/>
          </a:xfrm>
          <a:solidFill>
            <a:srgbClr val="00B050"/>
          </a:solidFill>
        </p:grpSpPr>
        <p:sp>
          <p:nvSpPr>
            <p:cNvPr id="47" name="Freeform 34">
              <a:extLst>
                <a:ext uri="{FF2B5EF4-FFF2-40B4-BE49-F238E27FC236}">
                  <a16:creationId xmlns:a16="http://schemas.microsoft.com/office/drawing/2014/main" id="{BCB06180-516F-46F6-91B6-797646665CB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734425" y="2968625"/>
              <a:ext cx="604838" cy="292100"/>
            </a:xfrm>
            <a:custGeom>
              <a:avLst/>
              <a:gdLst>
                <a:gd name="T0" fmla="*/ 8112 w 8871"/>
                <a:gd name="T1" fmla="*/ 1129 h 4273"/>
                <a:gd name="T2" fmla="*/ 528 w 8871"/>
                <a:gd name="T3" fmla="*/ 1249 h 4273"/>
                <a:gd name="T4" fmla="*/ 1026 w 8871"/>
                <a:gd name="T5" fmla="*/ 1154 h 4273"/>
                <a:gd name="T6" fmla="*/ 1132 w 8871"/>
                <a:gd name="T7" fmla="*/ 1253 h 4273"/>
                <a:gd name="T8" fmla="*/ 642 w 8871"/>
                <a:gd name="T9" fmla="*/ 119 h 4273"/>
                <a:gd name="T10" fmla="*/ 503 w 8871"/>
                <a:gd name="T11" fmla="*/ 260 h 4273"/>
                <a:gd name="T12" fmla="*/ 219 w 8871"/>
                <a:gd name="T13" fmla="*/ 558 h 4273"/>
                <a:gd name="T14" fmla="*/ 165 w 8871"/>
                <a:gd name="T15" fmla="*/ 642 h 4273"/>
                <a:gd name="T16" fmla="*/ 170 w 8871"/>
                <a:gd name="T17" fmla="*/ 3457 h 4273"/>
                <a:gd name="T18" fmla="*/ 407 w 8871"/>
                <a:gd name="T19" fmla="*/ 2496 h 4273"/>
                <a:gd name="T20" fmla="*/ 383 w 8871"/>
                <a:gd name="T21" fmla="*/ 2918 h 4273"/>
                <a:gd name="T22" fmla="*/ 583 w 8871"/>
                <a:gd name="T23" fmla="*/ 2565 h 4273"/>
                <a:gd name="T24" fmla="*/ 1647 w 8871"/>
                <a:gd name="T25" fmla="*/ 2355 h 4273"/>
                <a:gd name="T26" fmla="*/ 1834 w 8871"/>
                <a:gd name="T27" fmla="*/ 3427 h 4273"/>
                <a:gd name="T28" fmla="*/ 2059 w 8871"/>
                <a:gd name="T29" fmla="*/ 3290 h 4273"/>
                <a:gd name="T30" fmla="*/ 2236 w 8871"/>
                <a:gd name="T31" fmla="*/ 3336 h 4273"/>
                <a:gd name="T32" fmla="*/ 2437 w 8871"/>
                <a:gd name="T33" fmla="*/ 2955 h 4273"/>
                <a:gd name="T34" fmla="*/ 2366 w 8871"/>
                <a:gd name="T35" fmla="*/ 2322 h 4273"/>
                <a:gd name="T36" fmla="*/ 3120 w 8871"/>
                <a:gd name="T37" fmla="*/ 2553 h 4273"/>
                <a:gd name="T38" fmla="*/ 3507 w 8871"/>
                <a:gd name="T39" fmla="*/ 4071 h 4273"/>
                <a:gd name="T40" fmla="*/ 3659 w 8871"/>
                <a:gd name="T41" fmla="*/ 4193 h 4273"/>
                <a:gd name="T42" fmla="*/ 3723 w 8871"/>
                <a:gd name="T43" fmla="*/ 3528 h 4273"/>
                <a:gd name="T44" fmla="*/ 5056 w 8871"/>
                <a:gd name="T45" fmla="*/ 3486 h 4273"/>
                <a:gd name="T46" fmla="*/ 5105 w 8871"/>
                <a:gd name="T47" fmla="*/ 3547 h 4273"/>
                <a:gd name="T48" fmla="*/ 5380 w 8871"/>
                <a:gd name="T49" fmla="*/ 4273 h 4273"/>
                <a:gd name="T50" fmla="*/ 6504 w 8871"/>
                <a:gd name="T51" fmla="*/ 2320 h 4273"/>
                <a:gd name="T52" fmla="*/ 6442 w 8871"/>
                <a:gd name="T53" fmla="*/ 3187 h 4273"/>
                <a:gd name="T54" fmla="*/ 6890 w 8871"/>
                <a:gd name="T55" fmla="*/ 3378 h 4273"/>
                <a:gd name="T56" fmla="*/ 7171 w 8871"/>
                <a:gd name="T57" fmla="*/ 2387 h 4273"/>
                <a:gd name="T58" fmla="*/ 8227 w 8871"/>
                <a:gd name="T59" fmla="*/ 2272 h 4273"/>
                <a:gd name="T60" fmla="*/ 8335 w 8871"/>
                <a:gd name="T61" fmla="*/ 2822 h 4273"/>
                <a:gd name="T62" fmla="*/ 8471 w 8871"/>
                <a:gd name="T63" fmla="*/ 2926 h 4273"/>
                <a:gd name="T64" fmla="*/ 8474 w 8871"/>
                <a:gd name="T65" fmla="*/ 2312 h 4273"/>
                <a:gd name="T66" fmla="*/ 8871 w 8871"/>
                <a:gd name="T67" fmla="*/ 3460 h 4273"/>
                <a:gd name="T68" fmla="*/ 8451 w 8871"/>
                <a:gd name="T69" fmla="*/ 397 h 4273"/>
                <a:gd name="T70" fmla="*/ 8256 w 8871"/>
                <a:gd name="T71" fmla="*/ 141 h 4273"/>
                <a:gd name="T72" fmla="*/ 8027 w 8871"/>
                <a:gd name="T73" fmla="*/ 24 h 4273"/>
                <a:gd name="T74" fmla="*/ 7817 w 8871"/>
                <a:gd name="T75" fmla="*/ 46 h 4273"/>
                <a:gd name="T76" fmla="*/ 7672 w 8871"/>
                <a:gd name="T77" fmla="*/ 137 h 4273"/>
                <a:gd name="T78" fmla="*/ 6862 w 8871"/>
                <a:gd name="T79" fmla="*/ 647 h 4273"/>
                <a:gd name="T80" fmla="*/ 7632 w 8871"/>
                <a:gd name="T81" fmla="*/ 959 h 4273"/>
                <a:gd name="T82" fmla="*/ 7432 w 8871"/>
                <a:gd name="T83" fmla="*/ 1556 h 4273"/>
                <a:gd name="T84" fmla="*/ 7329 w 8871"/>
                <a:gd name="T85" fmla="*/ 1687 h 4273"/>
                <a:gd name="T86" fmla="*/ 6268 w 8871"/>
                <a:gd name="T87" fmla="*/ 2238 h 4273"/>
                <a:gd name="T88" fmla="*/ 5251 w 8871"/>
                <a:gd name="T89" fmla="*/ 2140 h 4273"/>
                <a:gd name="T90" fmla="*/ 5333 w 8871"/>
                <a:gd name="T91" fmla="*/ 1645 h 4273"/>
                <a:gd name="T92" fmla="*/ 5076 w 8871"/>
                <a:gd name="T93" fmla="*/ 1151 h 4273"/>
                <a:gd name="T94" fmla="*/ 3715 w 8871"/>
                <a:gd name="T95" fmla="*/ 1216 h 4273"/>
                <a:gd name="T96" fmla="*/ 3605 w 8871"/>
                <a:gd name="T97" fmla="*/ 1451 h 4273"/>
                <a:gd name="T98" fmla="*/ 3609 w 8871"/>
                <a:gd name="T99" fmla="*/ 2140 h 4273"/>
                <a:gd name="T100" fmla="*/ 3248 w 8871"/>
                <a:gd name="T101" fmla="*/ 2402 h 4273"/>
                <a:gd name="T102" fmla="*/ 1839 w 8871"/>
                <a:gd name="T103" fmla="*/ 1916 h 4273"/>
                <a:gd name="T104" fmla="*/ 1562 w 8871"/>
                <a:gd name="T105" fmla="*/ 1688 h 4273"/>
                <a:gd name="T106" fmla="*/ 1398 w 8871"/>
                <a:gd name="T107" fmla="*/ 1524 h 4273"/>
                <a:gd name="T108" fmla="*/ 1261 w 8871"/>
                <a:gd name="T109" fmla="*/ 985 h 4273"/>
                <a:gd name="T110" fmla="*/ 2048 w 8871"/>
                <a:gd name="T111" fmla="*/ 784 h 4273"/>
                <a:gd name="T112" fmla="*/ 1404 w 8871"/>
                <a:gd name="T113" fmla="*/ 443 h 4273"/>
                <a:gd name="T114" fmla="*/ 1162 w 8871"/>
                <a:gd name="T115" fmla="*/ 98 h 4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8871" h="4273">
                  <a:moveTo>
                    <a:pt x="7712" y="1271"/>
                  </a:moveTo>
                  <a:cubicBezTo>
                    <a:pt x="7714" y="1245"/>
                    <a:pt x="7720" y="1150"/>
                    <a:pt x="7746" y="1135"/>
                  </a:cubicBezTo>
                  <a:cubicBezTo>
                    <a:pt x="7831" y="1118"/>
                    <a:pt x="8015" y="1129"/>
                    <a:pt x="8112" y="1129"/>
                  </a:cubicBezTo>
                  <a:cubicBezTo>
                    <a:pt x="8224" y="1129"/>
                    <a:pt x="8333" y="1135"/>
                    <a:pt x="8363" y="1264"/>
                  </a:cubicBezTo>
                  <a:lnTo>
                    <a:pt x="7712" y="1271"/>
                  </a:lnTo>
                  <a:close/>
                  <a:moveTo>
                    <a:pt x="528" y="1249"/>
                  </a:moveTo>
                  <a:cubicBezTo>
                    <a:pt x="637" y="1122"/>
                    <a:pt x="596" y="1154"/>
                    <a:pt x="819" y="1154"/>
                  </a:cubicBezTo>
                  <a:lnTo>
                    <a:pt x="929" y="1153"/>
                  </a:lnTo>
                  <a:lnTo>
                    <a:pt x="1026" y="1154"/>
                  </a:lnTo>
                  <a:lnTo>
                    <a:pt x="1039" y="1153"/>
                  </a:lnTo>
                  <a:lnTo>
                    <a:pt x="1118" y="1160"/>
                  </a:lnTo>
                  <a:lnTo>
                    <a:pt x="1132" y="1253"/>
                  </a:lnTo>
                  <a:lnTo>
                    <a:pt x="528" y="1249"/>
                  </a:lnTo>
                  <a:close/>
                  <a:moveTo>
                    <a:pt x="663" y="87"/>
                  </a:moveTo>
                  <a:cubicBezTo>
                    <a:pt x="666" y="102"/>
                    <a:pt x="651" y="111"/>
                    <a:pt x="642" y="119"/>
                  </a:cubicBezTo>
                  <a:cubicBezTo>
                    <a:pt x="562" y="193"/>
                    <a:pt x="584" y="141"/>
                    <a:pt x="582" y="140"/>
                  </a:cubicBezTo>
                  <a:lnTo>
                    <a:pt x="562" y="158"/>
                  </a:lnTo>
                  <a:cubicBezTo>
                    <a:pt x="576" y="180"/>
                    <a:pt x="553" y="190"/>
                    <a:pt x="503" y="260"/>
                  </a:cubicBezTo>
                  <a:lnTo>
                    <a:pt x="464" y="319"/>
                  </a:lnTo>
                  <a:cubicBezTo>
                    <a:pt x="430" y="413"/>
                    <a:pt x="432" y="454"/>
                    <a:pt x="413" y="551"/>
                  </a:cubicBezTo>
                  <a:cubicBezTo>
                    <a:pt x="342" y="565"/>
                    <a:pt x="283" y="551"/>
                    <a:pt x="219" y="558"/>
                  </a:cubicBezTo>
                  <a:cubicBezTo>
                    <a:pt x="163" y="564"/>
                    <a:pt x="201" y="562"/>
                    <a:pt x="182" y="702"/>
                  </a:cubicBezTo>
                  <a:cubicBezTo>
                    <a:pt x="170" y="687"/>
                    <a:pt x="174" y="700"/>
                    <a:pt x="166" y="674"/>
                  </a:cubicBezTo>
                  <a:cubicBezTo>
                    <a:pt x="160" y="658"/>
                    <a:pt x="164" y="656"/>
                    <a:pt x="165" y="642"/>
                  </a:cubicBezTo>
                  <a:lnTo>
                    <a:pt x="0" y="3290"/>
                  </a:lnTo>
                  <a:lnTo>
                    <a:pt x="0" y="3463"/>
                  </a:lnTo>
                  <a:lnTo>
                    <a:pt x="170" y="3457"/>
                  </a:lnTo>
                  <a:cubicBezTo>
                    <a:pt x="195" y="3318"/>
                    <a:pt x="356" y="2526"/>
                    <a:pt x="342" y="2466"/>
                  </a:cubicBezTo>
                  <a:cubicBezTo>
                    <a:pt x="330" y="2391"/>
                    <a:pt x="360" y="2318"/>
                    <a:pt x="404" y="2320"/>
                  </a:cubicBezTo>
                  <a:cubicBezTo>
                    <a:pt x="431" y="2368"/>
                    <a:pt x="420" y="2454"/>
                    <a:pt x="407" y="2496"/>
                  </a:cubicBezTo>
                  <a:cubicBezTo>
                    <a:pt x="395" y="2531"/>
                    <a:pt x="413" y="2508"/>
                    <a:pt x="387" y="2531"/>
                  </a:cubicBezTo>
                  <a:lnTo>
                    <a:pt x="389" y="2546"/>
                  </a:lnTo>
                  <a:cubicBezTo>
                    <a:pt x="422" y="2703"/>
                    <a:pt x="369" y="2774"/>
                    <a:pt x="383" y="2918"/>
                  </a:cubicBezTo>
                  <a:cubicBezTo>
                    <a:pt x="424" y="2935"/>
                    <a:pt x="454" y="2929"/>
                    <a:pt x="501" y="2925"/>
                  </a:cubicBezTo>
                  <a:cubicBezTo>
                    <a:pt x="526" y="2811"/>
                    <a:pt x="505" y="2815"/>
                    <a:pt x="548" y="2789"/>
                  </a:cubicBezTo>
                  <a:cubicBezTo>
                    <a:pt x="568" y="2731"/>
                    <a:pt x="598" y="2618"/>
                    <a:pt x="583" y="2565"/>
                  </a:cubicBezTo>
                  <a:cubicBezTo>
                    <a:pt x="573" y="2517"/>
                    <a:pt x="602" y="2332"/>
                    <a:pt x="631" y="2294"/>
                  </a:cubicBezTo>
                  <a:cubicBezTo>
                    <a:pt x="649" y="2282"/>
                    <a:pt x="1428" y="2278"/>
                    <a:pt x="1564" y="2288"/>
                  </a:cubicBezTo>
                  <a:cubicBezTo>
                    <a:pt x="1589" y="2290"/>
                    <a:pt x="1700" y="2304"/>
                    <a:pt x="1647" y="2355"/>
                  </a:cubicBezTo>
                  <a:cubicBezTo>
                    <a:pt x="1686" y="2406"/>
                    <a:pt x="1678" y="2477"/>
                    <a:pt x="1694" y="2549"/>
                  </a:cubicBezTo>
                  <a:cubicBezTo>
                    <a:pt x="1686" y="2484"/>
                    <a:pt x="1690" y="2535"/>
                    <a:pt x="1712" y="2515"/>
                  </a:cubicBezTo>
                  <a:lnTo>
                    <a:pt x="1834" y="3427"/>
                  </a:lnTo>
                  <a:cubicBezTo>
                    <a:pt x="1889" y="3442"/>
                    <a:pt x="1914" y="3444"/>
                    <a:pt x="1968" y="3428"/>
                  </a:cubicBezTo>
                  <a:cubicBezTo>
                    <a:pt x="1979" y="3362"/>
                    <a:pt x="1984" y="3323"/>
                    <a:pt x="2016" y="3275"/>
                  </a:cubicBezTo>
                  <a:cubicBezTo>
                    <a:pt x="2027" y="3279"/>
                    <a:pt x="2052" y="3287"/>
                    <a:pt x="2059" y="3290"/>
                  </a:cubicBezTo>
                  <a:lnTo>
                    <a:pt x="2099" y="3321"/>
                  </a:lnTo>
                  <a:cubicBezTo>
                    <a:pt x="2101" y="3324"/>
                    <a:pt x="2103" y="3328"/>
                    <a:pt x="2105" y="3332"/>
                  </a:cubicBezTo>
                  <a:cubicBezTo>
                    <a:pt x="2135" y="3348"/>
                    <a:pt x="2183" y="3349"/>
                    <a:pt x="2236" y="3336"/>
                  </a:cubicBezTo>
                  <a:cubicBezTo>
                    <a:pt x="2281" y="3272"/>
                    <a:pt x="2285" y="3320"/>
                    <a:pt x="2349" y="3255"/>
                  </a:cubicBezTo>
                  <a:cubicBezTo>
                    <a:pt x="2425" y="3178"/>
                    <a:pt x="2376" y="3178"/>
                    <a:pt x="2437" y="3143"/>
                  </a:cubicBezTo>
                  <a:cubicBezTo>
                    <a:pt x="2454" y="3107"/>
                    <a:pt x="2453" y="3006"/>
                    <a:pt x="2437" y="2955"/>
                  </a:cubicBezTo>
                  <a:cubicBezTo>
                    <a:pt x="2416" y="2939"/>
                    <a:pt x="2416" y="2950"/>
                    <a:pt x="2412" y="2878"/>
                  </a:cubicBezTo>
                  <a:lnTo>
                    <a:pt x="2389" y="2646"/>
                  </a:lnTo>
                  <a:cubicBezTo>
                    <a:pt x="2379" y="2535"/>
                    <a:pt x="2367" y="2428"/>
                    <a:pt x="2366" y="2322"/>
                  </a:cubicBezTo>
                  <a:cubicBezTo>
                    <a:pt x="2443" y="2329"/>
                    <a:pt x="2472" y="2350"/>
                    <a:pt x="2538" y="2376"/>
                  </a:cubicBezTo>
                  <a:cubicBezTo>
                    <a:pt x="2643" y="2417"/>
                    <a:pt x="2678" y="2404"/>
                    <a:pt x="2693" y="2443"/>
                  </a:cubicBezTo>
                  <a:cubicBezTo>
                    <a:pt x="2837" y="2490"/>
                    <a:pt x="2972" y="2519"/>
                    <a:pt x="3120" y="2553"/>
                  </a:cubicBezTo>
                  <a:cubicBezTo>
                    <a:pt x="3246" y="2582"/>
                    <a:pt x="3442" y="2597"/>
                    <a:pt x="3565" y="2633"/>
                  </a:cubicBezTo>
                  <a:lnTo>
                    <a:pt x="3495" y="3889"/>
                  </a:lnTo>
                  <a:cubicBezTo>
                    <a:pt x="3535" y="3929"/>
                    <a:pt x="3510" y="3987"/>
                    <a:pt x="3507" y="4071"/>
                  </a:cubicBezTo>
                  <a:cubicBezTo>
                    <a:pt x="3505" y="4121"/>
                    <a:pt x="3505" y="4203"/>
                    <a:pt x="3496" y="4250"/>
                  </a:cubicBezTo>
                  <a:lnTo>
                    <a:pt x="3653" y="4260"/>
                  </a:lnTo>
                  <a:lnTo>
                    <a:pt x="3659" y="4193"/>
                  </a:lnTo>
                  <a:cubicBezTo>
                    <a:pt x="3707" y="4193"/>
                    <a:pt x="3658" y="4187"/>
                    <a:pt x="3680" y="4210"/>
                  </a:cubicBezTo>
                  <a:lnTo>
                    <a:pt x="3739" y="3578"/>
                  </a:lnTo>
                  <a:cubicBezTo>
                    <a:pt x="3719" y="3553"/>
                    <a:pt x="3715" y="3618"/>
                    <a:pt x="3723" y="3528"/>
                  </a:cubicBezTo>
                  <a:cubicBezTo>
                    <a:pt x="3832" y="3442"/>
                    <a:pt x="4205" y="3480"/>
                    <a:pt x="4386" y="3480"/>
                  </a:cubicBezTo>
                  <a:cubicBezTo>
                    <a:pt x="4504" y="3480"/>
                    <a:pt x="4622" y="3480"/>
                    <a:pt x="4740" y="3480"/>
                  </a:cubicBezTo>
                  <a:lnTo>
                    <a:pt x="5056" y="3486"/>
                  </a:lnTo>
                  <a:cubicBezTo>
                    <a:pt x="5096" y="3501"/>
                    <a:pt x="5065" y="3478"/>
                    <a:pt x="5083" y="3514"/>
                  </a:cubicBezTo>
                  <a:cubicBezTo>
                    <a:pt x="5091" y="3536"/>
                    <a:pt x="5082" y="3512"/>
                    <a:pt x="5095" y="3533"/>
                  </a:cubicBezTo>
                  <a:cubicBezTo>
                    <a:pt x="5128" y="3585"/>
                    <a:pt x="5070" y="3485"/>
                    <a:pt x="5105" y="3547"/>
                  </a:cubicBezTo>
                  <a:cubicBezTo>
                    <a:pt x="5117" y="3569"/>
                    <a:pt x="5110" y="3541"/>
                    <a:pt x="5119" y="3582"/>
                  </a:cubicBezTo>
                  <a:lnTo>
                    <a:pt x="5178" y="4271"/>
                  </a:lnTo>
                  <a:lnTo>
                    <a:pt x="5380" y="4273"/>
                  </a:lnTo>
                  <a:lnTo>
                    <a:pt x="5293" y="2630"/>
                  </a:lnTo>
                  <a:cubicBezTo>
                    <a:pt x="5542" y="2593"/>
                    <a:pt x="6144" y="2490"/>
                    <a:pt x="6355" y="2382"/>
                  </a:cubicBezTo>
                  <a:cubicBezTo>
                    <a:pt x="6381" y="2349"/>
                    <a:pt x="6457" y="2322"/>
                    <a:pt x="6504" y="2320"/>
                  </a:cubicBezTo>
                  <a:lnTo>
                    <a:pt x="6484" y="2619"/>
                  </a:lnTo>
                  <a:cubicBezTo>
                    <a:pt x="6473" y="2661"/>
                    <a:pt x="6484" y="2639"/>
                    <a:pt x="6458" y="2659"/>
                  </a:cubicBezTo>
                  <a:cubicBezTo>
                    <a:pt x="6436" y="2738"/>
                    <a:pt x="6404" y="3105"/>
                    <a:pt x="6442" y="3187"/>
                  </a:cubicBezTo>
                  <a:cubicBezTo>
                    <a:pt x="6509" y="3331"/>
                    <a:pt x="6680" y="3380"/>
                    <a:pt x="6846" y="3300"/>
                  </a:cubicBezTo>
                  <a:lnTo>
                    <a:pt x="6859" y="3334"/>
                  </a:lnTo>
                  <a:cubicBezTo>
                    <a:pt x="6894" y="3351"/>
                    <a:pt x="6867" y="3309"/>
                    <a:pt x="6890" y="3378"/>
                  </a:cubicBezTo>
                  <a:cubicBezTo>
                    <a:pt x="6895" y="3392"/>
                    <a:pt x="6898" y="3417"/>
                    <a:pt x="6901" y="3432"/>
                  </a:cubicBezTo>
                  <a:lnTo>
                    <a:pt x="7033" y="3432"/>
                  </a:lnTo>
                  <a:cubicBezTo>
                    <a:pt x="7016" y="3374"/>
                    <a:pt x="7147" y="2496"/>
                    <a:pt x="7171" y="2387"/>
                  </a:cubicBezTo>
                  <a:cubicBezTo>
                    <a:pt x="7205" y="2233"/>
                    <a:pt x="7519" y="2285"/>
                    <a:pt x="7660" y="2286"/>
                  </a:cubicBezTo>
                  <a:lnTo>
                    <a:pt x="8175" y="2286"/>
                  </a:lnTo>
                  <a:cubicBezTo>
                    <a:pt x="8234" y="2281"/>
                    <a:pt x="8199" y="2278"/>
                    <a:pt x="8227" y="2272"/>
                  </a:cubicBezTo>
                  <a:cubicBezTo>
                    <a:pt x="8249" y="2330"/>
                    <a:pt x="8235" y="2296"/>
                    <a:pt x="8235" y="2328"/>
                  </a:cubicBezTo>
                  <a:cubicBezTo>
                    <a:pt x="8228" y="2383"/>
                    <a:pt x="8315" y="2803"/>
                    <a:pt x="8324" y="2812"/>
                  </a:cubicBezTo>
                  <a:cubicBezTo>
                    <a:pt x="8328" y="2815"/>
                    <a:pt x="8333" y="2815"/>
                    <a:pt x="8335" y="2822"/>
                  </a:cubicBezTo>
                  <a:cubicBezTo>
                    <a:pt x="8337" y="2828"/>
                    <a:pt x="8351" y="2837"/>
                    <a:pt x="8353" y="2840"/>
                  </a:cubicBezTo>
                  <a:cubicBezTo>
                    <a:pt x="8371" y="2867"/>
                    <a:pt x="8364" y="2890"/>
                    <a:pt x="8379" y="2922"/>
                  </a:cubicBezTo>
                  <a:lnTo>
                    <a:pt x="8471" y="2926"/>
                  </a:lnTo>
                  <a:cubicBezTo>
                    <a:pt x="8500" y="2748"/>
                    <a:pt x="8451" y="2599"/>
                    <a:pt x="8448" y="2459"/>
                  </a:cubicBezTo>
                  <a:cubicBezTo>
                    <a:pt x="8448" y="2431"/>
                    <a:pt x="8444" y="2407"/>
                    <a:pt x="8443" y="2384"/>
                  </a:cubicBezTo>
                  <a:cubicBezTo>
                    <a:pt x="8442" y="2294"/>
                    <a:pt x="8459" y="2323"/>
                    <a:pt x="8474" y="2312"/>
                  </a:cubicBezTo>
                  <a:cubicBezTo>
                    <a:pt x="8530" y="2332"/>
                    <a:pt x="8525" y="2358"/>
                    <a:pt x="8518" y="2414"/>
                  </a:cubicBezTo>
                  <a:cubicBezTo>
                    <a:pt x="8493" y="2520"/>
                    <a:pt x="8686" y="3271"/>
                    <a:pt x="8697" y="3462"/>
                  </a:cubicBezTo>
                  <a:lnTo>
                    <a:pt x="8871" y="3460"/>
                  </a:lnTo>
                  <a:lnTo>
                    <a:pt x="8696" y="541"/>
                  </a:lnTo>
                  <a:lnTo>
                    <a:pt x="8471" y="533"/>
                  </a:lnTo>
                  <a:cubicBezTo>
                    <a:pt x="8470" y="486"/>
                    <a:pt x="8463" y="441"/>
                    <a:pt x="8451" y="397"/>
                  </a:cubicBezTo>
                  <a:lnTo>
                    <a:pt x="8411" y="304"/>
                  </a:lnTo>
                  <a:cubicBezTo>
                    <a:pt x="8367" y="289"/>
                    <a:pt x="8400" y="315"/>
                    <a:pt x="8369" y="270"/>
                  </a:cubicBezTo>
                  <a:cubicBezTo>
                    <a:pt x="8341" y="228"/>
                    <a:pt x="8316" y="180"/>
                    <a:pt x="8256" y="141"/>
                  </a:cubicBezTo>
                  <a:cubicBezTo>
                    <a:pt x="8244" y="133"/>
                    <a:pt x="8239" y="133"/>
                    <a:pt x="8227" y="123"/>
                  </a:cubicBezTo>
                  <a:cubicBezTo>
                    <a:pt x="8200" y="100"/>
                    <a:pt x="8215" y="119"/>
                    <a:pt x="8202" y="89"/>
                  </a:cubicBezTo>
                  <a:cubicBezTo>
                    <a:pt x="8171" y="50"/>
                    <a:pt x="8089" y="30"/>
                    <a:pt x="8027" y="24"/>
                  </a:cubicBezTo>
                  <a:cubicBezTo>
                    <a:pt x="7960" y="18"/>
                    <a:pt x="7882" y="23"/>
                    <a:pt x="7834" y="39"/>
                  </a:cubicBezTo>
                  <a:cubicBezTo>
                    <a:pt x="7832" y="39"/>
                    <a:pt x="7827" y="45"/>
                    <a:pt x="7826" y="42"/>
                  </a:cubicBezTo>
                  <a:cubicBezTo>
                    <a:pt x="7824" y="40"/>
                    <a:pt x="7820" y="45"/>
                    <a:pt x="7817" y="46"/>
                  </a:cubicBezTo>
                  <a:cubicBezTo>
                    <a:pt x="7802" y="71"/>
                    <a:pt x="7823" y="55"/>
                    <a:pt x="7783" y="77"/>
                  </a:cubicBezTo>
                  <a:cubicBezTo>
                    <a:pt x="7782" y="78"/>
                    <a:pt x="7749" y="93"/>
                    <a:pt x="7742" y="96"/>
                  </a:cubicBezTo>
                  <a:cubicBezTo>
                    <a:pt x="7711" y="112"/>
                    <a:pt x="7696" y="116"/>
                    <a:pt x="7672" y="137"/>
                  </a:cubicBezTo>
                  <a:cubicBezTo>
                    <a:pt x="7483" y="294"/>
                    <a:pt x="7507" y="392"/>
                    <a:pt x="7450" y="611"/>
                  </a:cubicBezTo>
                  <a:cubicBezTo>
                    <a:pt x="7276" y="639"/>
                    <a:pt x="7031" y="584"/>
                    <a:pt x="6905" y="642"/>
                  </a:cubicBezTo>
                  <a:cubicBezTo>
                    <a:pt x="6899" y="644"/>
                    <a:pt x="6874" y="660"/>
                    <a:pt x="6862" y="647"/>
                  </a:cubicBezTo>
                  <a:cubicBezTo>
                    <a:pt x="6770" y="725"/>
                    <a:pt x="6780" y="878"/>
                    <a:pt x="6863" y="932"/>
                  </a:cubicBezTo>
                  <a:lnTo>
                    <a:pt x="6931" y="952"/>
                  </a:lnTo>
                  <a:cubicBezTo>
                    <a:pt x="6987" y="974"/>
                    <a:pt x="7589" y="965"/>
                    <a:pt x="7632" y="959"/>
                  </a:cubicBezTo>
                  <a:cubicBezTo>
                    <a:pt x="7633" y="1141"/>
                    <a:pt x="7621" y="1298"/>
                    <a:pt x="7519" y="1448"/>
                  </a:cubicBezTo>
                  <a:cubicBezTo>
                    <a:pt x="7501" y="1475"/>
                    <a:pt x="7498" y="1484"/>
                    <a:pt x="7483" y="1511"/>
                  </a:cubicBezTo>
                  <a:cubicBezTo>
                    <a:pt x="7464" y="1543"/>
                    <a:pt x="7465" y="1545"/>
                    <a:pt x="7432" y="1556"/>
                  </a:cubicBezTo>
                  <a:lnTo>
                    <a:pt x="7428" y="1591"/>
                  </a:lnTo>
                  <a:cubicBezTo>
                    <a:pt x="7379" y="1613"/>
                    <a:pt x="7396" y="1629"/>
                    <a:pt x="7346" y="1655"/>
                  </a:cubicBezTo>
                  <a:cubicBezTo>
                    <a:pt x="7338" y="1685"/>
                    <a:pt x="7351" y="1662"/>
                    <a:pt x="7329" y="1687"/>
                  </a:cubicBezTo>
                  <a:lnTo>
                    <a:pt x="6991" y="1944"/>
                  </a:lnTo>
                  <a:cubicBezTo>
                    <a:pt x="6926" y="1956"/>
                    <a:pt x="6976" y="1951"/>
                    <a:pt x="6956" y="1934"/>
                  </a:cubicBezTo>
                  <a:cubicBezTo>
                    <a:pt x="6850" y="2030"/>
                    <a:pt x="6448" y="2176"/>
                    <a:pt x="6268" y="2238"/>
                  </a:cubicBezTo>
                  <a:cubicBezTo>
                    <a:pt x="6025" y="2323"/>
                    <a:pt x="5727" y="2381"/>
                    <a:pt x="5475" y="2425"/>
                  </a:cubicBezTo>
                  <a:cubicBezTo>
                    <a:pt x="5439" y="2477"/>
                    <a:pt x="5317" y="2459"/>
                    <a:pt x="5258" y="2465"/>
                  </a:cubicBezTo>
                  <a:cubicBezTo>
                    <a:pt x="5266" y="2343"/>
                    <a:pt x="5239" y="2301"/>
                    <a:pt x="5251" y="2140"/>
                  </a:cubicBezTo>
                  <a:cubicBezTo>
                    <a:pt x="5254" y="2097"/>
                    <a:pt x="5241" y="2085"/>
                    <a:pt x="5239" y="2039"/>
                  </a:cubicBezTo>
                  <a:cubicBezTo>
                    <a:pt x="5353" y="2010"/>
                    <a:pt x="5302" y="1977"/>
                    <a:pt x="5388" y="1934"/>
                  </a:cubicBezTo>
                  <a:cubicBezTo>
                    <a:pt x="5442" y="1870"/>
                    <a:pt x="5358" y="1705"/>
                    <a:pt x="5333" y="1645"/>
                  </a:cubicBezTo>
                  <a:cubicBezTo>
                    <a:pt x="5305" y="1574"/>
                    <a:pt x="5253" y="1420"/>
                    <a:pt x="5225" y="1380"/>
                  </a:cubicBezTo>
                  <a:cubicBezTo>
                    <a:pt x="5198" y="1367"/>
                    <a:pt x="5204" y="1388"/>
                    <a:pt x="5180" y="1320"/>
                  </a:cubicBezTo>
                  <a:cubicBezTo>
                    <a:pt x="5129" y="1165"/>
                    <a:pt x="5108" y="1223"/>
                    <a:pt x="5076" y="1151"/>
                  </a:cubicBezTo>
                  <a:lnTo>
                    <a:pt x="5062" y="1149"/>
                  </a:lnTo>
                  <a:cubicBezTo>
                    <a:pt x="4920" y="1164"/>
                    <a:pt x="4230" y="1150"/>
                    <a:pt x="3995" y="1149"/>
                  </a:cubicBezTo>
                  <a:cubicBezTo>
                    <a:pt x="3737" y="1148"/>
                    <a:pt x="3805" y="1178"/>
                    <a:pt x="3715" y="1216"/>
                  </a:cubicBezTo>
                  <a:cubicBezTo>
                    <a:pt x="3711" y="1267"/>
                    <a:pt x="3686" y="1297"/>
                    <a:pt x="3671" y="1339"/>
                  </a:cubicBezTo>
                  <a:cubicBezTo>
                    <a:pt x="3663" y="1362"/>
                    <a:pt x="3657" y="1382"/>
                    <a:pt x="3650" y="1401"/>
                  </a:cubicBezTo>
                  <a:cubicBezTo>
                    <a:pt x="3631" y="1447"/>
                    <a:pt x="3642" y="1453"/>
                    <a:pt x="3605" y="1451"/>
                  </a:cubicBezTo>
                  <a:cubicBezTo>
                    <a:pt x="3561" y="1549"/>
                    <a:pt x="3413" y="1864"/>
                    <a:pt x="3476" y="1942"/>
                  </a:cubicBezTo>
                  <a:cubicBezTo>
                    <a:pt x="3567" y="1975"/>
                    <a:pt x="3467" y="1989"/>
                    <a:pt x="3620" y="2040"/>
                  </a:cubicBezTo>
                  <a:cubicBezTo>
                    <a:pt x="3610" y="2081"/>
                    <a:pt x="3607" y="2087"/>
                    <a:pt x="3609" y="2140"/>
                  </a:cubicBezTo>
                  <a:lnTo>
                    <a:pt x="3604" y="2470"/>
                  </a:lnTo>
                  <a:lnTo>
                    <a:pt x="3285" y="2425"/>
                  </a:lnTo>
                  <a:cubicBezTo>
                    <a:pt x="3237" y="2409"/>
                    <a:pt x="3265" y="2434"/>
                    <a:pt x="3248" y="2402"/>
                  </a:cubicBezTo>
                  <a:cubicBezTo>
                    <a:pt x="3008" y="2345"/>
                    <a:pt x="2748" y="2295"/>
                    <a:pt x="2508" y="2210"/>
                  </a:cubicBezTo>
                  <a:cubicBezTo>
                    <a:pt x="2271" y="2125"/>
                    <a:pt x="2070" y="2031"/>
                    <a:pt x="1876" y="1918"/>
                  </a:cubicBezTo>
                  <a:cubicBezTo>
                    <a:pt x="1856" y="1930"/>
                    <a:pt x="1849" y="1921"/>
                    <a:pt x="1839" y="1916"/>
                  </a:cubicBezTo>
                  <a:cubicBezTo>
                    <a:pt x="1786" y="1891"/>
                    <a:pt x="1757" y="1881"/>
                    <a:pt x="1756" y="1846"/>
                  </a:cubicBezTo>
                  <a:lnTo>
                    <a:pt x="1620" y="1740"/>
                  </a:lnTo>
                  <a:cubicBezTo>
                    <a:pt x="1578" y="1728"/>
                    <a:pt x="1575" y="1729"/>
                    <a:pt x="1562" y="1688"/>
                  </a:cubicBezTo>
                  <a:cubicBezTo>
                    <a:pt x="1568" y="1669"/>
                    <a:pt x="1570" y="1673"/>
                    <a:pt x="1551" y="1680"/>
                  </a:cubicBezTo>
                  <a:cubicBezTo>
                    <a:pt x="1503" y="1658"/>
                    <a:pt x="1477" y="1617"/>
                    <a:pt x="1442" y="1578"/>
                  </a:cubicBezTo>
                  <a:cubicBezTo>
                    <a:pt x="1421" y="1555"/>
                    <a:pt x="1415" y="1546"/>
                    <a:pt x="1398" y="1524"/>
                  </a:cubicBezTo>
                  <a:cubicBezTo>
                    <a:pt x="1353" y="1468"/>
                    <a:pt x="1368" y="1482"/>
                    <a:pt x="1366" y="1455"/>
                  </a:cubicBezTo>
                  <a:cubicBezTo>
                    <a:pt x="1363" y="1424"/>
                    <a:pt x="1300" y="1310"/>
                    <a:pt x="1283" y="1249"/>
                  </a:cubicBezTo>
                  <a:cubicBezTo>
                    <a:pt x="1258" y="1159"/>
                    <a:pt x="1252" y="1082"/>
                    <a:pt x="1261" y="985"/>
                  </a:cubicBezTo>
                  <a:cubicBezTo>
                    <a:pt x="1408" y="971"/>
                    <a:pt x="1852" y="1003"/>
                    <a:pt x="1947" y="967"/>
                  </a:cubicBezTo>
                  <a:cubicBezTo>
                    <a:pt x="1968" y="918"/>
                    <a:pt x="1948" y="952"/>
                    <a:pt x="1982" y="921"/>
                  </a:cubicBezTo>
                  <a:cubicBezTo>
                    <a:pt x="2018" y="888"/>
                    <a:pt x="2050" y="882"/>
                    <a:pt x="2048" y="784"/>
                  </a:cubicBezTo>
                  <a:cubicBezTo>
                    <a:pt x="2043" y="533"/>
                    <a:pt x="1654" y="633"/>
                    <a:pt x="1417" y="612"/>
                  </a:cubicBezTo>
                  <a:cubicBezTo>
                    <a:pt x="1410" y="584"/>
                    <a:pt x="1404" y="562"/>
                    <a:pt x="1397" y="532"/>
                  </a:cubicBezTo>
                  <a:cubicBezTo>
                    <a:pt x="1380" y="461"/>
                    <a:pt x="1386" y="464"/>
                    <a:pt x="1404" y="443"/>
                  </a:cubicBezTo>
                  <a:cubicBezTo>
                    <a:pt x="1387" y="376"/>
                    <a:pt x="1379" y="334"/>
                    <a:pt x="1352" y="300"/>
                  </a:cubicBezTo>
                  <a:cubicBezTo>
                    <a:pt x="1290" y="276"/>
                    <a:pt x="1319" y="224"/>
                    <a:pt x="1207" y="152"/>
                  </a:cubicBezTo>
                  <a:cubicBezTo>
                    <a:pt x="1174" y="131"/>
                    <a:pt x="1180" y="153"/>
                    <a:pt x="1162" y="98"/>
                  </a:cubicBezTo>
                  <a:cubicBezTo>
                    <a:pt x="1104" y="4"/>
                    <a:pt x="759" y="0"/>
                    <a:pt x="663" y="8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8" name="Freeform 35">
              <a:extLst>
                <a:ext uri="{FF2B5EF4-FFF2-40B4-BE49-F238E27FC236}">
                  <a16:creationId xmlns:a16="http://schemas.microsoft.com/office/drawing/2014/main" id="{4EF65E65-7D33-47FD-8183-A9BCACADC6E6}"/>
                </a:ext>
              </a:extLst>
            </p:cNvPr>
            <p:cNvSpPr>
              <a:spLocks/>
            </p:cNvSpPr>
            <p:nvPr/>
          </p:nvSpPr>
          <p:spPr bwMode="auto">
            <a:xfrm>
              <a:off x="8970963" y="2878138"/>
              <a:ext cx="133350" cy="69850"/>
            </a:xfrm>
            <a:custGeom>
              <a:avLst/>
              <a:gdLst>
                <a:gd name="T0" fmla="*/ 310 w 1964"/>
                <a:gd name="T1" fmla="*/ 127 h 1016"/>
                <a:gd name="T2" fmla="*/ 250 w 1964"/>
                <a:gd name="T3" fmla="*/ 198 h 1016"/>
                <a:gd name="T4" fmla="*/ 243 w 1964"/>
                <a:gd name="T5" fmla="*/ 215 h 1016"/>
                <a:gd name="T6" fmla="*/ 236 w 1964"/>
                <a:gd name="T7" fmla="*/ 233 h 1016"/>
                <a:gd name="T8" fmla="*/ 203 w 1964"/>
                <a:gd name="T9" fmla="*/ 260 h 1016"/>
                <a:gd name="T10" fmla="*/ 2 w 1964"/>
                <a:gd name="T11" fmla="*/ 746 h 1016"/>
                <a:gd name="T12" fmla="*/ 18 w 1964"/>
                <a:gd name="T13" fmla="*/ 878 h 1016"/>
                <a:gd name="T14" fmla="*/ 53 w 1964"/>
                <a:gd name="T15" fmla="*/ 972 h 1016"/>
                <a:gd name="T16" fmla="*/ 466 w 1964"/>
                <a:gd name="T17" fmla="*/ 954 h 1016"/>
                <a:gd name="T18" fmla="*/ 1406 w 1964"/>
                <a:gd name="T19" fmla="*/ 951 h 1016"/>
                <a:gd name="T20" fmla="*/ 1859 w 1964"/>
                <a:gd name="T21" fmla="*/ 990 h 1016"/>
                <a:gd name="T22" fmla="*/ 1922 w 1964"/>
                <a:gd name="T23" fmla="*/ 757 h 1016"/>
                <a:gd name="T24" fmla="*/ 1829 w 1964"/>
                <a:gd name="T25" fmla="*/ 521 h 1016"/>
                <a:gd name="T26" fmla="*/ 930 w 1964"/>
                <a:gd name="T27" fmla="*/ 101 h 1016"/>
                <a:gd name="T28" fmla="*/ 310 w 1964"/>
                <a:gd name="T29" fmla="*/ 127 h 10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964" h="1016">
                  <a:moveTo>
                    <a:pt x="310" y="127"/>
                  </a:moveTo>
                  <a:cubicBezTo>
                    <a:pt x="292" y="198"/>
                    <a:pt x="278" y="152"/>
                    <a:pt x="250" y="198"/>
                  </a:cubicBezTo>
                  <a:lnTo>
                    <a:pt x="243" y="215"/>
                  </a:lnTo>
                  <a:cubicBezTo>
                    <a:pt x="242" y="218"/>
                    <a:pt x="238" y="230"/>
                    <a:pt x="236" y="233"/>
                  </a:cubicBezTo>
                  <a:cubicBezTo>
                    <a:pt x="217" y="265"/>
                    <a:pt x="237" y="245"/>
                    <a:pt x="203" y="260"/>
                  </a:cubicBezTo>
                  <a:lnTo>
                    <a:pt x="2" y="746"/>
                  </a:lnTo>
                  <a:cubicBezTo>
                    <a:pt x="47" y="795"/>
                    <a:pt x="0" y="811"/>
                    <a:pt x="18" y="878"/>
                  </a:cubicBezTo>
                  <a:cubicBezTo>
                    <a:pt x="34" y="934"/>
                    <a:pt x="51" y="882"/>
                    <a:pt x="53" y="972"/>
                  </a:cubicBezTo>
                  <a:cubicBezTo>
                    <a:pt x="57" y="1016"/>
                    <a:pt x="361" y="959"/>
                    <a:pt x="466" y="954"/>
                  </a:cubicBezTo>
                  <a:cubicBezTo>
                    <a:pt x="827" y="937"/>
                    <a:pt x="1037" y="924"/>
                    <a:pt x="1406" y="951"/>
                  </a:cubicBezTo>
                  <a:cubicBezTo>
                    <a:pt x="1519" y="960"/>
                    <a:pt x="1771" y="998"/>
                    <a:pt x="1859" y="990"/>
                  </a:cubicBezTo>
                  <a:cubicBezTo>
                    <a:pt x="1916" y="927"/>
                    <a:pt x="1964" y="881"/>
                    <a:pt x="1922" y="757"/>
                  </a:cubicBezTo>
                  <a:cubicBezTo>
                    <a:pt x="1896" y="680"/>
                    <a:pt x="1859" y="601"/>
                    <a:pt x="1829" y="521"/>
                  </a:cubicBezTo>
                  <a:cubicBezTo>
                    <a:pt x="1634" y="0"/>
                    <a:pt x="1702" y="101"/>
                    <a:pt x="930" y="101"/>
                  </a:cubicBezTo>
                  <a:cubicBezTo>
                    <a:pt x="808" y="101"/>
                    <a:pt x="361" y="81"/>
                    <a:pt x="310" y="1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9" name="Freeform 36">
              <a:extLst>
                <a:ext uri="{FF2B5EF4-FFF2-40B4-BE49-F238E27FC236}">
                  <a16:creationId xmlns:a16="http://schemas.microsoft.com/office/drawing/2014/main" id="{D40622C6-CAE5-4853-8847-1A3442F9E7F6}"/>
                </a:ext>
              </a:extLst>
            </p:cNvPr>
            <p:cNvSpPr>
              <a:spLocks/>
            </p:cNvSpPr>
            <p:nvPr/>
          </p:nvSpPr>
          <p:spPr bwMode="auto">
            <a:xfrm>
              <a:off x="8767763" y="2887663"/>
              <a:ext cx="69850" cy="76200"/>
            </a:xfrm>
            <a:custGeom>
              <a:avLst/>
              <a:gdLst>
                <a:gd name="T0" fmla="*/ 102 w 1019"/>
                <a:gd name="T1" fmla="*/ 908 h 1119"/>
                <a:gd name="T2" fmla="*/ 193 w 1019"/>
                <a:gd name="T3" fmla="*/ 980 h 1119"/>
                <a:gd name="T4" fmla="*/ 284 w 1019"/>
                <a:gd name="T5" fmla="*/ 1055 h 1119"/>
                <a:gd name="T6" fmla="*/ 678 w 1019"/>
                <a:gd name="T7" fmla="*/ 1008 h 1119"/>
                <a:gd name="T8" fmla="*/ 723 w 1019"/>
                <a:gd name="T9" fmla="*/ 951 h 1119"/>
                <a:gd name="T10" fmla="*/ 781 w 1019"/>
                <a:gd name="T11" fmla="*/ 907 h 1119"/>
                <a:gd name="T12" fmla="*/ 831 w 1019"/>
                <a:gd name="T13" fmla="*/ 826 h 1119"/>
                <a:gd name="T14" fmla="*/ 74 w 1019"/>
                <a:gd name="T15" fmla="*/ 462 h 1119"/>
                <a:gd name="T16" fmla="*/ 71 w 1019"/>
                <a:gd name="T17" fmla="*/ 870 h 1119"/>
                <a:gd name="T18" fmla="*/ 102 w 1019"/>
                <a:gd name="T19" fmla="*/ 908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19" h="1119">
                  <a:moveTo>
                    <a:pt x="102" y="908"/>
                  </a:moveTo>
                  <a:cubicBezTo>
                    <a:pt x="149" y="923"/>
                    <a:pt x="164" y="949"/>
                    <a:pt x="193" y="980"/>
                  </a:cubicBezTo>
                  <a:cubicBezTo>
                    <a:pt x="233" y="1022"/>
                    <a:pt x="254" y="994"/>
                    <a:pt x="284" y="1055"/>
                  </a:cubicBezTo>
                  <a:cubicBezTo>
                    <a:pt x="387" y="1119"/>
                    <a:pt x="625" y="1081"/>
                    <a:pt x="678" y="1008"/>
                  </a:cubicBezTo>
                  <a:cubicBezTo>
                    <a:pt x="698" y="951"/>
                    <a:pt x="682" y="991"/>
                    <a:pt x="723" y="951"/>
                  </a:cubicBezTo>
                  <a:cubicBezTo>
                    <a:pt x="761" y="916"/>
                    <a:pt x="729" y="924"/>
                    <a:pt x="781" y="907"/>
                  </a:cubicBezTo>
                  <a:lnTo>
                    <a:pt x="831" y="826"/>
                  </a:lnTo>
                  <a:cubicBezTo>
                    <a:pt x="1019" y="348"/>
                    <a:pt x="350" y="0"/>
                    <a:pt x="74" y="462"/>
                  </a:cubicBezTo>
                  <a:cubicBezTo>
                    <a:pt x="9" y="571"/>
                    <a:pt x="0" y="753"/>
                    <a:pt x="71" y="870"/>
                  </a:cubicBezTo>
                  <a:lnTo>
                    <a:pt x="102" y="90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0" name="Freeform 37">
              <a:extLst>
                <a:ext uri="{FF2B5EF4-FFF2-40B4-BE49-F238E27FC236}">
                  <a16:creationId xmlns:a16="http://schemas.microsoft.com/office/drawing/2014/main" id="{DCBEF813-7EC9-4559-B088-BB7C1902F494}"/>
                </a:ext>
              </a:extLst>
            </p:cNvPr>
            <p:cNvSpPr>
              <a:spLocks/>
            </p:cNvSpPr>
            <p:nvPr/>
          </p:nvSpPr>
          <p:spPr bwMode="auto">
            <a:xfrm>
              <a:off x="8997950" y="2801938"/>
              <a:ext cx="69850" cy="76200"/>
            </a:xfrm>
            <a:custGeom>
              <a:avLst/>
              <a:gdLst>
                <a:gd name="T0" fmla="*/ 225 w 1038"/>
                <a:gd name="T1" fmla="*/ 873 h 1105"/>
                <a:gd name="T2" fmla="*/ 260 w 1038"/>
                <a:gd name="T3" fmla="*/ 896 h 1105"/>
                <a:gd name="T4" fmla="*/ 281 w 1038"/>
                <a:gd name="T5" fmla="*/ 923 h 1105"/>
                <a:gd name="T6" fmla="*/ 321 w 1038"/>
                <a:gd name="T7" fmla="*/ 987 h 1105"/>
                <a:gd name="T8" fmla="*/ 447 w 1038"/>
                <a:gd name="T9" fmla="*/ 1061 h 1105"/>
                <a:gd name="T10" fmla="*/ 727 w 1038"/>
                <a:gd name="T11" fmla="*/ 1061 h 1105"/>
                <a:gd name="T12" fmla="*/ 834 w 1038"/>
                <a:gd name="T13" fmla="*/ 990 h 1105"/>
                <a:gd name="T14" fmla="*/ 940 w 1038"/>
                <a:gd name="T15" fmla="*/ 890 h 1105"/>
                <a:gd name="T16" fmla="*/ 952 w 1038"/>
                <a:gd name="T17" fmla="*/ 461 h 1105"/>
                <a:gd name="T18" fmla="*/ 199 w 1038"/>
                <a:gd name="T19" fmla="*/ 834 h 1105"/>
                <a:gd name="T20" fmla="*/ 225 w 1038"/>
                <a:gd name="T21" fmla="*/ 873 h 1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38" h="1105">
                  <a:moveTo>
                    <a:pt x="225" y="873"/>
                  </a:moveTo>
                  <a:cubicBezTo>
                    <a:pt x="248" y="885"/>
                    <a:pt x="236" y="873"/>
                    <a:pt x="260" y="896"/>
                  </a:cubicBezTo>
                  <a:cubicBezTo>
                    <a:pt x="265" y="902"/>
                    <a:pt x="275" y="916"/>
                    <a:pt x="281" y="923"/>
                  </a:cubicBezTo>
                  <a:cubicBezTo>
                    <a:pt x="298" y="946"/>
                    <a:pt x="312" y="965"/>
                    <a:pt x="321" y="987"/>
                  </a:cubicBezTo>
                  <a:cubicBezTo>
                    <a:pt x="359" y="994"/>
                    <a:pt x="425" y="1030"/>
                    <a:pt x="447" y="1061"/>
                  </a:cubicBezTo>
                  <a:cubicBezTo>
                    <a:pt x="499" y="1105"/>
                    <a:pt x="674" y="1102"/>
                    <a:pt x="727" y="1061"/>
                  </a:cubicBezTo>
                  <a:cubicBezTo>
                    <a:pt x="751" y="1031"/>
                    <a:pt x="797" y="1014"/>
                    <a:pt x="834" y="990"/>
                  </a:cubicBezTo>
                  <a:cubicBezTo>
                    <a:pt x="895" y="950"/>
                    <a:pt x="874" y="920"/>
                    <a:pt x="940" y="890"/>
                  </a:cubicBezTo>
                  <a:cubicBezTo>
                    <a:pt x="1038" y="825"/>
                    <a:pt x="1013" y="563"/>
                    <a:pt x="952" y="461"/>
                  </a:cubicBezTo>
                  <a:cubicBezTo>
                    <a:pt x="677" y="0"/>
                    <a:pt x="0" y="367"/>
                    <a:pt x="199" y="834"/>
                  </a:cubicBezTo>
                  <a:lnTo>
                    <a:pt x="225" y="87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1" name="Freeform 38">
              <a:extLst>
                <a:ext uri="{FF2B5EF4-FFF2-40B4-BE49-F238E27FC236}">
                  <a16:creationId xmlns:a16="http://schemas.microsoft.com/office/drawing/2014/main" id="{DD864695-2904-4E0E-A34B-FA39484A15D1}"/>
                </a:ext>
              </a:extLst>
            </p:cNvPr>
            <p:cNvSpPr>
              <a:spLocks/>
            </p:cNvSpPr>
            <p:nvPr/>
          </p:nvSpPr>
          <p:spPr bwMode="auto">
            <a:xfrm>
              <a:off x="9005888" y="2979738"/>
              <a:ext cx="61913" cy="58738"/>
            </a:xfrm>
            <a:custGeom>
              <a:avLst/>
              <a:gdLst>
                <a:gd name="T0" fmla="*/ 142 w 925"/>
                <a:gd name="T1" fmla="*/ 683 h 874"/>
                <a:gd name="T2" fmla="*/ 175 w 925"/>
                <a:gd name="T3" fmla="*/ 689 h 874"/>
                <a:gd name="T4" fmla="*/ 206 w 925"/>
                <a:gd name="T5" fmla="*/ 731 h 874"/>
                <a:gd name="T6" fmla="*/ 280 w 925"/>
                <a:gd name="T7" fmla="*/ 799 h 874"/>
                <a:gd name="T8" fmla="*/ 614 w 925"/>
                <a:gd name="T9" fmla="*/ 823 h 874"/>
                <a:gd name="T10" fmla="*/ 622 w 925"/>
                <a:gd name="T11" fmla="*/ 814 h 874"/>
                <a:gd name="T12" fmla="*/ 723 w 925"/>
                <a:gd name="T13" fmla="*/ 752 h 874"/>
                <a:gd name="T14" fmla="*/ 744 w 925"/>
                <a:gd name="T15" fmla="*/ 735 h 874"/>
                <a:gd name="T16" fmla="*/ 803 w 925"/>
                <a:gd name="T17" fmla="*/ 651 h 874"/>
                <a:gd name="T18" fmla="*/ 846 w 925"/>
                <a:gd name="T19" fmla="*/ 621 h 874"/>
                <a:gd name="T20" fmla="*/ 850 w 925"/>
                <a:gd name="T21" fmla="*/ 616 h 874"/>
                <a:gd name="T22" fmla="*/ 855 w 925"/>
                <a:gd name="T23" fmla="*/ 610 h 874"/>
                <a:gd name="T24" fmla="*/ 788 w 925"/>
                <a:gd name="T25" fmla="*/ 164 h 874"/>
                <a:gd name="T26" fmla="*/ 744 w 925"/>
                <a:gd name="T27" fmla="*/ 136 h 874"/>
                <a:gd name="T28" fmla="*/ 717 w 925"/>
                <a:gd name="T29" fmla="*/ 92 h 874"/>
                <a:gd name="T30" fmla="*/ 425 w 925"/>
                <a:gd name="T31" fmla="*/ 14 h 874"/>
                <a:gd name="T32" fmla="*/ 174 w 925"/>
                <a:gd name="T33" fmla="*/ 141 h 874"/>
                <a:gd name="T34" fmla="*/ 142 w 925"/>
                <a:gd name="T35" fmla="*/ 683 h 8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25" h="874">
                  <a:moveTo>
                    <a:pt x="142" y="683"/>
                  </a:moveTo>
                  <a:cubicBezTo>
                    <a:pt x="149" y="676"/>
                    <a:pt x="135" y="646"/>
                    <a:pt x="175" y="689"/>
                  </a:cubicBezTo>
                  <a:cubicBezTo>
                    <a:pt x="189" y="704"/>
                    <a:pt x="178" y="709"/>
                    <a:pt x="206" y="731"/>
                  </a:cubicBezTo>
                  <a:cubicBezTo>
                    <a:pt x="240" y="757"/>
                    <a:pt x="252" y="742"/>
                    <a:pt x="280" y="799"/>
                  </a:cubicBezTo>
                  <a:cubicBezTo>
                    <a:pt x="336" y="855"/>
                    <a:pt x="546" y="874"/>
                    <a:pt x="614" y="823"/>
                  </a:cubicBezTo>
                  <a:cubicBezTo>
                    <a:pt x="617" y="820"/>
                    <a:pt x="620" y="812"/>
                    <a:pt x="622" y="814"/>
                  </a:cubicBezTo>
                  <a:lnTo>
                    <a:pt x="723" y="752"/>
                  </a:lnTo>
                  <a:cubicBezTo>
                    <a:pt x="774" y="718"/>
                    <a:pt x="718" y="761"/>
                    <a:pt x="744" y="735"/>
                  </a:cubicBezTo>
                  <a:cubicBezTo>
                    <a:pt x="788" y="691"/>
                    <a:pt x="794" y="664"/>
                    <a:pt x="803" y="651"/>
                  </a:cubicBezTo>
                  <a:cubicBezTo>
                    <a:pt x="828" y="618"/>
                    <a:pt x="811" y="632"/>
                    <a:pt x="846" y="621"/>
                  </a:cubicBezTo>
                  <a:cubicBezTo>
                    <a:pt x="847" y="619"/>
                    <a:pt x="850" y="617"/>
                    <a:pt x="850" y="616"/>
                  </a:cubicBezTo>
                  <a:cubicBezTo>
                    <a:pt x="851" y="615"/>
                    <a:pt x="854" y="612"/>
                    <a:pt x="855" y="610"/>
                  </a:cubicBezTo>
                  <a:cubicBezTo>
                    <a:pt x="925" y="507"/>
                    <a:pt x="905" y="239"/>
                    <a:pt x="788" y="164"/>
                  </a:cubicBezTo>
                  <a:cubicBezTo>
                    <a:pt x="769" y="155"/>
                    <a:pt x="753" y="145"/>
                    <a:pt x="744" y="136"/>
                  </a:cubicBezTo>
                  <a:cubicBezTo>
                    <a:pt x="715" y="107"/>
                    <a:pt x="727" y="140"/>
                    <a:pt x="717" y="92"/>
                  </a:cubicBezTo>
                  <a:cubicBezTo>
                    <a:pt x="658" y="42"/>
                    <a:pt x="542" y="0"/>
                    <a:pt x="425" y="14"/>
                  </a:cubicBezTo>
                  <a:cubicBezTo>
                    <a:pt x="303" y="30"/>
                    <a:pt x="242" y="75"/>
                    <a:pt x="174" y="141"/>
                  </a:cubicBezTo>
                  <a:cubicBezTo>
                    <a:pt x="43" y="269"/>
                    <a:pt x="0" y="539"/>
                    <a:pt x="142" y="6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2" name="Freeform 39">
              <a:extLst>
                <a:ext uri="{FF2B5EF4-FFF2-40B4-BE49-F238E27FC236}">
                  <a16:creationId xmlns:a16="http://schemas.microsoft.com/office/drawing/2014/main" id="{98CEC5F7-A99F-403A-93A3-5979402E79E2}"/>
                </a:ext>
              </a:extLst>
            </p:cNvPr>
            <p:cNvSpPr>
              <a:spLocks/>
            </p:cNvSpPr>
            <p:nvPr/>
          </p:nvSpPr>
          <p:spPr bwMode="auto">
            <a:xfrm>
              <a:off x="9240838" y="2905125"/>
              <a:ext cx="63500" cy="58738"/>
            </a:xfrm>
            <a:custGeom>
              <a:avLst/>
              <a:gdLst>
                <a:gd name="T0" fmla="*/ 767 w 934"/>
                <a:gd name="T1" fmla="*/ 716 h 840"/>
                <a:gd name="T2" fmla="*/ 792 w 934"/>
                <a:gd name="T3" fmla="*/ 664 h 840"/>
                <a:gd name="T4" fmla="*/ 840 w 934"/>
                <a:gd name="T5" fmla="*/ 641 h 840"/>
                <a:gd name="T6" fmla="*/ 848 w 934"/>
                <a:gd name="T7" fmla="*/ 626 h 840"/>
                <a:gd name="T8" fmla="*/ 893 w 934"/>
                <a:gd name="T9" fmla="*/ 451 h 840"/>
                <a:gd name="T10" fmla="*/ 673 w 934"/>
                <a:gd name="T11" fmla="*/ 39 h 840"/>
                <a:gd name="T12" fmla="*/ 544 w 934"/>
                <a:gd name="T13" fmla="*/ 8 h 840"/>
                <a:gd name="T14" fmla="*/ 377 w 934"/>
                <a:gd name="T15" fmla="*/ 7 h 840"/>
                <a:gd name="T16" fmla="*/ 119 w 934"/>
                <a:gd name="T17" fmla="*/ 223 h 840"/>
                <a:gd name="T18" fmla="*/ 411 w 934"/>
                <a:gd name="T19" fmla="*/ 817 h 840"/>
                <a:gd name="T20" fmla="*/ 767 w 934"/>
                <a:gd name="T21" fmla="*/ 716 h 8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34" h="840">
                  <a:moveTo>
                    <a:pt x="767" y="716"/>
                  </a:moveTo>
                  <a:cubicBezTo>
                    <a:pt x="774" y="693"/>
                    <a:pt x="778" y="679"/>
                    <a:pt x="792" y="664"/>
                  </a:cubicBezTo>
                  <a:cubicBezTo>
                    <a:pt x="815" y="640"/>
                    <a:pt x="792" y="644"/>
                    <a:pt x="840" y="641"/>
                  </a:cubicBezTo>
                  <a:lnTo>
                    <a:pt x="848" y="626"/>
                  </a:lnTo>
                  <a:cubicBezTo>
                    <a:pt x="846" y="583"/>
                    <a:pt x="881" y="525"/>
                    <a:pt x="893" y="451"/>
                  </a:cubicBezTo>
                  <a:cubicBezTo>
                    <a:pt x="934" y="186"/>
                    <a:pt x="693" y="64"/>
                    <a:pt x="673" y="39"/>
                  </a:cubicBezTo>
                  <a:cubicBezTo>
                    <a:pt x="630" y="34"/>
                    <a:pt x="595" y="15"/>
                    <a:pt x="544" y="8"/>
                  </a:cubicBezTo>
                  <a:cubicBezTo>
                    <a:pt x="482" y="0"/>
                    <a:pt x="438" y="14"/>
                    <a:pt x="377" y="7"/>
                  </a:cubicBezTo>
                  <a:cubicBezTo>
                    <a:pt x="267" y="24"/>
                    <a:pt x="167" y="126"/>
                    <a:pt x="119" y="223"/>
                  </a:cubicBezTo>
                  <a:cubicBezTo>
                    <a:pt x="0" y="465"/>
                    <a:pt x="140" y="762"/>
                    <a:pt x="411" y="817"/>
                  </a:cubicBezTo>
                  <a:cubicBezTo>
                    <a:pt x="527" y="840"/>
                    <a:pt x="733" y="803"/>
                    <a:pt x="767" y="7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3" name="Freeform 40">
              <a:extLst>
                <a:ext uri="{FF2B5EF4-FFF2-40B4-BE49-F238E27FC236}">
                  <a16:creationId xmlns:a16="http://schemas.microsoft.com/office/drawing/2014/main" id="{39BFCCB0-1684-4D54-A2EB-1EB9BFE983E7}"/>
                </a:ext>
              </a:extLst>
            </p:cNvPr>
            <p:cNvSpPr>
              <a:spLocks/>
            </p:cNvSpPr>
            <p:nvPr/>
          </p:nvSpPr>
          <p:spPr bwMode="auto">
            <a:xfrm>
              <a:off x="9212263" y="3121025"/>
              <a:ext cx="84138" cy="82550"/>
            </a:xfrm>
            <a:custGeom>
              <a:avLst/>
              <a:gdLst>
                <a:gd name="T0" fmla="*/ 17 w 1233"/>
                <a:gd name="T1" fmla="*/ 1199 h 1199"/>
                <a:gd name="T2" fmla="*/ 66 w 1233"/>
                <a:gd name="T3" fmla="*/ 952 h 1199"/>
                <a:gd name="T4" fmla="*/ 104 w 1233"/>
                <a:gd name="T5" fmla="*/ 696 h 1199"/>
                <a:gd name="T6" fmla="*/ 363 w 1233"/>
                <a:gd name="T7" fmla="*/ 78 h 1199"/>
                <a:gd name="T8" fmla="*/ 1219 w 1233"/>
                <a:gd name="T9" fmla="*/ 95 h 1199"/>
                <a:gd name="T10" fmla="*/ 1211 w 1233"/>
                <a:gd name="T11" fmla="*/ 39 h 1199"/>
                <a:gd name="T12" fmla="*/ 1159 w 1233"/>
                <a:gd name="T13" fmla="*/ 53 h 1199"/>
                <a:gd name="T14" fmla="*/ 644 w 1233"/>
                <a:gd name="T15" fmla="*/ 53 h 1199"/>
                <a:gd name="T16" fmla="*/ 155 w 1233"/>
                <a:gd name="T17" fmla="*/ 154 h 1199"/>
                <a:gd name="T18" fmla="*/ 17 w 1233"/>
                <a:gd name="T19" fmla="*/ 1199 h 1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33" h="1199">
                  <a:moveTo>
                    <a:pt x="17" y="1199"/>
                  </a:moveTo>
                  <a:lnTo>
                    <a:pt x="66" y="952"/>
                  </a:lnTo>
                  <a:cubicBezTo>
                    <a:pt x="79" y="866"/>
                    <a:pt x="92" y="782"/>
                    <a:pt x="104" y="696"/>
                  </a:cubicBezTo>
                  <a:cubicBezTo>
                    <a:pt x="182" y="164"/>
                    <a:pt x="127" y="80"/>
                    <a:pt x="363" y="78"/>
                  </a:cubicBezTo>
                  <a:cubicBezTo>
                    <a:pt x="481" y="77"/>
                    <a:pt x="1163" y="61"/>
                    <a:pt x="1219" y="95"/>
                  </a:cubicBezTo>
                  <a:cubicBezTo>
                    <a:pt x="1219" y="63"/>
                    <a:pt x="1233" y="97"/>
                    <a:pt x="1211" y="39"/>
                  </a:cubicBezTo>
                  <a:cubicBezTo>
                    <a:pt x="1183" y="45"/>
                    <a:pt x="1218" y="48"/>
                    <a:pt x="1159" y="53"/>
                  </a:cubicBezTo>
                  <a:lnTo>
                    <a:pt x="644" y="53"/>
                  </a:lnTo>
                  <a:cubicBezTo>
                    <a:pt x="503" y="52"/>
                    <a:pt x="189" y="0"/>
                    <a:pt x="155" y="154"/>
                  </a:cubicBezTo>
                  <a:cubicBezTo>
                    <a:pt x="131" y="263"/>
                    <a:pt x="0" y="1141"/>
                    <a:pt x="17" y="119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4" name="Freeform 41">
              <a:extLst>
                <a:ext uri="{FF2B5EF4-FFF2-40B4-BE49-F238E27FC236}">
                  <a16:creationId xmlns:a16="http://schemas.microsoft.com/office/drawing/2014/main" id="{0B4E51BE-CACE-4326-90E0-CD15A17521BE}"/>
                </a:ext>
              </a:extLst>
            </p:cNvPr>
            <p:cNvSpPr>
              <a:spLocks/>
            </p:cNvSpPr>
            <p:nvPr/>
          </p:nvSpPr>
          <p:spPr bwMode="auto">
            <a:xfrm>
              <a:off x="9261475" y="3048000"/>
              <a:ext cx="41275" cy="6350"/>
            </a:xfrm>
            <a:custGeom>
              <a:avLst/>
              <a:gdLst>
                <a:gd name="T0" fmla="*/ 0 w 603"/>
                <a:gd name="T1" fmla="*/ 98 h 101"/>
                <a:gd name="T2" fmla="*/ 603 w 603"/>
                <a:gd name="T3" fmla="*/ 101 h 101"/>
                <a:gd name="T4" fmla="*/ 596 w 603"/>
                <a:gd name="T5" fmla="*/ 90 h 101"/>
                <a:gd name="T6" fmla="*/ 526 w 603"/>
                <a:gd name="T7" fmla="*/ 0 h 101"/>
                <a:gd name="T8" fmla="*/ 16 w 603"/>
                <a:gd name="T9" fmla="*/ 2 h 101"/>
                <a:gd name="T10" fmla="*/ 0 w 603"/>
                <a:gd name="T11" fmla="*/ 98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03" h="101">
                  <a:moveTo>
                    <a:pt x="0" y="98"/>
                  </a:moveTo>
                  <a:lnTo>
                    <a:pt x="603" y="101"/>
                  </a:lnTo>
                  <a:cubicBezTo>
                    <a:pt x="601" y="97"/>
                    <a:pt x="598" y="93"/>
                    <a:pt x="596" y="90"/>
                  </a:cubicBezTo>
                  <a:lnTo>
                    <a:pt x="526" y="0"/>
                  </a:lnTo>
                  <a:lnTo>
                    <a:pt x="16" y="2"/>
                  </a:lnTo>
                  <a:lnTo>
                    <a:pt x="0" y="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5" name="Freeform 42">
              <a:extLst>
                <a:ext uri="{FF2B5EF4-FFF2-40B4-BE49-F238E27FC236}">
                  <a16:creationId xmlns:a16="http://schemas.microsoft.com/office/drawing/2014/main" id="{A8F742D9-CBD3-44BE-8F9B-85283701EDFF}"/>
                </a:ext>
              </a:extLst>
            </p:cNvPr>
            <p:cNvSpPr>
              <a:spLocks/>
            </p:cNvSpPr>
            <p:nvPr/>
          </p:nvSpPr>
          <p:spPr bwMode="auto">
            <a:xfrm>
              <a:off x="8770938" y="3044825"/>
              <a:ext cx="41275" cy="9525"/>
            </a:xfrm>
            <a:custGeom>
              <a:avLst/>
              <a:gdLst>
                <a:gd name="T0" fmla="*/ 0 w 604"/>
                <a:gd name="T1" fmla="*/ 127 h 131"/>
                <a:gd name="T2" fmla="*/ 604 w 604"/>
                <a:gd name="T3" fmla="*/ 131 h 131"/>
                <a:gd name="T4" fmla="*/ 590 w 604"/>
                <a:gd name="T5" fmla="*/ 38 h 131"/>
                <a:gd name="T6" fmla="*/ 511 w 604"/>
                <a:gd name="T7" fmla="*/ 31 h 131"/>
                <a:gd name="T8" fmla="*/ 498 w 604"/>
                <a:gd name="T9" fmla="*/ 32 h 131"/>
                <a:gd name="T10" fmla="*/ 401 w 604"/>
                <a:gd name="T11" fmla="*/ 31 h 131"/>
                <a:gd name="T12" fmla="*/ 291 w 604"/>
                <a:gd name="T13" fmla="*/ 32 h 131"/>
                <a:gd name="T14" fmla="*/ 0 w 604"/>
                <a:gd name="T15" fmla="*/ 127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04" h="131">
                  <a:moveTo>
                    <a:pt x="0" y="127"/>
                  </a:moveTo>
                  <a:lnTo>
                    <a:pt x="604" y="131"/>
                  </a:lnTo>
                  <a:lnTo>
                    <a:pt x="590" y="38"/>
                  </a:lnTo>
                  <a:lnTo>
                    <a:pt x="511" y="31"/>
                  </a:lnTo>
                  <a:lnTo>
                    <a:pt x="498" y="32"/>
                  </a:lnTo>
                  <a:lnTo>
                    <a:pt x="401" y="31"/>
                  </a:lnTo>
                  <a:lnTo>
                    <a:pt x="291" y="32"/>
                  </a:lnTo>
                  <a:cubicBezTo>
                    <a:pt x="68" y="32"/>
                    <a:pt x="109" y="0"/>
                    <a:pt x="0" y="1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6" name="Freeform 43">
              <a:extLst>
                <a:ext uri="{FF2B5EF4-FFF2-40B4-BE49-F238E27FC236}">
                  <a16:creationId xmlns:a16="http://schemas.microsoft.com/office/drawing/2014/main" id="{31170DF2-C9D6-4E98-B5F2-EF2E4FC24F05}"/>
                </a:ext>
              </a:extLst>
            </p:cNvPr>
            <p:cNvSpPr>
              <a:spLocks/>
            </p:cNvSpPr>
            <p:nvPr/>
          </p:nvSpPr>
          <p:spPr bwMode="auto">
            <a:xfrm>
              <a:off x="8774113" y="3124200"/>
              <a:ext cx="76200" cy="20638"/>
            </a:xfrm>
            <a:custGeom>
              <a:avLst/>
              <a:gdLst>
                <a:gd name="T0" fmla="*/ 10 w 1127"/>
                <a:gd name="T1" fmla="*/ 287 h 287"/>
                <a:gd name="T2" fmla="*/ 73 w 1127"/>
                <a:gd name="T3" fmla="*/ 34 h 287"/>
                <a:gd name="T4" fmla="*/ 856 w 1127"/>
                <a:gd name="T5" fmla="*/ 34 h 287"/>
                <a:gd name="T6" fmla="*/ 1074 w 1127"/>
                <a:gd name="T7" fmla="*/ 77 h 287"/>
                <a:gd name="T8" fmla="*/ 991 w 1127"/>
                <a:gd name="T9" fmla="*/ 10 h 287"/>
                <a:gd name="T10" fmla="*/ 58 w 1127"/>
                <a:gd name="T11" fmla="*/ 16 h 287"/>
                <a:gd name="T12" fmla="*/ 10 w 1127"/>
                <a:gd name="T13" fmla="*/ 287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27" h="287">
                  <a:moveTo>
                    <a:pt x="10" y="287"/>
                  </a:moveTo>
                  <a:cubicBezTo>
                    <a:pt x="46" y="237"/>
                    <a:pt x="49" y="122"/>
                    <a:pt x="73" y="34"/>
                  </a:cubicBezTo>
                  <a:lnTo>
                    <a:pt x="856" y="34"/>
                  </a:lnTo>
                  <a:cubicBezTo>
                    <a:pt x="967" y="34"/>
                    <a:pt x="1002" y="19"/>
                    <a:pt x="1074" y="77"/>
                  </a:cubicBezTo>
                  <a:cubicBezTo>
                    <a:pt x="1127" y="26"/>
                    <a:pt x="1016" y="12"/>
                    <a:pt x="991" y="10"/>
                  </a:cubicBezTo>
                  <a:cubicBezTo>
                    <a:pt x="855" y="0"/>
                    <a:pt x="76" y="4"/>
                    <a:pt x="58" y="16"/>
                  </a:cubicBezTo>
                  <a:cubicBezTo>
                    <a:pt x="29" y="54"/>
                    <a:pt x="0" y="239"/>
                    <a:pt x="10" y="28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7" name="Freeform 44">
              <a:extLst>
                <a:ext uri="{FF2B5EF4-FFF2-40B4-BE49-F238E27FC236}">
                  <a16:creationId xmlns:a16="http://schemas.microsoft.com/office/drawing/2014/main" id="{A0BD8C8D-DB55-4397-BD36-735A44AFDD5B}"/>
                </a:ext>
              </a:extLst>
            </p:cNvPr>
            <p:cNvSpPr>
              <a:spLocks/>
            </p:cNvSpPr>
            <p:nvPr/>
          </p:nvSpPr>
          <p:spPr bwMode="auto">
            <a:xfrm>
              <a:off x="8988425" y="3044825"/>
              <a:ext cx="90488" cy="7938"/>
            </a:xfrm>
            <a:custGeom>
              <a:avLst/>
              <a:gdLst>
                <a:gd name="T0" fmla="*/ 0 w 1347"/>
                <a:gd name="T1" fmla="*/ 113 h 113"/>
                <a:gd name="T2" fmla="*/ 280 w 1347"/>
                <a:gd name="T3" fmla="*/ 46 h 113"/>
                <a:gd name="T4" fmla="*/ 1347 w 1347"/>
                <a:gd name="T5" fmla="*/ 46 h 113"/>
                <a:gd name="T6" fmla="*/ 634 w 1347"/>
                <a:gd name="T7" fmla="*/ 26 h 113"/>
                <a:gd name="T8" fmla="*/ 38 w 1347"/>
                <a:gd name="T9" fmla="*/ 62 h 113"/>
                <a:gd name="T10" fmla="*/ 12 w 1347"/>
                <a:gd name="T11" fmla="*/ 85 h 113"/>
                <a:gd name="T12" fmla="*/ 0 w 1347"/>
                <a:gd name="T13" fmla="*/ 113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47" h="113">
                  <a:moveTo>
                    <a:pt x="0" y="113"/>
                  </a:moveTo>
                  <a:cubicBezTo>
                    <a:pt x="90" y="75"/>
                    <a:pt x="22" y="45"/>
                    <a:pt x="280" y="46"/>
                  </a:cubicBezTo>
                  <a:cubicBezTo>
                    <a:pt x="515" y="47"/>
                    <a:pt x="1205" y="61"/>
                    <a:pt x="1347" y="46"/>
                  </a:cubicBezTo>
                  <a:cubicBezTo>
                    <a:pt x="1257" y="0"/>
                    <a:pt x="776" y="26"/>
                    <a:pt x="634" y="26"/>
                  </a:cubicBezTo>
                  <a:cubicBezTo>
                    <a:pt x="497" y="26"/>
                    <a:pt x="128" y="2"/>
                    <a:pt x="38" y="62"/>
                  </a:cubicBezTo>
                  <a:cubicBezTo>
                    <a:pt x="30" y="67"/>
                    <a:pt x="19" y="76"/>
                    <a:pt x="12" y="85"/>
                  </a:cubicBezTo>
                  <a:lnTo>
                    <a:pt x="0" y="1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8" name="Freeform 45">
              <a:extLst>
                <a:ext uri="{FF2B5EF4-FFF2-40B4-BE49-F238E27FC236}">
                  <a16:creationId xmlns:a16="http://schemas.microsoft.com/office/drawing/2014/main" id="{9BD4FE6F-7671-4247-9C6C-4616579ED66E}"/>
                </a:ext>
              </a:extLst>
            </p:cNvPr>
            <p:cNvSpPr>
              <a:spLocks/>
            </p:cNvSpPr>
            <p:nvPr/>
          </p:nvSpPr>
          <p:spPr bwMode="auto">
            <a:xfrm>
              <a:off x="8988425" y="3203575"/>
              <a:ext cx="93663" cy="12700"/>
            </a:xfrm>
            <a:custGeom>
              <a:avLst/>
              <a:gdLst>
                <a:gd name="T0" fmla="*/ 24 w 1381"/>
                <a:gd name="T1" fmla="*/ 136 h 176"/>
                <a:gd name="T2" fmla="*/ 68 w 1381"/>
                <a:gd name="T3" fmla="*/ 67 h 176"/>
                <a:gd name="T4" fmla="*/ 720 w 1381"/>
                <a:gd name="T5" fmla="*/ 63 h 176"/>
                <a:gd name="T6" fmla="*/ 1368 w 1381"/>
                <a:gd name="T7" fmla="*/ 72 h 176"/>
                <a:gd name="T8" fmla="*/ 1341 w 1381"/>
                <a:gd name="T9" fmla="*/ 44 h 176"/>
                <a:gd name="T10" fmla="*/ 1025 w 1381"/>
                <a:gd name="T11" fmla="*/ 38 h 176"/>
                <a:gd name="T12" fmla="*/ 671 w 1381"/>
                <a:gd name="T13" fmla="*/ 38 h 176"/>
                <a:gd name="T14" fmla="*/ 8 w 1381"/>
                <a:gd name="T15" fmla="*/ 86 h 176"/>
                <a:gd name="T16" fmla="*/ 24 w 1381"/>
                <a:gd name="T17" fmla="*/ 136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81" h="176">
                  <a:moveTo>
                    <a:pt x="24" y="136"/>
                  </a:moveTo>
                  <a:cubicBezTo>
                    <a:pt x="42" y="88"/>
                    <a:pt x="38" y="103"/>
                    <a:pt x="68" y="67"/>
                  </a:cubicBezTo>
                  <a:cubicBezTo>
                    <a:pt x="265" y="50"/>
                    <a:pt x="516" y="63"/>
                    <a:pt x="720" y="63"/>
                  </a:cubicBezTo>
                  <a:cubicBezTo>
                    <a:pt x="896" y="63"/>
                    <a:pt x="1208" y="45"/>
                    <a:pt x="1368" y="72"/>
                  </a:cubicBezTo>
                  <a:cubicBezTo>
                    <a:pt x="1350" y="36"/>
                    <a:pt x="1381" y="59"/>
                    <a:pt x="1341" y="44"/>
                  </a:cubicBezTo>
                  <a:lnTo>
                    <a:pt x="1025" y="38"/>
                  </a:lnTo>
                  <a:cubicBezTo>
                    <a:pt x="907" y="38"/>
                    <a:pt x="789" y="38"/>
                    <a:pt x="671" y="38"/>
                  </a:cubicBezTo>
                  <a:cubicBezTo>
                    <a:pt x="490" y="38"/>
                    <a:pt x="117" y="0"/>
                    <a:pt x="8" y="86"/>
                  </a:cubicBezTo>
                  <a:cubicBezTo>
                    <a:pt x="0" y="176"/>
                    <a:pt x="4" y="111"/>
                    <a:pt x="24" y="1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9" name="Freeform 46">
              <a:extLst>
                <a:ext uri="{FF2B5EF4-FFF2-40B4-BE49-F238E27FC236}">
                  <a16:creationId xmlns:a16="http://schemas.microsoft.com/office/drawing/2014/main" id="{D4E875F9-49FA-481E-AFB5-C229BECC1B9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259888" y="3044825"/>
              <a:ext cx="44450" cy="11113"/>
            </a:xfrm>
            <a:custGeom>
              <a:avLst/>
              <a:gdLst>
                <a:gd name="T0" fmla="*/ 39 w 651"/>
                <a:gd name="T1" fmla="*/ 38 h 153"/>
                <a:gd name="T2" fmla="*/ 549 w 651"/>
                <a:gd name="T3" fmla="*/ 36 h 153"/>
                <a:gd name="T4" fmla="*/ 619 w 651"/>
                <a:gd name="T5" fmla="*/ 126 h 153"/>
                <a:gd name="T6" fmla="*/ 626 w 651"/>
                <a:gd name="T7" fmla="*/ 137 h 153"/>
                <a:gd name="T8" fmla="*/ 23 w 651"/>
                <a:gd name="T9" fmla="*/ 134 h 153"/>
                <a:gd name="T10" fmla="*/ 39 w 651"/>
                <a:gd name="T11" fmla="*/ 38 h 153"/>
                <a:gd name="T12" fmla="*/ 0 w 651"/>
                <a:gd name="T13" fmla="*/ 153 h 153"/>
                <a:gd name="T14" fmla="*/ 651 w 651"/>
                <a:gd name="T15" fmla="*/ 146 h 153"/>
                <a:gd name="T16" fmla="*/ 400 w 651"/>
                <a:gd name="T17" fmla="*/ 11 h 153"/>
                <a:gd name="T18" fmla="*/ 34 w 651"/>
                <a:gd name="T19" fmla="*/ 17 h 153"/>
                <a:gd name="T20" fmla="*/ 0 w 651"/>
                <a:gd name="T21" fmla="*/ 153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51" h="153">
                  <a:moveTo>
                    <a:pt x="39" y="38"/>
                  </a:moveTo>
                  <a:lnTo>
                    <a:pt x="549" y="36"/>
                  </a:lnTo>
                  <a:lnTo>
                    <a:pt x="619" y="126"/>
                  </a:lnTo>
                  <a:cubicBezTo>
                    <a:pt x="621" y="129"/>
                    <a:pt x="624" y="133"/>
                    <a:pt x="626" y="137"/>
                  </a:cubicBezTo>
                  <a:lnTo>
                    <a:pt x="23" y="134"/>
                  </a:lnTo>
                  <a:lnTo>
                    <a:pt x="39" y="38"/>
                  </a:lnTo>
                  <a:close/>
                  <a:moveTo>
                    <a:pt x="0" y="153"/>
                  </a:moveTo>
                  <a:lnTo>
                    <a:pt x="651" y="146"/>
                  </a:lnTo>
                  <a:cubicBezTo>
                    <a:pt x="621" y="17"/>
                    <a:pt x="512" y="11"/>
                    <a:pt x="400" y="11"/>
                  </a:cubicBezTo>
                  <a:cubicBezTo>
                    <a:pt x="303" y="11"/>
                    <a:pt x="119" y="0"/>
                    <a:pt x="34" y="17"/>
                  </a:cubicBezTo>
                  <a:cubicBezTo>
                    <a:pt x="8" y="32"/>
                    <a:pt x="2" y="127"/>
                    <a:pt x="0" y="1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0" name="Freeform 47">
              <a:extLst>
                <a:ext uri="{FF2B5EF4-FFF2-40B4-BE49-F238E27FC236}">
                  <a16:creationId xmlns:a16="http://schemas.microsoft.com/office/drawing/2014/main" id="{76E7FAD2-82EB-46B0-8842-C3CD085E17B1}"/>
                </a:ext>
              </a:extLst>
            </p:cNvPr>
            <p:cNvSpPr>
              <a:spLocks/>
            </p:cNvSpPr>
            <p:nvPr/>
          </p:nvSpPr>
          <p:spPr bwMode="auto">
            <a:xfrm>
              <a:off x="9302750" y="3125788"/>
              <a:ext cx="12700" cy="44450"/>
            </a:xfrm>
            <a:custGeom>
              <a:avLst/>
              <a:gdLst>
                <a:gd name="T0" fmla="*/ 0 w 206"/>
                <a:gd name="T1" fmla="*/ 518 h 660"/>
                <a:gd name="T2" fmla="*/ 33 w 206"/>
                <a:gd name="T3" fmla="*/ 658 h 660"/>
                <a:gd name="T4" fmla="*/ 191 w 206"/>
                <a:gd name="T5" fmla="*/ 660 h 660"/>
                <a:gd name="T6" fmla="*/ 149 w 206"/>
                <a:gd name="T7" fmla="*/ 79 h 660"/>
                <a:gd name="T8" fmla="*/ 158 w 206"/>
                <a:gd name="T9" fmla="*/ 50 h 660"/>
                <a:gd name="T10" fmla="*/ 194 w 206"/>
                <a:gd name="T11" fmla="*/ 120 h 660"/>
                <a:gd name="T12" fmla="*/ 150 w 206"/>
                <a:gd name="T13" fmla="*/ 18 h 660"/>
                <a:gd name="T14" fmla="*/ 119 w 206"/>
                <a:gd name="T15" fmla="*/ 90 h 660"/>
                <a:gd name="T16" fmla="*/ 124 w 206"/>
                <a:gd name="T17" fmla="*/ 165 h 660"/>
                <a:gd name="T18" fmla="*/ 147 w 206"/>
                <a:gd name="T19" fmla="*/ 632 h 660"/>
                <a:gd name="T20" fmla="*/ 55 w 206"/>
                <a:gd name="T21" fmla="*/ 628 h 660"/>
                <a:gd name="T22" fmla="*/ 29 w 206"/>
                <a:gd name="T23" fmla="*/ 546 h 660"/>
                <a:gd name="T24" fmla="*/ 11 w 206"/>
                <a:gd name="T25" fmla="*/ 528 h 660"/>
                <a:gd name="T26" fmla="*/ 0 w 206"/>
                <a:gd name="T27" fmla="*/ 518 h 6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6" h="660">
                  <a:moveTo>
                    <a:pt x="0" y="518"/>
                  </a:moveTo>
                  <a:cubicBezTo>
                    <a:pt x="5" y="571"/>
                    <a:pt x="7" y="616"/>
                    <a:pt x="33" y="658"/>
                  </a:cubicBezTo>
                  <a:lnTo>
                    <a:pt x="191" y="660"/>
                  </a:lnTo>
                  <a:lnTo>
                    <a:pt x="149" y="79"/>
                  </a:lnTo>
                  <a:cubicBezTo>
                    <a:pt x="153" y="44"/>
                    <a:pt x="154" y="58"/>
                    <a:pt x="158" y="50"/>
                  </a:cubicBezTo>
                  <a:lnTo>
                    <a:pt x="194" y="120"/>
                  </a:lnTo>
                  <a:cubicBezTo>
                    <a:pt x="201" y="64"/>
                    <a:pt x="206" y="38"/>
                    <a:pt x="150" y="18"/>
                  </a:cubicBezTo>
                  <a:cubicBezTo>
                    <a:pt x="135" y="29"/>
                    <a:pt x="118" y="0"/>
                    <a:pt x="119" y="90"/>
                  </a:cubicBezTo>
                  <a:cubicBezTo>
                    <a:pt x="120" y="113"/>
                    <a:pt x="124" y="137"/>
                    <a:pt x="124" y="165"/>
                  </a:cubicBezTo>
                  <a:cubicBezTo>
                    <a:pt x="127" y="305"/>
                    <a:pt x="176" y="454"/>
                    <a:pt x="147" y="632"/>
                  </a:cubicBezTo>
                  <a:lnTo>
                    <a:pt x="55" y="628"/>
                  </a:lnTo>
                  <a:cubicBezTo>
                    <a:pt x="40" y="596"/>
                    <a:pt x="47" y="573"/>
                    <a:pt x="29" y="546"/>
                  </a:cubicBezTo>
                  <a:cubicBezTo>
                    <a:pt x="27" y="543"/>
                    <a:pt x="13" y="534"/>
                    <a:pt x="11" y="528"/>
                  </a:cubicBezTo>
                  <a:cubicBezTo>
                    <a:pt x="9" y="521"/>
                    <a:pt x="4" y="521"/>
                    <a:pt x="0" y="5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1" name="Freeform 48">
              <a:extLst>
                <a:ext uri="{FF2B5EF4-FFF2-40B4-BE49-F238E27FC236}">
                  <a16:creationId xmlns:a16="http://schemas.microsoft.com/office/drawing/2014/main" id="{9E3FC69B-371C-4C87-A6F5-2FE0C8AEF68C}"/>
                </a:ext>
              </a:extLst>
            </p:cNvPr>
            <p:cNvSpPr>
              <a:spLocks/>
            </p:cNvSpPr>
            <p:nvPr/>
          </p:nvSpPr>
          <p:spPr bwMode="auto">
            <a:xfrm>
              <a:off x="9202738" y="3032125"/>
              <a:ext cx="52388" cy="42863"/>
            </a:xfrm>
            <a:custGeom>
              <a:avLst/>
              <a:gdLst>
                <a:gd name="T0" fmla="*/ 569 w 770"/>
                <a:gd name="T1" fmla="*/ 624 h 624"/>
                <a:gd name="T2" fmla="*/ 620 w 770"/>
                <a:gd name="T3" fmla="*/ 579 h 624"/>
                <a:gd name="T4" fmla="*/ 656 w 770"/>
                <a:gd name="T5" fmla="*/ 516 h 624"/>
                <a:gd name="T6" fmla="*/ 769 w 770"/>
                <a:gd name="T7" fmla="*/ 27 h 624"/>
                <a:gd name="T8" fmla="*/ 68 w 770"/>
                <a:gd name="T9" fmla="*/ 20 h 624"/>
                <a:gd name="T10" fmla="*/ 0 w 770"/>
                <a:gd name="T11" fmla="*/ 0 h 624"/>
                <a:gd name="T12" fmla="*/ 743 w 770"/>
                <a:gd name="T13" fmla="*/ 52 h 624"/>
                <a:gd name="T14" fmla="*/ 636 w 770"/>
                <a:gd name="T15" fmla="*/ 510 h 624"/>
                <a:gd name="T16" fmla="*/ 569 w 770"/>
                <a:gd name="T17" fmla="*/ 624 h 6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70" h="624">
                  <a:moveTo>
                    <a:pt x="569" y="624"/>
                  </a:moveTo>
                  <a:cubicBezTo>
                    <a:pt x="602" y="613"/>
                    <a:pt x="601" y="611"/>
                    <a:pt x="620" y="579"/>
                  </a:cubicBezTo>
                  <a:cubicBezTo>
                    <a:pt x="635" y="552"/>
                    <a:pt x="638" y="543"/>
                    <a:pt x="656" y="516"/>
                  </a:cubicBezTo>
                  <a:cubicBezTo>
                    <a:pt x="758" y="366"/>
                    <a:pt x="770" y="209"/>
                    <a:pt x="769" y="27"/>
                  </a:cubicBezTo>
                  <a:cubicBezTo>
                    <a:pt x="726" y="33"/>
                    <a:pt x="124" y="42"/>
                    <a:pt x="68" y="20"/>
                  </a:cubicBezTo>
                  <a:lnTo>
                    <a:pt x="0" y="0"/>
                  </a:lnTo>
                  <a:cubicBezTo>
                    <a:pt x="104" y="96"/>
                    <a:pt x="514" y="28"/>
                    <a:pt x="743" y="52"/>
                  </a:cubicBezTo>
                  <a:cubicBezTo>
                    <a:pt x="762" y="227"/>
                    <a:pt x="716" y="368"/>
                    <a:pt x="636" y="510"/>
                  </a:cubicBezTo>
                  <a:cubicBezTo>
                    <a:pt x="610" y="557"/>
                    <a:pt x="582" y="578"/>
                    <a:pt x="569" y="6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2" name="Freeform 49">
              <a:extLst>
                <a:ext uri="{FF2B5EF4-FFF2-40B4-BE49-F238E27FC236}">
                  <a16:creationId xmlns:a16="http://schemas.microsoft.com/office/drawing/2014/main" id="{F46ECB3F-907F-4164-9ADC-7B182191AC9C}"/>
                </a:ext>
              </a:extLst>
            </p:cNvPr>
            <p:cNvSpPr>
              <a:spLocks/>
            </p:cNvSpPr>
            <p:nvPr/>
          </p:nvSpPr>
          <p:spPr bwMode="auto">
            <a:xfrm>
              <a:off x="8848725" y="3138488"/>
              <a:ext cx="28575" cy="66675"/>
            </a:xfrm>
            <a:custGeom>
              <a:avLst/>
              <a:gdLst>
                <a:gd name="T0" fmla="*/ 8 w 419"/>
                <a:gd name="T1" fmla="*/ 65 h 976"/>
                <a:gd name="T2" fmla="*/ 138 w 419"/>
                <a:gd name="T3" fmla="*/ 976 h 976"/>
                <a:gd name="T4" fmla="*/ 293 w 419"/>
                <a:gd name="T5" fmla="*/ 975 h 976"/>
                <a:gd name="T6" fmla="*/ 331 w 419"/>
                <a:gd name="T7" fmla="*/ 815 h 976"/>
                <a:gd name="T8" fmla="*/ 419 w 419"/>
                <a:gd name="T9" fmla="*/ 848 h 976"/>
                <a:gd name="T10" fmla="*/ 413 w 419"/>
                <a:gd name="T11" fmla="*/ 837 h 976"/>
                <a:gd name="T12" fmla="*/ 373 w 419"/>
                <a:gd name="T13" fmla="*/ 806 h 976"/>
                <a:gd name="T14" fmla="*/ 330 w 419"/>
                <a:gd name="T15" fmla="*/ 791 h 976"/>
                <a:gd name="T16" fmla="*/ 282 w 419"/>
                <a:gd name="T17" fmla="*/ 944 h 976"/>
                <a:gd name="T18" fmla="*/ 148 w 419"/>
                <a:gd name="T19" fmla="*/ 943 h 976"/>
                <a:gd name="T20" fmla="*/ 26 w 419"/>
                <a:gd name="T21" fmla="*/ 31 h 976"/>
                <a:gd name="T22" fmla="*/ 8 w 419"/>
                <a:gd name="T23" fmla="*/ 65 h 9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9" h="976">
                  <a:moveTo>
                    <a:pt x="8" y="65"/>
                  </a:moveTo>
                  <a:lnTo>
                    <a:pt x="138" y="976"/>
                  </a:lnTo>
                  <a:lnTo>
                    <a:pt x="293" y="975"/>
                  </a:lnTo>
                  <a:lnTo>
                    <a:pt x="331" y="815"/>
                  </a:lnTo>
                  <a:lnTo>
                    <a:pt x="419" y="848"/>
                  </a:lnTo>
                  <a:cubicBezTo>
                    <a:pt x="417" y="844"/>
                    <a:pt x="415" y="840"/>
                    <a:pt x="413" y="837"/>
                  </a:cubicBezTo>
                  <a:lnTo>
                    <a:pt x="373" y="806"/>
                  </a:lnTo>
                  <a:cubicBezTo>
                    <a:pt x="366" y="803"/>
                    <a:pt x="341" y="795"/>
                    <a:pt x="330" y="791"/>
                  </a:cubicBezTo>
                  <a:cubicBezTo>
                    <a:pt x="298" y="839"/>
                    <a:pt x="293" y="878"/>
                    <a:pt x="282" y="944"/>
                  </a:cubicBezTo>
                  <a:cubicBezTo>
                    <a:pt x="228" y="960"/>
                    <a:pt x="203" y="958"/>
                    <a:pt x="148" y="943"/>
                  </a:cubicBezTo>
                  <a:lnTo>
                    <a:pt x="26" y="31"/>
                  </a:lnTo>
                  <a:cubicBezTo>
                    <a:pt x="4" y="51"/>
                    <a:pt x="0" y="0"/>
                    <a:pt x="8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3" name="Freeform 50">
              <a:extLst>
                <a:ext uri="{FF2B5EF4-FFF2-40B4-BE49-F238E27FC236}">
                  <a16:creationId xmlns:a16="http://schemas.microsoft.com/office/drawing/2014/main" id="{C90BFE80-971C-4578-96CC-089D4298753B}"/>
                </a:ext>
              </a:extLst>
            </p:cNvPr>
            <p:cNvSpPr>
              <a:spLocks/>
            </p:cNvSpPr>
            <p:nvPr/>
          </p:nvSpPr>
          <p:spPr bwMode="auto">
            <a:xfrm>
              <a:off x="9202738" y="2971800"/>
              <a:ext cx="65088" cy="42863"/>
            </a:xfrm>
            <a:custGeom>
              <a:avLst/>
              <a:gdLst>
                <a:gd name="T0" fmla="*/ 0 w 961"/>
                <a:gd name="T1" fmla="*/ 601 h 614"/>
                <a:gd name="T2" fmla="*/ 43 w 961"/>
                <a:gd name="T3" fmla="*/ 596 h 614"/>
                <a:gd name="T4" fmla="*/ 588 w 961"/>
                <a:gd name="T5" fmla="*/ 565 h 614"/>
                <a:gd name="T6" fmla="*/ 810 w 961"/>
                <a:gd name="T7" fmla="*/ 91 h 614"/>
                <a:gd name="T8" fmla="*/ 880 w 961"/>
                <a:gd name="T9" fmla="*/ 50 h 614"/>
                <a:gd name="T10" fmla="*/ 921 w 961"/>
                <a:gd name="T11" fmla="*/ 31 h 614"/>
                <a:gd name="T12" fmla="*/ 955 w 961"/>
                <a:gd name="T13" fmla="*/ 0 h 614"/>
                <a:gd name="T14" fmla="*/ 684 w 961"/>
                <a:gd name="T15" fmla="*/ 196 h 614"/>
                <a:gd name="T16" fmla="*/ 570 w 961"/>
                <a:gd name="T17" fmla="*/ 545 h 614"/>
                <a:gd name="T18" fmla="*/ 0 w 961"/>
                <a:gd name="T19" fmla="*/ 601 h 6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61" h="614">
                  <a:moveTo>
                    <a:pt x="0" y="601"/>
                  </a:moveTo>
                  <a:cubicBezTo>
                    <a:pt x="12" y="614"/>
                    <a:pt x="37" y="598"/>
                    <a:pt x="43" y="596"/>
                  </a:cubicBezTo>
                  <a:cubicBezTo>
                    <a:pt x="169" y="538"/>
                    <a:pt x="414" y="593"/>
                    <a:pt x="588" y="565"/>
                  </a:cubicBezTo>
                  <a:cubicBezTo>
                    <a:pt x="645" y="346"/>
                    <a:pt x="621" y="248"/>
                    <a:pt x="810" y="91"/>
                  </a:cubicBezTo>
                  <a:cubicBezTo>
                    <a:pt x="834" y="70"/>
                    <a:pt x="849" y="66"/>
                    <a:pt x="880" y="50"/>
                  </a:cubicBezTo>
                  <a:cubicBezTo>
                    <a:pt x="887" y="47"/>
                    <a:pt x="920" y="32"/>
                    <a:pt x="921" y="31"/>
                  </a:cubicBezTo>
                  <a:cubicBezTo>
                    <a:pt x="961" y="9"/>
                    <a:pt x="940" y="25"/>
                    <a:pt x="955" y="0"/>
                  </a:cubicBezTo>
                  <a:cubicBezTo>
                    <a:pt x="831" y="27"/>
                    <a:pt x="737" y="118"/>
                    <a:pt x="684" y="196"/>
                  </a:cubicBezTo>
                  <a:cubicBezTo>
                    <a:pt x="599" y="321"/>
                    <a:pt x="614" y="396"/>
                    <a:pt x="570" y="545"/>
                  </a:cubicBezTo>
                  <a:cubicBezTo>
                    <a:pt x="410" y="594"/>
                    <a:pt x="136" y="493"/>
                    <a:pt x="0" y="6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4" name="Freeform 51">
              <a:extLst>
                <a:ext uri="{FF2B5EF4-FFF2-40B4-BE49-F238E27FC236}">
                  <a16:creationId xmlns:a16="http://schemas.microsoft.com/office/drawing/2014/main" id="{33341B91-1A75-4F56-91F1-0A44D3B4F7D2}"/>
                </a:ext>
              </a:extLst>
            </p:cNvPr>
            <p:cNvSpPr>
              <a:spLocks/>
            </p:cNvSpPr>
            <p:nvPr/>
          </p:nvSpPr>
          <p:spPr bwMode="auto">
            <a:xfrm>
              <a:off x="8828088" y="2998788"/>
              <a:ext cx="50800" cy="36513"/>
            </a:xfrm>
            <a:custGeom>
              <a:avLst/>
              <a:gdLst>
                <a:gd name="T0" fmla="*/ 567 w 737"/>
                <a:gd name="T1" fmla="*/ 524 h 524"/>
                <a:gd name="T2" fmla="*/ 582 w 737"/>
                <a:gd name="T3" fmla="*/ 174 h 524"/>
                <a:gd name="T4" fmla="*/ 54 w 737"/>
                <a:gd name="T5" fmla="*/ 154 h 524"/>
                <a:gd name="T6" fmla="*/ 24 w 737"/>
                <a:gd name="T7" fmla="*/ 0 h 524"/>
                <a:gd name="T8" fmla="*/ 17 w 737"/>
                <a:gd name="T9" fmla="*/ 89 h 524"/>
                <a:gd name="T10" fmla="*/ 37 w 737"/>
                <a:gd name="T11" fmla="*/ 169 h 524"/>
                <a:gd name="T12" fmla="*/ 668 w 737"/>
                <a:gd name="T13" fmla="*/ 341 h 524"/>
                <a:gd name="T14" fmla="*/ 602 w 737"/>
                <a:gd name="T15" fmla="*/ 478 h 524"/>
                <a:gd name="T16" fmla="*/ 567 w 737"/>
                <a:gd name="T17" fmla="*/ 524 h 5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37" h="524">
                  <a:moveTo>
                    <a:pt x="567" y="524"/>
                  </a:moveTo>
                  <a:cubicBezTo>
                    <a:pt x="726" y="450"/>
                    <a:pt x="737" y="249"/>
                    <a:pt x="582" y="174"/>
                  </a:cubicBezTo>
                  <a:cubicBezTo>
                    <a:pt x="508" y="138"/>
                    <a:pt x="162" y="160"/>
                    <a:pt x="54" y="154"/>
                  </a:cubicBezTo>
                  <a:lnTo>
                    <a:pt x="24" y="0"/>
                  </a:lnTo>
                  <a:cubicBezTo>
                    <a:pt x="6" y="21"/>
                    <a:pt x="0" y="18"/>
                    <a:pt x="17" y="89"/>
                  </a:cubicBezTo>
                  <a:cubicBezTo>
                    <a:pt x="24" y="119"/>
                    <a:pt x="30" y="141"/>
                    <a:pt x="37" y="169"/>
                  </a:cubicBezTo>
                  <a:cubicBezTo>
                    <a:pt x="274" y="190"/>
                    <a:pt x="663" y="90"/>
                    <a:pt x="668" y="341"/>
                  </a:cubicBezTo>
                  <a:cubicBezTo>
                    <a:pt x="670" y="439"/>
                    <a:pt x="638" y="445"/>
                    <a:pt x="602" y="478"/>
                  </a:cubicBezTo>
                  <a:cubicBezTo>
                    <a:pt x="568" y="509"/>
                    <a:pt x="588" y="475"/>
                    <a:pt x="567" y="5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5" name="Freeform 52">
              <a:extLst>
                <a:ext uri="{FF2B5EF4-FFF2-40B4-BE49-F238E27FC236}">
                  <a16:creationId xmlns:a16="http://schemas.microsoft.com/office/drawing/2014/main" id="{C46EB1B9-FB2A-40EC-A8EF-D433D90E6A79}"/>
                </a:ext>
              </a:extLst>
            </p:cNvPr>
            <p:cNvSpPr>
              <a:spLocks/>
            </p:cNvSpPr>
            <p:nvPr/>
          </p:nvSpPr>
          <p:spPr bwMode="auto">
            <a:xfrm>
              <a:off x="8896350" y="3127375"/>
              <a:ext cx="22225" cy="42863"/>
            </a:xfrm>
            <a:custGeom>
              <a:avLst/>
              <a:gdLst>
                <a:gd name="T0" fmla="*/ 71 w 327"/>
                <a:gd name="T1" fmla="*/ 633 h 633"/>
                <a:gd name="T2" fmla="*/ 16 w 327"/>
                <a:gd name="T3" fmla="*/ 20 h 633"/>
                <a:gd name="T4" fmla="*/ 175 w 327"/>
                <a:gd name="T5" fmla="*/ 75 h 633"/>
                <a:gd name="T6" fmla="*/ 327 w 327"/>
                <a:gd name="T7" fmla="*/ 121 h 633"/>
                <a:gd name="T8" fmla="*/ 172 w 327"/>
                <a:gd name="T9" fmla="*/ 54 h 633"/>
                <a:gd name="T10" fmla="*/ 0 w 327"/>
                <a:gd name="T11" fmla="*/ 0 h 633"/>
                <a:gd name="T12" fmla="*/ 23 w 327"/>
                <a:gd name="T13" fmla="*/ 324 h 633"/>
                <a:gd name="T14" fmla="*/ 46 w 327"/>
                <a:gd name="T15" fmla="*/ 556 h 633"/>
                <a:gd name="T16" fmla="*/ 71 w 327"/>
                <a:gd name="T17" fmla="*/ 633 h 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7" h="633">
                  <a:moveTo>
                    <a:pt x="71" y="633"/>
                  </a:moveTo>
                  <a:lnTo>
                    <a:pt x="16" y="20"/>
                  </a:lnTo>
                  <a:cubicBezTo>
                    <a:pt x="75" y="33"/>
                    <a:pt x="116" y="56"/>
                    <a:pt x="175" y="75"/>
                  </a:cubicBezTo>
                  <a:cubicBezTo>
                    <a:pt x="227" y="93"/>
                    <a:pt x="276" y="108"/>
                    <a:pt x="327" y="121"/>
                  </a:cubicBezTo>
                  <a:cubicBezTo>
                    <a:pt x="312" y="82"/>
                    <a:pt x="277" y="95"/>
                    <a:pt x="172" y="54"/>
                  </a:cubicBezTo>
                  <a:cubicBezTo>
                    <a:pt x="106" y="28"/>
                    <a:pt x="77" y="7"/>
                    <a:pt x="0" y="0"/>
                  </a:cubicBezTo>
                  <a:cubicBezTo>
                    <a:pt x="1" y="106"/>
                    <a:pt x="13" y="213"/>
                    <a:pt x="23" y="324"/>
                  </a:cubicBezTo>
                  <a:lnTo>
                    <a:pt x="46" y="556"/>
                  </a:lnTo>
                  <a:cubicBezTo>
                    <a:pt x="50" y="628"/>
                    <a:pt x="50" y="617"/>
                    <a:pt x="71" y="6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6" name="Freeform 53">
              <a:extLst>
                <a:ext uri="{FF2B5EF4-FFF2-40B4-BE49-F238E27FC236}">
                  <a16:creationId xmlns:a16="http://schemas.microsoft.com/office/drawing/2014/main" id="{BC04FE73-5A60-4DB1-B31B-C7D2EDB9C9FA}"/>
                </a:ext>
              </a:extLst>
            </p:cNvPr>
            <p:cNvSpPr>
              <a:spLocks/>
            </p:cNvSpPr>
            <p:nvPr/>
          </p:nvSpPr>
          <p:spPr bwMode="auto">
            <a:xfrm>
              <a:off x="8955088" y="3101975"/>
              <a:ext cx="26988" cy="34925"/>
            </a:xfrm>
            <a:custGeom>
              <a:avLst/>
              <a:gdLst>
                <a:gd name="T0" fmla="*/ 11 w 383"/>
                <a:gd name="T1" fmla="*/ 460 h 528"/>
                <a:gd name="T2" fmla="*/ 48 w 383"/>
                <a:gd name="T3" fmla="*/ 483 h 528"/>
                <a:gd name="T4" fmla="*/ 367 w 383"/>
                <a:gd name="T5" fmla="*/ 528 h 528"/>
                <a:gd name="T6" fmla="*/ 372 w 383"/>
                <a:gd name="T7" fmla="*/ 198 h 528"/>
                <a:gd name="T8" fmla="*/ 383 w 383"/>
                <a:gd name="T9" fmla="*/ 98 h 528"/>
                <a:gd name="T10" fmla="*/ 239 w 383"/>
                <a:gd name="T11" fmla="*/ 0 h 528"/>
                <a:gd name="T12" fmla="*/ 359 w 383"/>
                <a:gd name="T13" fmla="*/ 112 h 528"/>
                <a:gd name="T14" fmla="*/ 338 w 383"/>
                <a:gd name="T15" fmla="*/ 510 h 528"/>
                <a:gd name="T16" fmla="*/ 11 w 383"/>
                <a:gd name="T17" fmla="*/ 460 h 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3" h="528">
                  <a:moveTo>
                    <a:pt x="11" y="460"/>
                  </a:moveTo>
                  <a:cubicBezTo>
                    <a:pt x="28" y="492"/>
                    <a:pt x="0" y="467"/>
                    <a:pt x="48" y="483"/>
                  </a:cubicBezTo>
                  <a:lnTo>
                    <a:pt x="367" y="528"/>
                  </a:lnTo>
                  <a:lnTo>
                    <a:pt x="372" y="198"/>
                  </a:lnTo>
                  <a:cubicBezTo>
                    <a:pt x="370" y="145"/>
                    <a:pt x="373" y="139"/>
                    <a:pt x="383" y="98"/>
                  </a:cubicBezTo>
                  <a:cubicBezTo>
                    <a:pt x="230" y="47"/>
                    <a:pt x="330" y="33"/>
                    <a:pt x="239" y="0"/>
                  </a:cubicBezTo>
                  <a:cubicBezTo>
                    <a:pt x="256" y="57"/>
                    <a:pt x="303" y="93"/>
                    <a:pt x="359" y="112"/>
                  </a:cubicBezTo>
                  <a:lnTo>
                    <a:pt x="338" y="510"/>
                  </a:lnTo>
                  <a:lnTo>
                    <a:pt x="11" y="4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7" name="Freeform 54">
              <a:extLst>
                <a:ext uri="{FF2B5EF4-FFF2-40B4-BE49-F238E27FC236}">
                  <a16:creationId xmlns:a16="http://schemas.microsoft.com/office/drawing/2014/main" id="{103E8BDF-1863-499A-B07A-889118023A6C}"/>
                </a:ext>
              </a:extLst>
            </p:cNvPr>
            <p:cNvSpPr>
              <a:spLocks/>
            </p:cNvSpPr>
            <p:nvPr/>
          </p:nvSpPr>
          <p:spPr bwMode="auto">
            <a:xfrm>
              <a:off x="9091613" y="3100388"/>
              <a:ext cx="15875" cy="38100"/>
            </a:xfrm>
            <a:custGeom>
              <a:avLst/>
              <a:gdLst>
                <a:gd name="T0" fmla="*/ 236 w 236"/>
                <a:gd name="T1" fmla="*/ 491 h 543"/>
                <a:gd name="T2" fmla="*/ 42 w 236"/>
                <a:gd name="T3" fmla="*/ 517 h 543"/>
                <a:gd name="T4" fmla="*/ 23 w 236"/>
                <a:gd name="T5" fmla="*/ 133 h 543"/>
                <a:gd name="T6" fmla="*/ 97 w 236"/>
                <a:gd name="T7" fmla="*/ 82 h 543"/>
                <a:gd name="T8" fmla="*/ 149 w 236"/>
                <a:gd name="T9" fmla="*/ 0 h 543"/>
                <a:gd name="T10" fmla="*/ 0 w 236"/>
                <a:gd name="T11" fmla="*/ 105 h 543"/>
                <a:gd name="T12" fmla="*/ 12 w 236"/>
                <a:gd name="T13" fmla="*/ 206 h 543"/>
                <a:gd name="T14" fmla="*/ 19 w 236"/>
                <a:gd name="T15" fmla="*/ 531 h 543"/>
                <a:gd name="T16" fmla="*/ 236 w 236"/>
                <a:gd name="T17" fmla="*/ 491 h 5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6" h="543">
                  <a:moveTo>
                    <a:pt x="236" y="491"/>
                  </a:moveTo>
                  <a:lnTo>
                    <a:pt x="42" y="517"/>
                  </a:lnTo>
                  <a:lnTo>
                    <a:pt x="23" y="133"/>
                  </a:lnTo>
                  <a:lnTo>
                    <a:pt x="97" y="82"/>
                  </a:lnTo>
                  <a:cubicBezTo>
                    <a:pt x="121" y="60"/>
                    <a:pt x="135" y="38"/>
                    <a:pt x="149" y="0"/>
                  </a:cubicBezTo>
                  <a:cubicBezTo>
                    <a:pt x="63" y="43"/>
                    <a:pt x="114" y="76"/>
                    <a:pt x="0" y="105"/>
                  </a:cubicBezTo>
                  <a:cubicBezTo>
                    <a:pt x="2" y="151"/>
                    <a:pt x="15" y="163"/>
                    <a:pt x="12" y="206"/>
                  </a:cubicBezTo>
                  <a:cubicBezTo>
                    <a:pt x="0" y="367"/>
                    <a:pt x="27" y="409"/>
                    <a:pt x="19" y="531"/>
                  </a:cubicBezTo>
                  <a:cubicBezTo>
                    <a:pt x="78" y="525"/>
                    <a:pt x="200" y="543"/>
                    <a:pt x="236" y="4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8" name="Freeform 55">
              <a:extLst>
                <a:ext uri="{FF2B5EF4-FFF2-40B4-BE49-F238E27FC236}">
                  <a16:creationId xmlns:a16="http://schemas.microsoft.com/office/drawing/2014/main" id="{84F3B868-58D9-44B0-AFE5-6CEF5C865ED8}"/>
                </a:ext>
              </a:extLst>
            </p:cNvPr>
            <p:cNvSpPr>
              <a:spLocks/>
            </p:cNvSpPr>
            <p:nvPr/>
          </p:nvSpPr>
          <p:spPr bwMode="auto">
            <a:xfrm>
              <a:off x="8745538" y="2979738"/>
              <a:ext cx="28575" cy="36513"/>
            </a:xfrm>
            <a:custGeom>
              <a:avLst/>
              <a:gdLst>
                <a:gd name="T0" fmla="*/ 5 w 416"/>
                <a:gd name="T1" fmla="*/ 484 h 544"/>
                <a:gd name="T2" fmla="*/ 6 w 416"/>
                <a:gd name="T3" fmla="*/ 516 h 544"/>
                <a:gd name="T4" fmla="*/ 22 w 416"/>
                <a:gd name="T5" fmla="*/ 544 h 544"/>
                <a:gd name="T6" fmla="*/ 59 w 416"/>
                <a:gd name="T7" fmla="*/ 400 h 544"/>
                <a:gd name="T8" fmla="*/ 253 w 416"/>
                <a:gd name="T9" fmla="*/ 393 h 544"/>
                <a:gd name="T10" fmla="*/ 304 w 416"/>
                <a:gd name="T11" fmla="*/ 161 h 544"/>
                <a:gd name="T12" fmla="*/ 343 w 416"/>
                <a:gd name="T13" fmla="*/ 102 h 544"/>
                <a:gd name="T14" fmla="*/ 402 w 416"/>
                <a:gd name="T15" fmla="*/ 0 h 544"/>
                <a:gd name="T16" fmla="*/ 231 w 416"/>
                <a:gd name="T17" fmla="*/ 380 h 544"/>
                <a:gd name="T18" fmla="*/ 13 w 416"/>
                <a:gd name="T19" fmla="*/ 384 h 544"/>
                <a:gd name="T20" fmla="*/ 5 w 416"/>
                <a:gd name="T21" fmla="*/ 484 h 5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16" h="544">
                  <a:moveTo>
                    <a:pt x="5" y="484"/>
                  </a:moveTo>
                  <a:cubicBezTo>
                    <a:pt x="4" y="498"/>
                    <a:pt x="0" y="500"/>
                    <a:pt x="6" y="516"/>
                  </a:cubicBezTo>
                  <a:cubicBezTo>
                    <a:pt x="14" y="542"/>
                    <a:pt x="10" y="529"/>
                    <a:pt x="22" y="544"/>
                  </a:cubicBezTo>
                  <a:cubicBezTo>
                    <a:pt x="41" y="404"/>
                    <a:pt x="3" y="406"/>
                    <a:pt x="59" y="400"/>
                  </a:cubicBezTo>
                  <a:cubicBezTo>
                    <a:pt x="123" y="393"/>
                    <a:pt x="182" y="407"/>
                    <a:pt x="253" y="393"/>
                  </a:cubicBezTo>
                  <a:cubicBezTo>
                    <a:pt x="272" y="296"/>
                    <a:pt x="270" y="255"/>
                    <a:pt x="304" y="161"/>
                  </a:cubicBezTo>
                  <a:lnTo>
                    <a:pt x="343" y="102"/>
                  </a:lnTo>
                  <a:cubicBezTo>
                    <a:pt x="393" y="32"/>
                    <a:pt x="416" y="22"/>
                    <a:pt x="402" y="0"/>
                  </a:cubicBezTo>
                  <a:cubicBezTo>
                    <a:pt x="281" y="101"/>
                    <a:pt x="271" y="193"/>
                    <a:pt x="231" y="380"/>
                  </a:cubicBezTo>
                  <a:lnTo>
                    <a:pt x="13" y="384"/>
                  </a:lnTo>
                  <a:lnTo>
                    <a:pt x="5" y="48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9" name="Freeform 56">
              <a:extLst>
                <a:ext uri="{FF2B5EF4-FFF2-40B4-BE49-F238E27FC236}">
                  <a16:creationId xmlns:a16="http://schemas.microsoft.com/office/drawing/2014/main" id="{92E7626A-221C-416E-AD6C-A0D99905988E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6875" y="2908300"/>
              <a:ext cx="17463" cy="39688"/>
            </a:xfrm>
            <a:custGeom>
              <a:avLst/>
              <a:gdLst>
                <a:gd name="T0" fmla="*/ 175 w 261"/>
                <a:gd name="T1" fmla="*/ 590 h 590"/>
                <a:gd name="T2" fmla="*/ 182 w 261"/>
                <a:gd name="T3" fmla="*/ 583 h 590"/>
                <a:gd name="T4" fmla="*/ 199 w 261"/>
                <a:gd name="T5" fmla="*/ 560 h 590"/>
                <a:gd name="T6" fmla="*/ 219 w 261"/>
                <a:gd name="T7" fmla="*/ 519 h 590"/>
                <a:gd name="T8" fmla="*/ 242 w 261"/>
                <a:gd name="T9" fmla="*/ 430 h 590"/>
                <a:gd name="T10" fmla="*/ 141 w 261"/>
                <a:gd name="T11" fmla="*/ 94 h 590"/>
                <a:gd name="T12" fmla="*/ 0 w 261"/>
                <a:gd name="T13" fmla="*/ 3 h 590"/>
                <a:gd name="T14" fmla="*/ 220 w 261"/>
                <a:gd name="T15" fmla="*/ 415 h 590"/>
                <a:gd name="T16" fmla="*/ 175 w 261"/>
                <a:gd name="T17" fmla="*/ 590 h 5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1" h="590">
                  <a:moveTo>
                    <a:pt x="175" y="590"/>
                  </a:moveTo>
                  <a:cubicBezTo>
                    <a:pt x="177" y="588"/>
                    <a:pt x="181" y="581"/>
                    <a:pt x="182" y="583"/>
                  </a:cubicBezTo>
                  <a:lnTo>
                    <a:pt x="199" y="560"/>
                  </a:lnTo>
                  <a:cubicBezTo>
                    <a:pt x="203" y="554"/>
                    <a:pt x="216" y="527"/>
                    <a:pt x="219" y="519"/>
                  </a:cubicBezTo>
                  <a:cubicBezTo>
                    <a:pt x="230" y="491"/>
                    <a:pt x="238" y="463"/>
                    <a:pt x="242" y="430"/>
                  </a:cubicBezTo>
                  <a:cubicBezTo>
                    <a:pt x="260" y="300"/>
                    <a:pt x="222" y="190"/>
                    <a:pt x="141" y="94"/>
                  </a:cubicBezTo>
                  <a:cubicBezTo>
                    <a:pt x="114" y="61"/>
                    <a:pt x="60" y="0"/>
                    <a:pt x="0" y="3"/>
                  </a:cubicBezTo>
                  <a:cubicBezTo>
                    <a:pt x="20" y="28"/>
                    <a:pt x="261" y="150"/>
                    <a:pt x="220" y="415"/>
                  </a:cubicBezTo>
                  <a:cubicBezTo>
                    <a:pt x="208" y="489"/>
                    <a:pt x="173" y="547"/>
                    <a:pt x="175" y="59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70" name="Freeform 57">
              <a:extLst>
                <a:ext uri="{FF2B5EF4-FFF2-40B4-BE49-F238E27FC236}">
                  <a16:creationId xmlns:a16="http://schemas.microsoft.com/office/drawing/2014/main" id="{FA8C58B5-9C9B-4D2C-85EC-BF386A5FF802}"/>
                </a:ext>
              </a:extLst>
            </p:cNvPr>
            <p:cNvSpPr>
              <a:spLocks/>
            </p:cNvSpPr>
            <p:nvPr/>
          </p:nvSpPr>
          <p:spPr bwMode="auto">
            <a:xfrm>
              <a:off x="8758238" y="3143250"/>
              <a:ext cx="14288" cy="26988"/>
            </a:xfrm>
            <a:custGeom>
              <a:avLst/>
              <a:gdLst>
                <a:gd name="T0" fmla="*/ 192 w 192"/>
                <a:gd name="T1" fmla="*/ 243 h 403"/>
                <a:gd name="T2" fmla="*/ 145 w 192"/>
                <a:gd name="T3" fmla="*/ 379 h 403"/>
                <a:gd name="T4" fmla="*/ 27 w 192"/>
                <a:gd name="T5" fmla="*/ 372 h 403"/>
                <a:gd name="T6" fmla="*/ 33 w 192"/>
                <a:gd name="T7" fmla="*/ 0 h 403"/>
                <a:gd name="T8" fmla="*/ 0 w 192"/>
                <a:gd name="T9" fmla="*/ 403 h 403"/>
                <a:gd name="T10" fmla="*/ 162 w 192"/>
                <a:gd name="T11" fmla="*/ 401 h 403"/>
                <a:gd name="T12" fmla="*/ 192 w 192"/>
                <a:gd name="T13" fmla="*/ 24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2" h="403">
                  <a:moveTo>
                    <a:pt x="192" y="243"/>
                  </a:moveTo>
                  <a:cubicBezTo>
                    <a:pt x="149" y="269"/>
                    <a:pt x="170" y="265"/>
                    <a:pt x="145" y="379"/>
                  </a:cubicBezTo>
                  <a:cubicBezTo>
                    <a:pt x="98" y="383"/>
                    <a:pt x="68" y="389"/>
                    <a:pt x="27" y="372"/>
                  </a:cubicBezTo>
                  <a:cubicBezTo>
                    <a:pt x="13" y="228"/>
                    <a:pt x="66" y="157"/>
                    <a:pt x="33" y="0"/>
                  </a:cubicBezTo>
                  <a:lnTo>
                    <a:pt x="0" y="403"/>
                  </a:lnTo>
                  <a:lnTo>
                    <a:pt x="162" y="401"/>
                  </a:lnTo>
                  <a:lnTo>
                    <a:pt x="192" y="2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71" name="Freeform 58">
              <a:extLst>
                <a:ext uri="{FF2B5EF4-FFF2-40B4-BE49-F238E27FC236}">
                  <a16:creationId xmlns:a16="http://schemas.microsoft.com/office/drawing/2014/main" id="{285CD056-FF49-40AD-B653-3DCF3ECDB2CA}"/>
                </a:ext>
              </a:extLst>
            </p:cNvPr>
            <p:cNvSpPr>
              <a:spLocks/>
            </p:cNvSpPr>
            <p:nvPr/>
          </p:nvSpPr>
          <p:spPr bwMode="auto">
            <a:xfrm>
              <a:off x="8970963" y="3235325"/>
              <a:ext cx="15875" cy="25400"/>
            </a:xfrm>
            <a:custGeom>
              <a:avLst/>
              <a:gdLst>
                <a:gd name="T0" fmla="*/ 202 w 229"/>
                <a:gd name="T1" fmla="*/ 321 h 382"/>
                <a:gd name="T2" fmla="*/ 181 w 229"/>
                <a:gd name="T3" fmla="*/ 304 h 382"/>
                <a:gd name="T4" fmla="*/ 175 w 229"/>
                <a:gd name="T5" fmla="*/ 371 h 382"/>
                <a:gd name="T6" fmla="*/ 18 w 229"/>
                <a:gd name="T7" fmla="*/ 361 h 382"/>
                <a:gd name="T8" fmla="*/ 29 w 229"/>
                <a:gd name="T9" fmla="*/ 182 h 382"/>
                <a:gd name="T10" fmla="*/ 17 w 229"/>
                <a:gd name="T11" fmla="*/ 0 h 382"/>
                <a:gd name="T12" fmla="*/ 0 w 229"/>
                <a:gd name="T13" fmla="*/ 382 h 382"/>
                <a:gd name="T14" fmla="*/ 199 w 229"/>
                <a:gd name="T15" fmla="*/ 378 h 382"/>
                <a:gd name="T16" fmla="*/ 202 w 229"/>
                <a:gd name="T17" fmla="*/ 321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9" h="382">
                  <a:moveTo>
                    <a:pt x="202" y="321"/>
                  </a:moveTo>
                  <a:cubicBezTo>
                    <a:pt x="180" y="298"/>
                    <a:pt x="229" y="304"/>
                    <a:pt x="181" y="304"/>
                  </a:cubicBezTo>
                  <a:lnTo>
                    <a:pt x="175" y="371"/>
                  </a:lnTo>
                  <a:lnTo>
                    <a:pt x="18" y="361"/>
                  </a:lnTo>
                  <a:cubicBezTo>
                    <a:pt x="27" y="314"/>
                    <a:pt x="27" y="232"/>
                    <a:pt x="29" y="182"/>
                  </a:cubicBezTo>
                  <a:cubicBezTo>
                    <a:pt x="32" y="98"/>
                    <a:pt x="57" y="40"/>
                    <a:pt x="17" y="0"/>
                  </a:cubicBezTo>
                  <a:lnTo>
                    <a:pt x="0" y="382"/>
                  </a:lnTo>
                  <a:lnTo>
                    <a:pt x="199" y="378"/>
                  </a:lnTo>
                  <a:lnTo>
                    <a:pt x="202" y="3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72" name="Freeform 59">
              <a:extLst>
                <a:ext uri="{FF2B5EF4-FFF2-40B4-BE49-F238E27FC236}">
                  <a16:creationId xmlns:a16="http://schemas.microsoft.com/office/drawing/2014/main" id="{DFB9D3DE-7051-4093-BAC9-1842B354D03A}"/>
                </a:ext>
              </a:extLst>
            </p:cNvPr>
            <p:cNvSpPr>
              <a:spLocks/>
            </p:cNvSpPr>
            <p:nvPr/>
          </p:nvSpPr>
          <p:spPr bwMode="auto">
            <a:xfrm>
              <a:off x="9167813" y="3127375"/>
              <a:ext cx="9525" cy="23813"/>
            </a:xfrm>
            <a:custGeom>
              <a:avLst/>
              <a:gdLst>
                <a:gd name="T0" fmla="*/ 0 w 149"/>
                <a:gd name="T1" fmla="*/ 62 h 341"/>
                <a:gd name="T2" fmla="*/ 131 w 149"/>
                <a:gd name="T3" fmla="*/ 22 h 341"/>
                <a:gd name="T4" fmla="*/ 103 w 149"/>
                <a:gd name="T5" fmla="*/ 339 h 341"/>
                <a:gd name="T6" fmla="*/ 129 w 149"/>
                <a:gd name="T7" fmla="*/ 299 h 341"/>
                <a:gd name="T8" fmla="*/ 149 w 149"/>
                <a:gd name="T9" fmla="*/ 0 h 341"/>
                <a:gd name="T10" fmla="*/ 0 w 149"/>
                <a:gd name="T11" fmla="*/ 62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9" h="341">
                  <a:moveTo>
                    <a:pt x="0" y="62"/>
                  </a:moveTo>
                  <a:lnTo>
                    <a:pt x="131" y="22"/>
                  </a:lnTo>
                  <a:lnTo>
                    <a:pt x="103" y="339"/>
                  </a:lnTo>
                  <a:cubicBezTo>
                    <a:pt x="129" y="319"/>
                    <a:pt x="118" y="341"/>
                    <a:pt x="129" y="299"/>
                  </a:cubicBezTo>
                  <a:lnTo>
                    <a:pt x="149" y="0"/>
                  </a:lnTo>
                  <a:cubicBezTo>
                    <a:pt x="102" y="2"/>
                    <a:pt x="26" y="29"/>
                    <a:pt x="0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73" name="Freeform 60">
              <a:extLst>
                <a:ext uri="{FF2B5EF4-FFF2-40B4-BE49-F238E27FC236}">
                  <a16:creationId xmlns:a16="http://schemas.microsoft.com/office/drawing/2014/main" id="{33554EA8-525A-4C31-8AFE-965FB34A211E}"/>
                </a:ext>
              </a:extLst>
            </p:cNvPr>
            <p:cNvSpPr>
              <a:spLocks/>
            </p:cNvSpPr>
            <p:nvPr/>
          </p:nvSpPr>
          <p:spPr bwMode="auto">
            <a:xfrm>
              <a:off x="8756650" y="3127375"/>
              <a:ext cx="7938" cy="14288"/>
            </a:xfrm>
            <a:custGeom>
              <a:avLst/>
              <a:gdLst>
                <a:gd name="T0" fmla="*/ 12 w 101"/>
                <a:gd name="T1" fmla="*/ 148 h 213"/>
                <a:gd name="T2" fmla="*/ 37 w 101"/>
                <a:gd name="T3" fmla="*/ 66 h 213"/>
                <a:gd name="T4" fmla="*/ 69 w 101"/>
                <a:gd name="T5" fmla="*/ 24 h 213"/>
                <a:gd name="T6" fmla="*/ 57 w 101"/>
                <a:gd name="T7" fmla="*/ 213 h 213"/>
                <a:gd name="T8" fmla="*/ 77 w 101"/>
                <a:gd name="T9" fmla="*/ 178 h 213"/>
                <a:gd name="T10" fmla="*/ 74 w 101"/>
                <a:gd name="T11" fmla="*/ 2 h 213"/>
                <a:gd name="T12" fmla="*/ 12 w 101"/>
                <a:gd name="T13" fmla="*/ 148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1" h="213">
                  <a:moveTo>
                    <a:pt x="12" y="148"/>
                  </a:moveTo>
                  <a:lnTo>
                    <a:pt x="37" y="66"/>
                  </a:lnTo>
                  <a:cubicBezTo>
                    <a:pt x="45" y="46"/>
                    <a:pt x="59" y="36"/>
                    <a:pt x="69" y="24"/>
                  </a:cubicBezTo>
                  <a:lnTo>
                    <a:pt x="57" y="213"/>
                  </a:lnTo>
                  <a:cubicBezTo>
                    <a:pt x="83" y="190"/>
                    <a:pt x="65" y="213"/>
                    <a:pt x="77" y="178"/>
                  </a:cubicBezTo>
                  <a:cubicBezTo>
                    <a:pt x="90" y="136"/>
                    <a:pt x="101" y="50"/>
                    <a:pt x="74" y="2"/>
                  </a:cubicBezTo>
                  <a:cubicBezTo>
                    <a:pt x="30" y="0"/>
                    <a:pt x="0" y="73"/>
                    <a:pt x="12" y="1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74" name="Freeform 61">
              <a:extLst>
                <a:ext uri="{FF2B5EF4-FFF2-40B4-BE49-F238E27FC236}">
                  <a16:creationId xmlns:a16="http://schemas.microsoft.com/office/drawing/2014/main" id="{BBAB4470-9234-413E-83E0-848224838075}"/>
                </a:ext>
              </a:extLst>
            </p:cNvPr>
            <p:cNvSpPr>
              <a:spLocks/>
            </p:cNvSpPr>
            <p:nvPr/>
          </p:nvSpPr>
          <p:spPr bwMode="auto">
            <a:xfrm>
              <a:off x="9205913" y="3081338"/>
              <a:ext cx="30163" cy="20638"/>
            </a:xfrm>
            <a:custGeom>
              <a:avLst/>
              <a:gdLst>
                <a:gd name="T0" fmla="*/ 30 w 425"/>
                <a:gd name="T1" fmla="*/ 285 h 307"/>
                <a:gd name="T2" fmla="*/ 65 w 425"/>
                <a:gd name="T3" fmla="*/ 295 h 307"/>
                <a:gd name="T4" fmla="*/ 403 w 425"/>
                <a:gd name="T5" fmla="*/ 38 h 307"/>
                <a:gd name="T6" fmla="*/ 420 w 425"/>
                <a:gd name="T7" fmla="*/ 6 h 307"/>
                <a:gd name="T8" fmla="*/ 384 w 425"/>
                <a:gd name="T9" fmla="*/ 19 h 307"/>
                <a:gd name="T10" fmla="*/ 30 w 425"/>
                <a:gd name="T11" fmla="*/ 285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5" h="307">
                  <a:moveTo>
                    <a:pt x="30" y="285"/>
                  </a:moveTo>
                  <a:cubicBezTo>
                    <a:pt x="50" y="302"/>
                    <a:pt x="0" y="307"/>
                    <a:pt x="65" y="295"/>
                  </a:cubicBezTo>
                  <a:lnTo>
                    <a:pt x="403" y="38"/>
                  </a:lnTo>
                  <a:cubicBezTo>
                    <a:pt x="425" y="13"/>
                    <a:pt x="412" y="36"/>
                    <a:pt x="420" y="6"/>
                  </a:cubicBezTo>
                  <a:cubicBezTo>
                    <a:pt x="383" y="9"/>
                    <a:pt x="410" y="0"/>
                    <a:pt x="384" y="19"/>
                  </a:cubicBezTo>
                  <a:cubicBezTo>
                    <a:pt x="369" y="30"/>
                    <a:pt x="225" y="197"/>
                    <a:pt x="30" y="2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75" name="Freeform 62">
              <a:extLst>
                <a:ext uri="{FF2B5EF4-FFF2-40B4-BE49-F238E27FC236}">
                  <a16:creationId xmlns:a16="http://schemas.microsoft.com/office/drawing/2014/main" id="{B138C3A9-2279-4EFA-A22F-C43338CDFB0C}"/>
                </a:ext>
              </a:extLst>
            </p:cNvPr>
            <p:cNvSpPr>
              <a:spLocks/>
            </p:cNvSpPr>
            <p:nvPr/>
          </p:nvSpPr>
          <p:spPr bwMode="auto">
            <a:xfrm>
              <a:off x="9202738" y="3195638"/>
              <a:ext cx="12700" cy="11113"/>
            </a:xfrm>
            <a:custGeom>
              <a:avLst/>
              <a:gdLst>
                <a:gd name="T0" fmla="*/ 174 w 189"/>
                <a:gd name="T1" fmla="*/ 123 h 171"/>
                <a:gd name="T2" fmla="*/ 42 w 189"/>
                <a:gd name="T3" fmla="*/ 123 h 171"/>
                <a:gd name="T4" fmla="*/ 31 w 189"/>
                <a:gd name="T5" fmla="*/ 69 h 171"/>
                <a:gd name="T6" fmla="*/ 0 w 189"/>
                <a:gd name="T7" fmla="*/ 25 h 171"/>
                <a:gd name="T8" fmla="*/ 28 w 189"/>
                <a:gd name="T9" fmla="*/ 152 h 171"/>
                <a:gd name="T10" fmla="*/ 166 w 189"/>
                <a:gd name="T11" fmla="*/ 153 h 171"/>
                <a:gd name="T12" fmla="*/ 174 w 189"/>
                <a:gd name="T13" fmla="*/ 123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9" h="171">
                  <a:moveTo>
                    <a:pt x="174" y="123"/>
                  </a:moveTo>
                  <a:lnTo>
                    <a:pt x="42" y="123"/>
                  </a:lnTo>
                  <a:cubicBezTo>
                    <a:pt x="39" y="108"/>
                    <a:pt x="36" y="83"/>
                    <a:pt x="31" y="69"/>
                  </a:cubicBezTo>
                  <a:cubicBezTo>
                    <a:pt x="8" y="0"/>
                    <a:pt x="35" y="42"/>
                    <a:pt x="0" y="25"/>
                  </a:cubicBezTo>
                  <a:lnTo>
                    <a:pt x="28" y="152"/>
                  </a:lnTo>
                  <a:lnTo>
                    <a:pt x="166" y="153"/>
                  </a:lnTo>
                  <a:cubicBezTo>
                    <a:pt x="184" y="140"/>
                    <a:pt x="189" y="171"/>
                    <a:pt x="174" y="1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76" name="Freeform 63">
              <a:extLst>
                <a:ext uri="{FF2B5EF4-FFF2-40B4-BE49-F238E27FC236}">
                  <a16:creationId xmlns:a16="http://schemas.microsoft.com/office/drawing/2014/main" id="{6070D46E-A8DF-4E51-906E-E82238DC39C2}"/>
                </a:ext>
              </a:extLst>
            </p:cNvPr>
            <p:cNvSpPr>
              <a:spLocks/>
            </p:cNvSpPr>
            <p:nvPr/>
          </p:nvSpPr>
          <p:spPr bwMode="auto">
            <a:xfrm>
              <a:off x="8969375" y="2930525"/>
              <a:ext cx="4763" cy="15875"/>
            </a:xfrm>
            <a:custGeom>
              <a:avLst/>
              <a:gdLst>
                <a:gd name="T0" fmla="*/ 74 w 74"/>
                <a:gd name="T1" fmla="*/ 226 h 234"/>
                <a:gd name="T2" fmla="*/ 39 w 74"/>
                <a:gd name="T3" fmla="*/ 132 h 234"/>
                <a:gd name="T4" fmla="*/ 23 w 74"/>
                <a:gd name="T5" fmla="*/ 0 h 234"/>
                <a:gd name="T6" fmla="*/ 13 w 74"/>
                <a:gd name="T7" fmla="*/ 131 h 234"/>
                <a:gd name="T8" fmla="*/ 31 w 74"/>
                <a:gd name="T9" fmla="*/ 186 h 234"/>
                <a:gd name="T10" fmla="*/ 74 w 74"/>
                <a:gd name="T11" fmla="*/ 226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234">
                  <a:moveTo>
                    <a:pt x="74" y="226"/>
                  </a:moveTo>
                  <a:cubicBezTo>
                    <a:pt x="72" y="136"/>
                    <a:pt x="55" y="188"/>
                    <a:pt x="39" y="132"/>
                  </a:cubicBezTo>
                  <a:cubicBezTo>
                    <a:pt x="21" y="65"/>
                    <a:pt x="68" y="49"/>
                    <a:pt x="23" y="0"/>
                  </a:cubicBezTo>
                  <a:cubicBezTo>
                    <a:pt x="10" y="55"/>
                    <a:pt x="0" y="73"/>
                    <a:pt x="13" y="131"/>
                  </a:cubicBezTo>
                  <a:cubicBezTo>
                    <a:pt x="17" y="154"/>
                    <a:pt x="22" y="169"/>
                    <a:pt x="31" y="186"/>
                  </a:cubicBezTo>
                  <a:cubicBezTo>
                    <a:pt x="58" y="234"/>
                    <a:pt x="35" y="206"/>
                    <a:pt x="74" y="2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77" name="Freeform 64">
              <a:extLst>
                <a:ext uri="{FF2B5EF4-FFF2-40B4-BE49-F238E27FC236}">
                  <a16:creationId xmlns:a16="http://schemas.microsoft.com/office/drawing/2014/main" id="{7D23FBAF-A042-47BA-810C-D89D333D2A06}"/>
                </a:ext>
              </a:extLst>
            </p:cNvPr>
            <p:cNvSpPr>
              <a:spLocks/>
            </p:cNvSpPr>
            <p:nvPr/>
          </p:nvSpPr>
          <p:spPr bwMode="auto">
            <a:xfrm>
              <a:off x="9293225" y="2974975"/>
              <a:ext cx="14288" cy="15875"/>
            </a:xfrm>
            <a:custGeom>
              <a:avLst/>
              <a:gdLst>
                <a:gd name="T0" fmla="*/ 211 w 211"/>
                <a:gd name="T1" fmla="*/ 215 h 226"/>
                <a:gd name="T2" fmla="*/ 2 w 211"/>
                <a:gd name="T3" fmla="*/ 0 h 226"/>
                <a:gd name="T4" fmla="*/ 27 w 211"/>
                <a:gd name="T5" fmla="*/ 34 h 226"/>
                <a:gd name="T6" fmla="*/ 56 w 211"/>
                <a:gd name="T7" fmla="*/ 52 h 226"/>
                <a:gd name="T8" fmla="*/ 169 w 211"/>
                <a:gd name="T9" fmla="*/ 181 h 226"/>
                <a:gd name="T10" fmla="*/ 211 w 211"/>
                <a:gd name="T11" fmla="*/ 215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1" h="226">
                  <a:moveTo>
                    <a:pt x="211" y="215"/>
                  </a:moveTo>
                  <a:cubicBezTo>
                    <a:pt x="178" y="131"/>
                    <a:pt x="83" y="22"/>
                    <a:pt x="2" y="0"/>
                  </a:cubicBezTo>
                  <a:cubicBezTo>
                    <a:pt x="15" y="30"/>
                    <a:pt x="0" y="11"/>
                    <a:pt x="27" y="34"/>
                  </a:cubicBezTo>
                  <a:cubicBezTo>
                    <a:pt x="39" y="44"/>
                    <a:pt x="44" y="44"/>
                    <a:pt x="56" y="52"/>
                  </a:cubicBezTo>
                  <a:cubicBezTo>
                    <a:pt x="116" y="91"/>
                    <a:pt x="141" y="139"/>
                    <a:pt x="169" y="181"/>
                  </a:cubicBezTo>
                  <a:cubicBezTo>
                    <a:pt x="200" y="226"/>
                    <a:pt x="167" y="200"/>
                    <a:pt x="211" y="2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78" name="Freeform 65">
              <a:extLst>
                <a:ext uri="{FF2B5EF4-FFF2-40B4-BE49-F238E27FC236}">
                  <a16:creationId xmlns:a16="http://schemas.microsoft.com/office/drawing/2014/main" id="{89C2056C-405D-4F05-A09E-FD131E5C27A3}"/>
                </a:ext>
              </a:extLst>
            </p:cNvPr>
            <p:cNvSpPr>
              <a:spLocks/>
            </p:cNvSpPr>
            <p:nvPr/>
          </p:nvSpPr>
          <p:spPr bwMode="auto">
            <a:xfrm>
              <a:off x="8886825" y="3182938"/>
              <a:ext cx="14288" cy="14288"/>
            </a:xfrm>
            <a:custGeom>
              <a:avLst/>
              <a:gdLst>
                <a:gd name="T0" fmla="*/ 0 w 201"/>
                <a:gd name="T1" fmla="*/ 193 h 193"/>
                <a:gd name="T2" fmla="*/ 201 w 201"/>
                <a:gd name="T3" fmla="*/ 0 h 193"/>
                <a:gd name="T4" fmla="*/ 113 w 201"/>
                <a:gd name="T5" fmla="*/ 112 h 193"/>
                <a:gd name="T6" fmla="*/ 0 w 201"/>
                <a:gd name="T7" fmla="*/ 193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1" h="193">
                  <a:moveTo>
                    <a:pt x="0" y="193"/>
                  </a:moveTo>
                  <a:cubicBezTo>
                    <a:pt x="98" y="173"/>
                    <a:pt x="182" y="101"/>
                    <a:pt x="201" y="0"/>
                  </a:cubicBezTo>
                  <a:cubicBezTo>
                    <a:pt x="140" y="35"/>
                    <a:pt x="189" y="35"/>
                    <a:pt x="113" y="112"/>
                  </a:cubicBezTo>
                  <a:cubicBezTo>
                    <a:pt x="49" y="177"/>
                    <a:pt x="45" y="129"/>
                    <a:pt x="0" y="19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79" name="Freeform 66">
              <a:extLst>
                <a:ext uri="{FF2B5EF4-FFF2-40B4-BE49-F238E27FC236}">
                  <a16:creationId xmlns:a16="http://schemas.microsoft.com/office/drawing/2014/main" id="{A2939F18-1248-4DA9-9BAF-98036BA716F4}"/>
                </a:ext>
              </a:extLst>
            </p:cNvPr>
            <p:cNvSpPr>
              <a:spLocks/>
            </p:cNvSpPr>
            <p:nvPr/>
          </p:nvSpPr>
          <p:spPr bwMode="auto">
            <a:xfrm>
              <a:off x="8980488" y="3051175"/>
              <a:ext cx="7938" cy="17463"/>
            </a:xfrm>
            <a:custGeom>
              <a:avLst/>
              <a:gdLst>
                <a:gd name="T0" fmla="*/ 0 w 110"/>
                <a:gd name="T1" fmla="*/ 243 h 245"/>
                <a:gd name="T2" fmla="*/ 45 w 110"/>
                <a:gd name="T3" fmla="*/ 193 h 245"/>
                <a:gd name="T4" fmla="*/ 66 w 110"/>
                <a:gd name="T5" fmla="*/ 131 h 245"/>
                <a:gd name="T6" fmla="*/ 110 w 110"/>
                <a:gd name="T7" fmla="*/ 8 h 245"/>
                <a:gd name="T8" fmla="*/ 73 w 110"/>
                <a:gd name="T9" fmla="*/ 54 h 245"/>
                <a:gd name="T10" fmla="*/ 0 w 110"/>
                <a:gd name="T11" fmla="*/ 243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0" h="245">
                  <a:moveTo>
                    <a:pt x="0" y="243"/>
                  </a:moveTo>
                  <a:cubicBezTo>
                    <a:pt x="37" y="245"/>
                    <a:pt x="26" y="239"/>
                    <a:pt x="45" y="193"/>
                  </a:cubicBezTo>
                  <a:cubicBezTo>
                    <a:pt x="52" y="174"/>
                    <a:pt x="58" y="154"/>
                    <a:pt x="66" y="131"/>
                  </a:cubicBezTo>
                  <a:cubicBezTo>
                    <a:pt x="81" y="89"/>
                    <a:pt x="106" y="59"/>
                    <a:pt x="110" y="8"/>
                  </a:cubicBezTo>
                  <a:cubicBezTo>
                    <a:pt x="103" y="13"/>
                    <a:pt x="97" y="0"/>
                    <a:pt x="73" y="54"/>
                  </a:cubicBezTo>
                  <a:lnTo>
                    <a:pt x="0" y="2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80" name="Freeform 67">
              <a:extLst>
                <a:ext uri="{FF2B5EF4-FFF2-40B4-BE49-F238E27FC236}">
                  <a16:creationId xmlns:a16="http://schemas.microsoft.com/office/drawing/2014/main" id="{780B02CD-B645-4373-8CC2-4053E07F7EDD}"/>
                </a:ext>
              </a:extLst>
            </p:cNvPr>
            <p:cNvSpPr>
              <a:spLocks/>
            </p:cNvSpPr>
            <p:nvPr/>
          </p:nvSpPr>
          <p:spPr bwMode="auto">
            <a:xfrm>
              <a:off x="9080500" y="3048000"/>
              <a:ext cx="9525" cy="15875"/>
            </a:xfrm>
            <a:custGeom>
              <a:avLst/>
              <a:gdLst>
                <a:gd name="T0" fmla="*/ 149 w 149"/>
                <a:gd name="T1" fmla="*/ 229 h 237"/>
                <a:gd name="T2" fmla="*/ 0 w 149"/>
                <a:gd name="T3" fmla="*/ 0 h 237"/>
                <a:gd name="T4" fmla="*/ 104 w 149"/>
                <a:gd name="T5" fmla="*/ 169 h 237"/>
                <a:gd name="T6" fmla="*/ 149 w 149"/>
                <a:gd name="T7" fmla="*/ 229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9" h="237">
                  <a:moveTo>
                    <a:pt x="149" y="229"/>
                  </a:moveTo>
                  <a:cubicBezTo>
                    <a:pt x="119" y="119"/>
                    <a:pt x="87" y="40"/>
                    <a:pt x="0" y="0"/>
                  </a:cubicBezTo>
                  <a:cubicBezTo>
                    <a:pt x="32" y="72"/>
                    <a:pt x="53" y="14"/>
                    <a:pt x="104" y="169"/>
                  </a:cubicBezTo>
                  <a:cubicBezTo>
                    <a:pt x="128" y="237"/>
                    <a:pt x="122" y="216"/>
                    <a:pt x="149" y="2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81" name="Freeform 68">
              <a:extLst>
                <a:ext uri="{FF2B5EF4-FFF2-40B4-BE49-F238E27FC236}">
                  <a16:creationId xmlns:a16="http://schemas.microsoft.com/office/drawing/2014/main" id="{BA939E28-E1DE-483E-AE4C-58794537C996}"/>
                </a:ext>
              </a:extLst>
            </p:cNvPr>
            <p:cNvSpPr>
              <a:spLocks/>
            </p:cNvSpPr>
            <p:nvPr/>
          </p:nvSpPr>
          <p:spPr bwMode="auto">
            <a:xfrm>
              <a:off x="8826500" y="3068638"/>
              <a:ext cx="14288" cy="14288"/>
            </a:xfrm>
            <a:custGeom>
              <a:avLst/>
              <a:gdLst>
                <a:gd name="T0" fmla="*/ 198 w 198"/>
                <a:gd name="T1" fmla="*/ 225 h 225"/>
                <a:gd name="T2" fmla="*/ 102 w 198"/>
                <a:gd name="T3" fmla="*/ 111 h 225"/>
                <a:gd name="T4" fmla="*/ 60 w 198"/>
                <a:gd name="T5" fmla="*/ 54 h 225"/>
                <a:gd name="T6" fmla="*/ 13 w 198"/>
                <a:gd name="T7" fmla="*/ 0 h 225"/>
                <a:gd name="T8" fmla="*/ 45 w 198"/>
                <a:gd name="T9" fmla="*/ 69 h 225"/>
                <a:gd name="T10" fmla="*/ 89 w 198"/>
                <a:gd name="T11" fmla="*/ 123 h 225"/>
                <a:gd name="T12" fmla="*/ 198 w 198"/>
                <a:gd name="T13" fmla="*/ 225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8" h="225">
                  <a:moveTo>
                    <a:pt x="198" y="225"/>
                  </a:moveTo>
                  <a:cubicBezTo>
                    <a:pt x="173" y="178"/>
                    <a:pt x="143" y="158"/>
                    <a:pt x="102" y="111"/>
                  </a:cubicBezTo>
                  <a:cubicBezTo>
                    <a:pt x="89" y="96"/>
                    <a:pt x="75" y="76"/>
                    <a:pt x="60" y="54"/>
                  </a:cubicBezTo>
                  <a:cubicBezTo>
                    <a:pt x="36" y="19"/>
                    <a:pt x="52" y="28"/>
                    <a:pt x="13" y="0"/>
                  </a:cubicBezTo>
                  <a:cubicBezTo>
                    <a:pt x="15" y="27"/>
                    <a:pt x="0" y="13"/>
                    <a:pt x="45" y="69"/>
                  </a:cubicBezTo>
                  <a:cubicBezTo>
                    <a:pt x="62" y="91"/>
                    <a:pt x="68" y="100"/>
                    <a:pt x="89" y="123"/>
                  </a:cubicBezTo>
                  <a:cubicBezTo>
                    <a:pt x="124" y="162"/>
                    <a:pt x="150" y="203"/>
                    <a:pt x="198" y="2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82" name="Freeform 69">
              <a:extLst>
                <a:ext uri="{FF2B5EF4-FFF2-40B4-BE49-F238E27FC236}">
                  <a16:creationId xmlns:a16="http://schemas.microsoft.com/office/drawing/2014/main" id="{ADA68273-6510-4949-8E4D-0E0B13B68F59}"/>
                </a:ext>
              </a:extLst>
            </p:cNvPr>
            <p:cNvSpPr>
              <a:spLocks/>
            </p:cNvSpPr>
            <p:nvPr/>
          </p:nvSpPr>
          <p:spPr bwMode="auto">
            <a:xfrm>
              <a:off x="9267825" y="2903538"/>
              <a:ext cx="20638" cy="4763"/>
            </a:xfrm>
            <a:custGeom>
              <a:avLst/>
              <a:gdLst>
                <a:gd name="T0" fmla="*/ 0 w 311"/>
                <a:gd name="T1" fmla="*/ 29 h 61"/>
                <a:gd name="T2" fmla="*/ 167 w 311"/>
                <a:gd name="T3" fmla="*/ 30 h 61"/>
                <a:gd name="T4" fmla="*/ 296 w 311"/>
                <a:gd name="T5" fmla="*/ 61 h 61"/>
                <a:gd name="T6" fmla="*/ 281 w 311"/>
                <a:gd name="T7" fmla="*/ 39 h 61"/>
                <a:gd name="T8" fmla="*/ 166 w 311"/>
                <a:gd name="T9" fmla="*/ 9 h 61"/>
                <a:gd name="T10" fmla="*/ 0 w 311"/>
                <a:gd name="T11" fmla="*/ 29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1" h="61">
                  <a:moveTo>
                    <a:pt x="0" y="29"/>
                  </a:moveTo>
                  <a:cubicBezTo>
                    <a:pt x="61" y="36"/>
                    <a:pt x="105" y="22"/>
                    <a:pt x="167" y="30"/>
                  </a:cubicBezTo>
                  <a:cubicBezTo>
                    <a:pt x="218" y="37"/>
                    <a:pt x="253" y="56"/>
                    <a:pt x="296" y="61"/>
                  </a:cubicBezTo>
                  <a:cubicBezTo>
                    <a:pt x="287" y="30"/>
                    <a:pt x="311" y="59"/>
                    <a:pt x="281" y="39"/>
                  </a:cubicBezTo>
                  <a:lnTo>
                    <a:pt x="166" y="9"/>
                  </a:lnTo>
                  <a:cubicBezTo>
                    <a:pt x="103" y="0"/>
                    <a:pt x="47" y="9"/>
                    <a:pt x="0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83" name="Freeform 70">
              <a:extLst>
                <a:ext uri="{FF2B5EF4-FFF2-40B4-BE49-F238E27FC236}">
                  <a16:creationId xmlns:a16="http://schemas.microsoft.com/office/drawing/2014/main" id="{213CBC72-104B-4112-A078-FE070023EF55}"/>
                </a:ext>
              </a:extLst>
            </p:cNvPr>
            <p:cNvSpPr>
              <a:spLocks/>
            </p:cNvSpPr>
            <p:nvPr/>
          </p:nvSpPr>
          <p:spPr bwMode="auto">
            <a:xfrm>
              <a:off x="8813800" y="2974975"/>
              <a:ext cx="12700" cy="14288"/>
            </a:xfrm>
            <a:custGeom>
              <a:avLst/>
              <a:gdLst>
                <a:gd name="T0" fmla="*/ 190 w 190"/>
                <a:gd name="T1" fmla="*/ 202 h 202"/>
                <a:gd name="T2" fmla="*/ 111 w 190"/>
                <a:gd name="T3" fmla="*/ 85 h 202"/>
                <a:gd name="T4" fmla="*/ 0 w 190"/>
                <a:gd name="T5" fmla="*/ 0 h 202"/>
                <a:gd name="T6" fmla="*/ 45 w 190"/>
                <a:gd name="T7" fmla="*/ 54 h 202"/>
                <a:gd name="T8" fmla="*/ 190 w 190"/>
                <a:gd name="T9" fmla="*/ 20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0" h="202">
                  <a:moveTo>
                    <a:pt x="190" y="202"/>
                  </a:moveTo>
                  <a:cubicBezTo>
                    <a:pt x="168" y="146"/>
                    <a:pt x="144" y="122"/>
                    <a:pt x="111" y="85"/>
                  </a:cubicBezTo>
                  <a:cubicBezTo>
                    <a:pt x="74" y="44"/>
                    <a:pt x="56" y="25"/>
                    <a:pt x="0" y="0"/>
                  </a:cubicBezTo>
                  <a:cubicBezTo>
                    <a:pt x="18" y="55"/>
                    <a:pt x="12" y="33"/>
                    <a:pt x="45" y="54"/>
                  </a:cubicBezTo>
                  <a:cubicBezTo>
                    <a:pt x="157" y="126"/>
                    <a:pt x="128" y="178"/>
                    <a:pt x="190" y="2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84" name="Freeform 71">
              <a:extLst>
                <a:ext uri="{FF2B5EF4-FFF2-40B4-BE49-F238E27FC236}">
                  <a16:creationId xmlns:a16="http://schemas.microsoft.com/office/drawing/2014/main" id="{4905EAC0-0A75-420F-92AF-80C536314F05}"/>
                </a:ext>
              </a:extLst>
            </p:cNvPr>
            <p:cNvSpPr>
              <a:spLocks/>
            </p:cNvSpPr>
            <p:nvPr/>
          </p:nvSpPr>
          <p:spPr bwMode="auto">
            <a:xfrm>
              <a:off x="9047163" y="3021013"/>
              <a:ext cx="15875" cy="14288"/>
            </a:xfrm>
            <a:custGeom>
              <a:avLst/>
              <a:gdLst>
                <a:gd name="T0" fmla="*/ 0 w 232"/>
                <a:gd name="T1" fmla="*/ 205 h 205"/>
                <a:gd name="T2" fmla="*/ 232 w 232"/>
                <a:gd name="T3" fmla="*/ 3 h 205"/>
                <a:gd name="T4" fmla="*/ 189 w 232"/>
                <a:gd name="T5" fmla="*/ 33 h 205"/>
                <a:gd name="T6" fmla="*/ 130 w 232"/>
                <a:gd name="T7" fmla="*/ 117 h 205"/>
                <a:gd name="T8" fmla="*/ 109 w 232"/>
                <a:gd name="T9" fmla="*/ 134 h 205"/>
                <a:gd name="T10" fmla="*/ 8 w 232"/>
                <a:gd name="T11" fmla="*/ 196 h 205"/>
                <a:gd name="T12" fmla="*/ 0 w 232"/>
                <a:gd name="T13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2" h="205">
                  <a:moveTo>
                    <a:pt x="0" y="205"/>
                  </a:moveTo>
                  <a:cubicBezTo>
                    <a:pt x="89" y="188"/>
                    <a:pt x="204" y="87"/>
                    <a:pt x="232" y="3"/>
                  </a:cubicBezTo>
                  <a:cubicBezTo>
                    <a:pt x="197" y="14"/>
                    <a:pt x="214" y="0"/>
                    <a:pt x="189" y="33"/>
                  </a:cubicBezTo>
                  <a:cubicBezTo>
                    <a:pt x="180" y="46"/>
                    <a:pt x="174" y="73"/>
                    <a:pt x="130" y="117"/>
                  </a:cubicBezTo>
                  <a:cubicBezTo>
                    <a:pt x="104" y="143"/>
                    <a:pt x="160" y="100"/>
                    <a:pt x="109" y="134"/>
                  </a:cubicBezTo>
                  <a:lnTo>
                    <a:pt x="8" y="196"/>
                  </a:lnTo>
                  <a:cubicBezTo>
                    <a:pt x="6" y="194"/>
                    <a:pt x="3" y="202"/>
                    <a:pt x="0" y="20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85" name="Freeform 72">
              <a:extLst>
                <a:ext uri="{FF2B5EF4-FFF2-40B4-BE49-F238E27FC236}">
                  <a16:creationId xmlns:a16="http://schemas.microsoft.com/office/drawing/2014/main" id="{8F872837-B97B-4BC9-957A-561C19BEAC6B}"/>
                </a:ext>
              </a:extLst>
            </p:cNvPr>
            <p:cNvSpPr>
              <a:spLocks/>
            </p:cNvSpPr>
            <p:nvPr/>
          </p:nvSpPr>
          <p:spPr bwMode="auto">
            <a:xfrm>
              <a:off x="8775700" y="2949575"/>
              <a:ext cx="11113" cy="11113"/>
            </a:xfrm>
            <a:custGeom>
              <a:avLst/>
              <a:gdLst>
                <a:gd name="T0" fmla="*/ 182 w 182"/>
                <a:gd name="T1" fmla="*/ 147 h 147"/>
                <a:gd name="T2" fmla="*/ 91 w 182"/>
                <a:gd name="T3" fmla="*/ 72 h 147"/>
                <a:gd name="T4" fmla="*/ 0 w 182"/>
                <a:gd name="T5" fmla="*/ 0 h 147"/>
                <a:gd name="T6" fmla="*/ 182 w 182"/>
                <a:gd name="T7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2" h="147">
                  <a:moveTo>
                    <a:pt x="182" y="147"/>
                  </a:moveTo>
                  <a:cubicBezTo>
                    <a:pt x="152" y="86"/>
                    <a:pt x="131" y="114"/>
                    <a:pt x="91" y="72"/>
                  </a:cubicBezTo>
                  <a:cubicBezTo>
                    <a:pt x="62" y="41"/>
                    <a:pt x="47" y="15"/>
                    <a:pt x="0" y="0"/>
                  </a:cubicBezTo>
                  <a:cubicBezTo>
                    <a:pt x="30" y="64"/>
                    <a:pt x="105" y="119"/>
                    <a:pt x="182" y="1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86" name="Freeform 73">
              <a:extLst>
                <a:ext uri="{FF2B5EF4-FFF2-40B4-BE49-F238E27FC236}">
                  <a16:creationId xmlns:a16="http://schemas.microsoft.com/office/drawing/2014/main" id="{26C55E26-5306-4EEF-9522-FD32DD4E85C5}"/>
                </a:ext>
              </a:extLst>
            </p:cNvPr>
            <p:cNvSpPr>
              <a:spLocks/>
            </p:cNvSpPr>
            <p:nvPr/>
          </p:nvSpPr>
          <p:spPr bwMode="auto">
            <a:xfrm>
              <a:off x="9047163" y="2863850"/>
              <a:ext cx="14288" cy="11113"/>
            </a:xfrm>
            <a:custGeom>
              <a:avLst/>
              <a:gdLst>
                <a:gd name="T0" fmla="*/ 0 w 213"/>
                <a:gd name="T1" fmla="*/ 171 h 171"/>
                <a:gd name="T2" fmla="*/ 213 w 213"/>
                <a:gd name="T3" fmla="*/ 0 h 171"/>
                <a:gd name="T4" fmla="*/ 107 w 213"/>
                <a:gd name="T5" fmla="*/ 100 h 171"/>
                <a:gd name="T6" fmla="*/ 0 w 213"/>
                <a:gd name="T7" fmla="*/ 171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3" h="171">
                  <a:moveTo>
                    <a:pt x="0" y="171"/>
                  </a:moveTo>
                  <a:cubicBezTo>
                    <a:pt x="98" y="147"/>
                    <a:pt x="170" y="80"/>
                    <a:pt x="213" y="0"/>
                  </a:cubicBezTo>
                  <a:cubicBezTo>
                    <a:pt x="147" y="30"/>
                    <a:pt x="168" y="60"/>
                    <a:pt x="107" y="100"/>
                  </a:cubicBezTo>
                  <a:cubicBezTo>
                    <a:pt x="70" y="124"/>
                    <a:pt x="24" y="141"/>
                    <a:pt x="0" y="1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87" name="Freeform 74">
              <a:extLst>
                <a:ext uri="{FF2B5EF4-FFF2-40B4-BE49-F238E27FC236}">
                  <a16:creationId xmlns:a16="http://schemas.microsoft.com/office/drawing/2014/main" id="{A6216D69-5EC8-4D7D-A3D8-B6D142EEB9F0}"/>
                </a:ext>
              </a:extLst>
            </p:cNvPr>
            <p:cNvSpPr>
              <a:spLocks/>
            </p:cNvSpPr>
            <p:nvPr/>
          </p:nvSpPr>
          <p:spPr bwMode="auto">
            <a:xfrm>
              <a:off x="9015413" y="3022600"/>
              <a:ext cx="9525" cy="11113"/>
            </a:xfrm>
            <a:custGeom>
              <a:avLst/>
              <a:gdLst>
                <a:gd name="T0" fmla="*/ 145 w 145"/>
                <a:gd name="T1" fmla="*/ 153 h 153"/>
                <a:gd name="T2" fmla="*/ 71 w 145"/>
                <a:gd name="T3" fmla="*/ 85 h 153"/>
                <a:gd name="T4" fmla="*/ 40 w 145"/>
                <a:gd name="T5" fmla="*/ 43 h 153"/>
                <a:gd name="T6" fmla="*/ 7 w 145"/>
                <a:gd name="T7" fmla="*/ 37 h 153"/>
                <a:gd name="T8" fmla="*/ 145 w 145"/>
                <a:gd name="T9" fmla="*/ 153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5" h="153">
                  <a:moveTo>
                    <a:pt x="145" y="153"/>
                  </a:moveTo>
                  <a:cubicBezTo>
                    <a:pt x="117" y="96"/>
                    <a:pt x="105" y="111"/>
                    <a:pt x="71" y="85"/>
                  </a:cubicBezTo>
                  <a:cubicBezTo>
                    <a:pt x="43" y="63"/>
                    <a:pt x="54" y="58"/>
                    <a:pt x="40" y="43"/>
                  </a:cubicBezTo>
                  <a:cubicBezTo>
                    <a:pt x="0" y="0"/>
                    <a:pt x="14" y="30"/>
                    <a:pt x="7" y="37"/>
                  </a:cubicBezTo>
                  <a:cubicBezTo>
                    <a:pt x="32" y="80"/>
                    <a:pt x="86" y="133"/>
                    <a:pt x="145" y="1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88" name="Freeform 75">
              <a:extLst>
                <a:ext uri="{FF2B5EF4-FFF2-40B4-BE49-F238E27FC236}">
                  <a16:creationId xmlns:a16="http://schemas.microsoft.com/office/drawing/2014/main" id="{ED18CA68-676B-497F-85E2-FEA96CA6B687}"/>
                </a:ext>
              </a:extLst>
            </p:cNvPr>
            <p:cNvSpPr>
              <a:spLocks/>
            </p:cNvSpPr>
            <p:nvPr/>
          </p:nvSpPr>
          <p:spPr bwMode="auto">
            <a:xfrm>
              <a:off x="8985250" y="2887663"/>
              <a:ext cx="6350" cy="9525"/>
            </a:xfrm>
            <a:custGeom>
              <a:avLst/>
              <a:gdLst>
                <a:gd name="T0" fmla="*/ 0 w 107"/>
                <a:gd name="T1" fmla="*/ 133 h 138"/>
                <a:gd name="T2" fmla="*/ 33 w 107"/>
                <a:gd name="T3" fmla="*/ 106 h 138"/>
                <a:gd name="T4" fmla="*/ 40 w 107"/>
                <a:gd name="T5" fmla="*/ 88 h 138"/>
                <a:gd name="T6" fmla="*/ 47 w 107"/>
                <a:gd name="T7" fmla="*/ 71 h 138"/>
                <a:gd name="T8" fmla="*/ 107 w 107"/>
                <a:gd name="T9" fmla="*/ 0 h 138"/>
                <a:gd name="T10" fmla="*/ 0 w 107"/>
                <a:gd name="T11" fmla="*/ 133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7" h="138">
                  <a:moveTo>
                    <a:pt x="0" y="133"/>
                  </a:moveTo>
                  <a:cubicBezTo>
                    <a:pt x="34" y="118"/>
                    <a:pt x="14" y="138"/>
                    <a:pt x="33" y="106"/>
                  </a:cubicBezTo>
                  <a:cubicBezTo>
                    <a:pt x="35" y="103"/>
                    <a:pt x="39" y="91"/>
                    <a:pt x="40" y="88"/>
                  </a:cubicBezTo>
                  <a:lnTo>
                    <a:pt x="47" y="71"/>
                  </a:lnTo>
                  <a:cubicBezTo>
                    <a:pt x="75" y="25"/>
                    <a:pt x="89" y="71"/>
                    <a:pt x="107" y="0"/>
                  </a:cubicBezTo>
                  <a:cubicBezTo>
                    <a:pt x="47" y="25"/>
                    <a:pt x="19" y="68"/>
                    <a:pt x="0" y="1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89" name="Freeform 76">
              <a:extLst>
                <a:ext uri="{FF2B5EF4-FFF2-40B4-BE49-F238E27FC236}">
                  <a16:creationId xmlns:a16="http://schemas.microsoft.com/office/drawing/2014/main" id="{A3ADA4B9-32F7-459A-ABEE-2F04DE8A630B}"/>
                </a:ext>
              </a:extLst>
            </p:cNvPr>
            <p:cNvSpPr>
              <a:spLocks/>
            </p:cNvSpPr>
            <p:nvPr/>
          </p:nvSpPr>
          <p:spPr bwMode="auto">
            <a:xfrm>
              <a:off x="8853488" y="3095625"/>
              <a:ext cx="9525" cy="4763"/>
            </a:xfrm>
            <a:custGeom>
              <a:avLst/>
              <a:gdLst>
                <a:gd name="T0" fmla="*/ 120 w 120"/>
                <a:gd name="T1" fmla="*/ 72 h 84"/>
                <a:gd name="T2" fmla="*/ 0 w 120"/>
                <a:gd name="T3" fmla="*/ 0 h 84"/>
                <a:gd name="T4" fmla="*/ 83 w 120"/>
                <a:gd name="T5" fmla="*/ 70 h 84"/>
                <a:gd name="T6" fmla="*/ 120 w 120"/>
                <a:gd name="T7" fmla="*/ 72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0" h="84">
                  <a:moveTo>
                    <a:pt x="120" y="72"/>
                  </a:moveTo>
                  <a:cubicBezTo>
                    <a:pt x="76" y="39"/>
                    <a:pt x="46" y="21"/>
                    <a:pt x="0" y="0"/>
                  </a:cubicBezTo>
                  <a:cubicBezTo>
                    <a:pt x="1" y="35"/>
                    <a:pt x="30" y="45"/>
                    <a:pt x="83" y="70"/>
                  </a:cubicBezTo>
                  <a:cubicBezTo>
                    <a:pt x="93" y="75"/>
                    <a:pt x="100" y="84"/>
                    <a:pt x="120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90" name="Freeform 77">
              <a:extLst>
                <a:ext uri="{FF2B5EF4-FFF2-40B4-BE49-F238E27FC236}">
                  <a16:creationId xmlns:a16="http://schemas.microsoft.com/office/drawing/2014/main" id="{914554C3-EFB4-4082-93FC-93A9B9E8FCFA}"/>
                </a:ext>
              </a:extLst>
            </p:cNvPr>
            <p:cNvSpPr>
              <a:spLocks/>
            </p:cNvSpPr>
            <p:nvPr/>
          </p:nvSpPr>
          <p:spPr bwMode="auto">
            <a:xfrm>
              <a:off x="9013825" y="2862263"/>
              <a:ext cx="6350" cy="7938"/>
            </a:xfrm>
            <a:custGeom>
              <a:avLst/>
              <a:gdLst>
                <a:gd name="T0" fmla="*/ 96 w 96"/>
                <a:gd name="T1" fmla="*/ 114 h 114"/>
                <a:gd name="T2" fmla="*/ 56 w 96"/>
                <a:gd name="T3" fmla="*/ 50 h 114"/>
                <a:gd name="T4" fmla="*/ 35 w 96"/>
                <a:gd name="T5" fmla="*/ 23 h 114"/>
                <a:gd name="T6" fmla="*/ 0 w 96"/>
                <a:gd name="T7" fmla="*/ 0 h 114"/>
                <a:gd name="T8" fmla="*/ 96 w 96"/>
                <a:gd name="T9" fmla="*/ 11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" h="114">
                  <a:moveTo>
                    <a:pt x="96" y="114"/>
                  </a:moveTo>
                  <a:cubicBezTo>
                    <a:pt x="87" y="92"/>
                    <a:pt x="73" y="73"/>
                    <a:pt x="56" y="50"/>
                  </a:cubicBezTo>
                  <a:cubicBezTo>
                    <a:pt x="50" y="43"/>
                    <a:pt x="40" y="29"/>
                    <a:pt x="35" y="23"/>
                  </a:cubicBezTo>
                  <a:cubicBezTo>
                    <a:pt x="11" y="0"/>
                    <a:pt x="23" y="12"/>
                    <a:pt x="0" y="0"/>
                  </a:cubicBezTo>
                  <a:cubicBezTo>
                    <a:pt x="16" y="49"/>
                    <a:pt x="63" y="104"/>
                    <a:pt x="96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91" name="Freeform 79">
              <a:extLst>
                <a:ext uri="{FF2B5EF4-FFF2-40B4-BE49-F238E27FC236}">
                  <a16:creationId xmlns:a16="http://schemas.microsoft.com/office/drawing/2014/main" id="{53C1F73F-EA66-47F8-806C-43914B2A70DF}"/>
                </a:ext>
              </a:extLst>
            </p:cNvPr>
            <p:cNvSpPr>
              <a:spLocks/>
            </p:cNvSpPr>
            <p:nvPr/>
          </p:nvSpPr>
          <p:spPr bwMode="auto">
            <a:xfrm>
              <a:off x="8813800" y="2949575"/>
              <a:ext cx="7938" cy="6350"/>
            </a:xfrm>
            <a:custGeom>
              <a:avLst/>
              <a:gdLst>
                <a:gd name="T0" fmla="*/ 0 w 103"/>
                <a:gd name="T1" fmla="*/ 101 h 101"/>
                <a:gd name="T2" fmla="*/ 103 w 103"/>
                <a:gd name="T3" fmla="*/ 0 h 101"/>
                <a:gd name="T4" fmla="*/ 45 w 103"/>
                <a:gd name="T5" fmla="*/ 44 h 101"/>
                <a:gd name="T6" fmla="*/ 0 w 103"/>
                <a:gd name="T7" fmla="*/ 10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3" h="101">
                  <a:moveTo>
                    <a:pt x="0" y="101"/>
                  </a:moveTo>
                  <a:cubicBezTo>
                    <a:pt x="44" y="83"/>
                    <a:pt x="80" y="41"/>
                    <a:pt x="103" y="0"/>
                  </a:cubicBezTo>
                  <a:cubicBezTo>
                    <a:pt x="51" y="17"/>
                    <a:pt x="83" y="9"/>
                    <a:pt x="45" y="44"/>
                  </a:cubicBezTo>
                  <a:cubicBezTo>
                    <a:pt x="4" y="84"/>
                    <a:pt x="20" y="44"/>
                    <a:pt x="0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92" name="Freeform 80">
              <a:extLst>
                <a:ext uri="{FF2B5EF4-FFF2-40B4-BE49-F238E27FC236}">
                  <a16:creationId xmlns:a16="http://schemas.microsoft.com/office/drawing/2014/main" id="{57F87DF3-5A20-47E3-86F4-7BE7FA87AF04}"/>
                </a:ext>
              </a:extLst>
            </p:cNvPr>
            <p:cNvSpPr>
              <a:spLocks/>
            </p:cNvSpPr>
            <p:nvPr/>
          </p:nvSpPr>
          <p:spPr bwMode="auto">
            <a:xfrm>
              <a:off x="9236075" y="3074988"/>
              <a:ext cx="4763" cy="6350"/>
            </a:xfrm>
            <a:custGeom>
              <a:avLst/>
              <a:gdLst>
                <a:gd name="T0" fmla="*/ 0 w 86"/>
                <a:gd name="T1" fmla="*/ 99 h 99"/>
                <a:gd name="T2" fmla="*/ 82 w 86"/>
                <a:gd name="T3" fmla="*/ 35 h 99"/>
                <a:gd name="T4" fmla="*/ 86 w 86"/>
                <a:gd name="T5" fmla="*/ 0 h 99"/>
                <a:gd name="T6" fmla="*/ 3 w 86"/>
                <a:gd name="T7" fmla="*/ 89 h 99"/>
                <a:gd name="T8" fmla="*/ 0 w 86"/>
                <a:gd name="T9" fmla="*/ 9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99">
                  <a:moveTo>
                    <a:pt x="0" y="99"/>
                  </a:moveTo>
                  <a:cubicBezTo>
                    <a:pt x="50" y="73"/>
                    <a:pt x="33" y="57"/>
                    <a:pt x="82" y="35"/>
                  </a:cubicBezTo>
                  <a:lnTo>
                    <a:pt x="86" y="0"/>
                  </a:lnTo>
                  <a:cubicBezTo>
                    <a:pt x="30" y="30"/>
                    <a:pt x="3" y="89"/>
                    <a:pt x="3" y="89"/>
                  </a:cubicBezTo>
                  <a:cubicBezTo>
                    <a:pt x="2" y="87"/>
                    <a:pt x="1" y="96"/>
                    <a:pt x="0" y="9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93" name="Freeform 81">
              <a:extLst>
                <a:ext uri="{FF2B5EF4-FFF2-40B4-BE49-F238E27FC236}">
                  <a16:creationId xmlns:a16="http://schemas.microsoft.com/office/drawing/2014/main" id="{47AD7786-F5DE-46CF-BD96-E7C74B4607F5}"/>
                </a:ext>
              </a:extLst>
            </p:cNvPr>
            <p:cNvSpPr>
              <a:spLocks/>
            </p:cNvSpPr>
            <p:nvPr/>
          </p:nvSpPr>
          <p:spPr bwMode="auto">
            <a:xfrm>
              <a:off x="9293225" y="2949575"/>
              <a:ext cx="4763" cy="4763"/>
            </a:xfrm>
            <a:custGeom>
              <a:avLst/>
              <a:gdLst>
                <a:gd name="T0" fmla="*/ 0 w 73"/>
                <a:gd name="T1" fmla="*/ 76 h 76"/>
                <a:gd name="T2" fmla="*/ 73 w 73"/>
                <a:gd name="T3" fmla="*/ 1 h 76"/>
                <a:gd name="T4" fmla="*/ 25 w 73"/>
                <a:gd name="T5" fmla="*/ 24 h 76"/>
                <a:gd name="T6" fmla="*/ 0 w 73"/>
                <a:gd name="T7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3" h="76">
                  <a:moveTo>
                    <a:pt x="0" y="76"/>
                  </a:moveTo>
                  <a:cubicBezTo>
                    <a:pt x="42" y="57"/>
                    <a:pt x="50" y="49"/>
                    <a:pt x="73" y="1"/>
                  </a:cubicBezTo>
                  <a:cubicBezTo>
                    <a:pt x="25" y="4"/>
                    <a:pt x="48" y="0"/>
                    <a:pt x="25" y="24"/>
                  </a:cubicBezTo>
                  <a:cubicBezTo>
                    <a:pt x="11" y="39"/>
                    <a:pt x="7" y="53"/>
                    <a:pt x="0" y="7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95" name="Freeform 82">
              <a:extLst>
                <a:ext uri="{FF2B5EF4-FFF2-40B4-BE49-F238E27FC236}">
                  <a16:creationId xmlns:a16="http://schemas.microsoft.com/office/drawing/2014/main" id="{E5F95F85-516B-43DC-80C5-43481BEBD357}"/>
                </a:ext>
              </a:extLst>
            </p:cNvPr>
            <p:cNvSpPr>
              <a:spLocks/>
            </p:cNvSpPr>
            <p:nvPr/>
          </p:nvSpPr>
          <p:spPr bwMode="auto">
            <a:xfrm>
              <a:off x="8772525" y="2974975"/>
              <a:ext cx="7938" cy="6350"/>
            </a:xfrm>
            <a:custGeom>
              <a:avLst/>
              <a:gdLst>
                <a:gd name="T0" fmla="*/ 20 w 104"/>
                <a:gd name="T1" fmla="*/ 53 h 106"/>
                <a:gd name="T2" fmla="*/ 80 w 104"/>
                <a:gd name="T3" fmla="*/ 32 h 106"/>
                <a:gd name="T4" fmla="*/ 101 w 104"/>
                <a:gd name="T5" fmla="*/ 0 h 106"/>
                <a:gd name="T6" fmla="*/ 20 w 104"/>
                <a:gd name="T7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4" h="106">
                  <a:moveTo>
                    <a:pt x="20" y="53"/>
                  </a:moveTo>
                  <a:cubicBezTo>
                    <a:pt x="22" y="54"/>
                    <a:pt x="0" y="106"/>
                    <a:pt x="80" y="32"/>
                  </a:cubicBezTo>
                  <a:cubicBezTo>
                    <a:pt x="89" y="24"/>
                    <a:pt x="104" y="15"/>
                    <a:pt x="101" y="0"/>
                  </a:cubicBezTo>
                  <a:cubicBezTo>
                    <a:pt x="55" y="16"/>
                    <a:pt x="55" y="22"/>
                    <a:pt x="20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96" name="Freeform 83">
              <a:extLst>
                <a:ext uri="{FF2B5EF4-FFF2-40B4-BE49-F238E27FC236}">
                  <a16:creationId xmlns:a16="http://schemas.microsoft.com/office/drawing/2014/main" id="{1DC71CC2-79FA-48B7-ACF4-48BE920065F3}"/>
                </a:ext>
              </a:extLst>
            </p:cNvPr>
            <p:cNvSpPr>
              <a:spLocks/>
            </p:cNvSpPr>
            <p:nvPr/>
          </p:nvSpPr>
          <p:spPr bwMode="auto">
            <a:xfrm>
              <a:off x="9053513" y="2986088"/>
              <a:ext cx="6350" cy="4763"/>
            </a:xfrm>
            <a:custGeom>
              <a:avLst/>
              <a:gdLst>
                <a:gd name="T0" fmla="*/ 73 w 73"/>
                <a:gd name="T1" fmla="*/ 72 h 72"/>
                <a:gd name="T2" fmla="*/ 2 w 73"/>
                <a:gd name="T3" fmla="*/ 0 h 72"/>
                <a:gd name="T4" fmla="*/ 29 w 73"/>
                <a:gd name="T5" fmla="*/ 44 h 72"/>
                <a:gd name="T6" fmla="*/ 73 w 73"/>
                <a:gd name="T7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3" h="72">
                  <a:moveTo>
                    <a:pt x="73" y="72"/>
                  </a:moveTo>
                  <a:cubicBezTo>
                    <a:pt x="57" y="37"/>
                    <a:pt x="41" y="24"/>
                    <a:pt x="2" y="0"/>
                  </a:cubicBezTo>
                  <a:cubicBezTo>
                    <a:pt x="12" y="48"/>
                    <a:pt x="0" y="15"/>
                    <a:pt x="29" y="44"/>
                  </a:cubicBezTo>
                  <a:cubicBezTo>
                    <a:pt x="38" y="53"/>
                    <a:pt x="54" y="63"/>
                    <a:pt x="73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97" name="Freeform 84">
              <a:extLst>
                <a:ext uri="{FF2B5EF4-FFF2-40B4-BE49-F238E27FC236}">
                  <a16:creationId xmlns:a16="http://schemas.microsoft.com/office/drawing/2014/main" id="{86B9FDBF-44F3-4394-9286-8EFC0D433C8E}"/>
                </a:ext>
              </a:extLst>
            </p:cNvPr>
            <p:cNvSpPr>
              <a:spLocks/>
            </p:cNvSpPr>
            <p:nvPr/>
          </p:nvSpPr>
          <p:spPr bwMode="auto">
            <a:xfrm>
              <a:off x="8840788" y="3084513"/>
              <a:ext cx="4763" cy="3175"/>
            </a:xfrm>
            <a:custGeom>
              <a:avLst/>
              <a:gdLst>
                <a:gd name="T0" fmla="*/ 58 w 65"/>
                <a:gd name="T1" fmla="*/ 52 h 52"/>
                <a:gd name="T2" fmla="*/ 33 w 65"/>
                <a:gd name="T3" fmla="*/ 17 h 52"/>
                <a:gd name="T4" fmla="*/ 0 w 65"/>
                <a:gd name="T5" fmla="*/ 0 h 52"/>
                <a:gd name="T6" fmla="*/ 58 w 65"/>
                <a:gd name="T7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" h="52">
                  <a:moveTo>
                    <a:pt x="58" y="52"/>
                  </a:moveTo>
                  <a:cubicBezTo>
                    <a:pt x="41" y="23"/>
                    <a:pt x="65" y="45"/>
                    <a:pt x="33" y="17"/>
                  </a:cubicBezTo>
                  <a:cubicBezTo>
                    <a:pt x="18" y="5"/>
                    <a:pt x="12" y="6"/>
                    <a:pt x="0" y="0"/>
                  </a:cubicBezTo>
                  <a:cubicBezTo>
                    <a:pt x="13" y="41"/>
                    <a:pt x="16" y="40"/>
                    <a:pt x="58" y="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sp>
        <p:nvSpPr>
          <p:cNvPr id="13" name="Прямоугольник 12"/>
          <p:cNvSpPr/>
          <p:nvPr/>
        </p:nvSpPr>
        <p:spPr>
          <a:xfrm>
            <a:off x="477056" y="3885705"/>
            <a:ext cx="7202286" cy="6924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/>
            <a:r>
              <a:rPr lang="ru-RU" sz="1300" dirty="0" smtClean="0"/>
              <a:t>АО «Апатит» выполняет </a:t>
            </a:r>
            <a:r>
              <a:rPr lang="ru-RU" sz="1300" dirty="0"/>
              <a:t>оценку подрядных организаций по результатам выполнения работ. </a:t>
            </a:r>
            <a:endParaRPr lang="ru-RU" sz="1300" dirty="0" smtClean="0"/>
          </a:p>
          <a:p>
            <a:pPr indent="457200" algn="just"/>
            <a:r>
              <a:rPr lang="ru-RU" sz="1300" dirty="0" smtClean="0"/>
              <a:t>Результаты </a:t>
            </a:r>
            <a:r>
              <a:rPr lang="ru-RU" sz="1300" dirty="0"/>
              <a:t>данной оценки используются при проведении следующих конкурсных процедур по закупке работ и услуг.</a:t>
            </a:r>
          </a:p>
        </p:txBody>
      </p:sp>
      <p:grpSp>
        <p:nvGrpSpPr>
          <p:cNvPr id="100" name="Группа 99"/>
          <p:cNvGrpSpPr/>
          <p:nvPr/>
        </p:nvGrpSpPr>
        <p:grpSpPr>
          <a:xfrm flipH="1">
            <a:off x="7810196" y="3153875"/>
            <a:ext cx="3868450" cy="1524004"/>
            <a:chOff x="314019" y="3246240"/>
            <a:chExt cx="4307408" cy="1871421"/>
          </a:xfrm>
        </p:grpSpPr>
        <p:pic>
          <p:nvPicPr>
            <p:cNvPr id="101" name="Рисунок 100">
              <a:extLst>
                <a:ext uri="{FF2B5EF4-FFF2-40B4-BE49-F238E27FC236}">
                  <a16:creationId xmlns:a16="http://schemas.microsoft.com/office/drawing/2014/main" id="{539AA16E-7807-44D2-BDE3-668716E1BB7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019" y="3246240"/>
              <a:ext cx="4307408" cy="1871421"/>
            </a:xfrm>
            <a:prstGeom prst="rect">
              <a:avLst/>
            </a:prstGeom>
          </p:spPr>
        </p:pic>
        <p:sp>
          <p:nvSpPr>
            <p:cNvPr id="102" name="Прямоугольник 101"/>
            <p:cNvSpPr/>
            <p:nvPr/>
          </p:nvSpPr>
          <p:spPr>
            <a:xfrm>
              <a:off x="1397317" y="3679527"/>
              <a:ext cx="3172132" cy="143813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07000"/>
                </a:lnSpc>
                <a:spcAft>
                  <a:spcPts val="0"/>
                </a:spcAft>
              </a:pPr>
              <a:r>
                <a:rPr lang="ru-RU" sz="1100" b="1" dirty="0">
                  <a:solidFill>
                    <a:srgbClr val="C00000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Важно: </a:t>
              </a:r>
              <a:r>
                <a:rPr lang="ru-RU" sz="1100" dirty="0">
                  <a:ea typeface="Calibri" panose="020F0502020204030204" pitchFamily="34" charset="0"/>
                  <a:cs typeface="Times New Roman" panose="02020603050405020304" pitchFamily="18" charset="0"/>
                </a:rPr>
                <a:t>При этом учитываются в том числе и показатели по безопасности, такие как отсутствие происшествий, отсутствие нарушений, выявленных в ходе проверок, оперативность </a:t>
              </a:r>
              <a:r>
                <a:rPr lang="ru-RU" sz="1100" dirty="0" smtClean="0">
                  <a:ea typeface="Calibri" panose="020F0502020204030204" pitchFamily="34" charset="0"/>
                  <a:cs typeface="Times New Roman" panose="02020603050405020304" pitchFamily="18" charset="0"/>
                </a:rPr>
                <a:t>устранения</a:t>
              </a:r>
            </a:p>
            <a:p>
              <a:pPr algn="ctr">
                <a:lnSpc>
                  <a:spcPct val="107000"/>
                </a:lnSpc>
                <a:spcAft>
                  <a:spcPts val="0"/>
                </a:spcAft>
              </a:pPr>
              <a:r>
                <a:rPr lang="ru-RU" sz="1100" dirty="0" smtClean="0">
                  <a:ea typeface="Calibri" panose="020F0502020204030204" pitchFamily="34" charset="0"/>
                  <a:cs typeface="Times New Roman" panose="02020603050405020304" pitchFamily="18" charset="0"/>
                </a:rPr>
                <a:t>нарушений </a:t>
              </a:r>
              <a:r>
                <a:rPr lang="ru-RU" sz="1100" dirty="0">
                  <a:ea typeface="Calibri" panose="020F0502020204030204" pitchFamily="34" charset="0"/>
                  <a:cs typeface="Times New Roman" panose="02020603050405020304" pitchFamily="18" charset="0"/>
                </a:rPr>
                <a:t>и недостатков.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197065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F6B7BB2E-5D76-6642-A602-01672A2269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ФосАгро | Чистые минералы для здоровой жизни</a:t>
            </a:r>
            <a:endParaRPr lang="en-GB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6CB66C1-C987-C242-AB0A-B2A3EB910B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55804-D118-2B4A-AD41-9C544F0DF4A9}" type="slidenum">
              <a:rPr lang="en-GB" smtClean="0"/>
              <a:pPr/>
              <a:t>2</a:t>
            </a:fld>
            <a:endParaRPr lang="en-GB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9E11ADFA-E3BC-944F-A419-3E3646705A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Вступление</a:t>
            </a:r>
            <a:endParaRPr lang="en-GB" dirty="0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13AC2099-9958-304E-94C2-D6261D4065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/>
            <a:r>
              <a:rPr lang="ru-RU" dirty="0" smtClean="0"/>
              <a:t>2022</a:t>
            </a:r>
            <a:endParaRPr lang="en-GB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428008" y="3760987"/>
            <a:ext cx="6583887" cy="18928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/>
            <a:r>
              <a:rPr lang="ru-RU" sz="1300" dirty="0" smtClean="0"/>
              <a:t>Дополнительные </a:t>
            </a:r>
            <a:r>
              <a:rPr lang="ru-RU" sz="1300" dirty="0"/>
              <a:t>разъяснения можно получить:</a:t>
            </a:r>
          </a:p>
          <a:p>
            <a:pPr indent="457200" algn="just"/>
            <a:r>
              <a:rPr lang="ru-RU" sz="1300" dirty="0"/>
              <a:t>•	</a:t>
            </a:r>
            <a:r>
              <a:rPr lang="ru-RU" sz="1300" dirty="0" smtClean="0"/>
              <a:t>на </a:t>
            </a:r>
            <a:r>
              <a:rPr lang="ru-RU" sz="1300" dirty="0"/>
              <a:t>этапе проведения конкурсных процедур – у сотрудника Дирекции по закупкам, проводящего тендер, структурного подразделения, инициирующего заключение договора на закупку работ и услуг и отвечающего за его </a:t>
            </a:r>
            <a:r>
              <a:rPr lang="ru-RU" sz="1300" dirty="0" smtClean="0"/>
              <a:t>сопровождение</a:t>
            </a:r>
            <a:r>
              <a:rPr lang="ru-RU" sz="1300" dirty="0"/>
              <a:t>;</a:t>
            </a:r>
            <a:endParaRPr lang="ru-RU" sz="1300" dirty="0" smtClean="0"/>
          </a:p>
          <a:p>
            <a:pPr indent="457200" algn="just"/>
            <a:r>
              <a:rPr lang="ru-RU" sz="1300" dirty="0"/>
              <a:t>•          по вопросам ОТ и ПБ – у специалистов </a:t>
            </a:r>
            <a:r>
              <a:rPr lang="ru-RU" sz="1300" dirty="0" err="1"/>
              <a:t>УПБиОТ</a:t>
            </a:r>
            <a:r>
              <a:rPr lang="ru-RU" sz="1300" dirty="0"/>
              <a:t>;</a:t>
            </a:r>
          </a:p>
          <a:p>
            <a:pPr indent="457200" algn="just"/>
            <a:r>
              <a:rPr lang="ru-RU" sz="1300" dirty="0"/>
              <a:t>•	</a:t>
            </a:r>
            <a:r>
              <a:rPr lang="ru-RU" sz="1300" dirty="0" smtClean="0"/>
              <a:t>после </a:t>
            </a:r>
            <a:r>
              <a:rPr lang="ru-RU" sz="1300" dirty="0"/>
              <a:t>победы по результатам участия в конкурсных процедурах – у </a:t>
            </a:r>
            <a:r>
              <a:rPr lang="ru-RU" sz="1300" dirty="0" smtClean="0"/>
              <a:t>куратора по безопасности подрядной организации </a:t>
            </a:r>
            <a:r>
              <a:rPr lang="ru-RU" sz="1300" dirty="0"/>
              <a:t>от соответствующей дирекции или структурного подразделения предприятия, инициирующего заключение договора на закупку работ и услуг и отвечающего за его </a:t>
            </a:r>
            <a:r>
              <a:rPr lang="ru-RU" sz="1300" dirty="0" smtClean="0"/>
              <a:t>сопровождение.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886B1DAB-10D0-488D-849A-5907AE04F3C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8628" y="3918462"/>
            <a:ext cx="4676413" cy="2162622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428008" y="2531914"/>
            <a:ext cx="11330952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/>
            <a:r>
              <a:rPr lang="ru-RU" sz="1300" dirty="0" smtClean="0"/>
              <a:t>Компания </a:t>
            </a:r>
            <a:r>
              <a:rPr lang="ru-RU" sz="1300" dirty="0"/>
              <a:t>ФосАгро постоянно совершенствует свою систему управления безопасностью подрядных организаций. Подробное описание данной системы содержится в локальных нормативных актах предприятий Группы, которые могут быть доступны для подрядных организаций в полном объеме только после заключения договора и подписания соглашения о конфиденциальности. Данный документ представляет собой краткое изложение тех положений корпоративной системы управления безопасностью подрядных организаций, знание которых позволит руководству и специалистам подрядной организации максимально полно и корректно подготовиться к участию в тендере и – в случае победы в тендере - к эффективному взаимодействию с предприятием-заказчиком на последующих этапах</a:t>
            </a:r>
            <a:r>
              <a:rPr lang="ru-RU" sz="1300" dirty="0" smtClean="0"/>
              <a:t>.</a:t>
            </a:r>
            <a:endParaRPr lang="ru-RU" sz="13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428008" y="5600056"/>
            <a:ext cx="6577805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900" dirty="0" smtClean="0"/>
              <a:t>Здесь </a:t>
            </a:r>
            <a:r>
              <a:rPr lang="ru-RU" sz="900" dirty="0"/>
              <a:t>и далее под ОТ и ПБ (охрана труда и промышленная безопасность) понимается весь комплекс обеспечения безопасности производства, т.е. требования </a:t>
            </a:r>
            <a:r>
              <a:rPr lang="ru-RU" sz="900" dirty="0" smtClean="0"/>
              <a:t>в </a:t>
            </a:r>
            <a:r>
              <a:rPr lang="ru-RU" sz="900" dirty="0"/>
              <a:t>области промышленной безопасности, пожарной безопасности, охраны труда, окружающей среды и реагирования на чрезвычайную ситуацию при выполнении </a:t>
            </a:r>
            <a:r>
              <a:rPr lang="ru-RU" sz="900" dirty="0" smtClean="0"/>
              <a:t>работ.</a:t>
            </a:r>
            <a:endParaRPr lang="ru-RU" sz="900" dirty="0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512886" y="5600056"/>
            <a:ext cx="3167162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DD22B2CD-6FC5-4FF0-AE8A-B65C4B27B36E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886" y="1104157"/>
            <a:ext cx="1097074" cy="1302159"/>
          </a:xfrm>
          <a:prstGeom prst="rect">
            <a:avLst/>
          </a:prstGeom>
        </p:spPr>
      </p:pic>
      <p:sp>
        <p:nvSpPr>
          <p:cNvPr id="18" name="Прямоугольник 17"/>
          <p:cNvSpPr/>
          <p:nvPr/>
        </p:nvSpPr>
        <p:spPr>
          <a:xfrm>
            <a:off x="1667846" y="1161212"/>
            <a:ext cx="10093630" cy="14927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/>
            <a:r>
              <a:rPr lang="ru-RU" sz="1300" dirty="0"/>
              <a:t>Данный документ предназначен для руководителей организаций, которые готовятся к участию в конкурсных процедурах на оказание услуг и выполнение работ для группы ФосАгро или уже являются подрядчиками группы ФосАгро. </a:t>
            </a:r>
          </a:p>
          <a:p>
            <a:pPr indent="457200" algn="just"/>
            <a:r>
              <a:rPr lang="ru-RU" sz="1300" dirty="0"/>
              <a:t>Компания ФосАгро уделяет большое внимание безопасности персонала и оборудования на своих производственных и иных объектах. Поскольку значительная часть работ выполняется подрядчиками, Компания не может оставить без внимания нарушения требований ОТ и ПБ , допускаемые персоналом подрядных организаций. Такие нарушения могут привести к травмам и гибели персонала подрядных организаций, собственного персонала предприятий-заказчиков, а также к значительному материальному и </a:t>
            </a:r>
            <a:r>
              <a:rPr lang="ru-RU" sz="1300" dirty="0" err="1"/>
              <a:t>репутационному</a:t>
            </a:r>
            <a:r>
              <a:rPr lang="ru-RU" sz="1300" dirty="0"/>
              <a:t> ущербу для Компании. </a:t>
            </a:r>
          </a:p>
        </p:txBody>
      </p:sp>
    </p:spTree>
    <p:extLst>
      <p:ext uri="{BB962C8B-B14F-4D97-AF65-F5344CB8AC3E}">
        <p14:creationId xmlns:p14="http://schemas.microsoft.com/office/powerpoint/2010/main" val="326821423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FA369C3-C4F3-C348-8C85-F794FDB130D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49262" y="3022827"/>
            <a:ext cx="4114425" cy="451893"/>
          </a:xfrm>
        </p:spPr>
        <p:txBody>
          <a:bodyPr/>
          <a:lstStyle/>
          <a:p>
            <a:r>
              <a:rPr lang="ru-RU" dirty="0"/>
              <a:t>Спасибо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014012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F6B7BB2E-5D76-6642-A602-01672A2269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/>
              <a:t>ФосАгро | Чистые минералы для здоровой жизни</a:t>
            </a:r>
            <a:endParaRPr lang="en-GB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6CB66C1-C987-C242-AB0A-B2A3EB910B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55804-D118-2B4A-AD41-9C544F0DF4A9}" type="slidenum">
              <a:rPr lang="en-GB" smtClean="0"/>
              <a:pPr/>
              <a:t>3</a:t>
            </a:fld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0843271-73DF-764E-B8AB-D2DBF4317DB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318724" y="1446249"/>
            <a:ext cx="8435117" cy="2705932"/>
          </a:xfrm>
        </p:spPr>
        <p:txBody>
          <a:bodyPr/>
          <a:lstStyle/>
          <a:p>
            <a:pPr lvl="0"/>
            <a:r>
              <a:rPr lang="ru-RU" dirty="0"/>
              <a:t>Основные требования и рекомендации на этапе проведения тендера</a:t>
            </a:r>
          </a:p>
          <a:p>
            <a:r>
              <a:rPr lang="ru-RU" dirty="0"/>
              <a:t>Основные требования после победы в тендере и до начала выполнения работ</a:t>
            </a:r>
          </a:p>
          <a:p>
            <a:r>
              <a:rPr lang="ru-RU" dirty="0"/>
              <a:t>Основные требования на этапе выполнения </a:t>
            </a:r>
            <a:r>
              <a:rPr lang="ru-RU" dirty="0" smtClean="0"/>
              <a:t>работ</a:t>
            </a:r>
            <a:endParaRPr lang="ru-RU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9E11ADFA-E3BC-944F-A419-3E3646705A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Содержание</a:t>
            </a:r>
            <a:endParaRPr lang="en-GB" dirty="0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13AC2099-9958-304E-94C2-D6261D4065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/>
            <a:r>
              <a:rPr lang="ru-RU" dirty="0" smtClean="0"/>
              <a:t>2022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46391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54851BCB-0505-EB4E-99AA-0B7AF93EB85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ru-RU" dirty="0" smtClean="0"/>
              <a:t>2</a:t>
            </a:r>
            <a:r>
              <a:rPr lang="ru-RU" dirty="0"/>
              <a:t>. Основные требования и рекомендации на этапе проведения тендера</a:t>
            </a:r>
          </a:p>
        </p:txBody>
      </p:sp>
    </p:spTree>
    <p:extLst>
      <p:ext uri="{BB962C8B-B14F-4D97-AF65-F5344CB8AC3E}">
        <p14:creationId xmlns:p14="http://schemas.microsoft.com/office/powerpoint/2010/main" val="1576049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CC40293-687C-AE47-90A9-940E86A086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/>
            <a:r>
              <a:rPr lang="ru-RU" dirty="0" smtClean="0"/>
              <a:t>2022</a:t>
            </a:r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478154-65EE-1149-ACE9-12FA6044DE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ФосАгро | Чистые минералы для здоровой жизни</a:t>
            </a:r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A5805FB-E02E-7E41-A66E-A1E19143FF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55804-D118-2B4A-AD41-9C544F0DF4A9}" type="slidenum">
              <a:rPr lang="en-GB" smtClean="0"/>
              <a:pPr/>
              <a:t>5</a:t>
            </a:fld>
            <a:endParaRPr lang="en-GB" dirty="0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DD24350A-D725-5241-879E-98A9DC979D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1. Основные </a:t>
            </a:r>
            <a:r>
              <a:rPr lang="ru-RU" dirty="0"/>
              <a:t>требования и рекомендации на этапе проведения тендера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451434" y="2424414"/>
            <a:ext cx="11334518" cy="1376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>
              <a:lnSpc>
                <a:spcPct val="107000"/>
              </a:lnSpc>
              <a:spcAft>
                <a:spcPts val="0"/>
              </a:spcAft>
            </a:pPr>
            <a:r>
              <a:rPr lang="ru-RU" sz="1300" dirty="0"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ru-RU" sz="1300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Для </a:t>
            </a:r>
            <a:r>
              <a:rPr lang="ru-RU" sz="1300" dirty="0">
                <a:ea typeface="Calibri" panose="020F0502020204030204" pitchFamily="34" charset="0"/>
                <a:cs typeface="Times New Roman" panose="02020603050405020304" pitchFamily="18" charset="0"/>
              </a:rPr>
              <a:t>правильной подготовки к безопасному выполнению работ необходимо в полной мере представлять себе условия выполнения предстоящих работ и соответствующие опасные и вредные производственные факторы. </a:t>
            </a:r>
          </a:p>
          <a:p>
            <a:pPr indent="457200" algn="just">
              <a:lnSpc>
                <a:spcPct val="107000"/>
              </a:lnSpc>
              <a:spcAft>
                <a:spcPts val="0"/>
              </a:spcAft>
            </a:pPr>
            <a:r>
              <a:rPr lang="ru-RU" sz="1300" dirty="0">
                <a:ea typeface="Calibri" panose="020F0502020204030204" pitchFamily="34" charset="0"/>
                <a:cs typeface="Times New Roman" panose="02020603050405020304" pitchFamily="18" charset="0"/>
              </a:rPr>
              <a:t>Для этого необходимо</a:t>
            </a:r>
            <a:r>
              <a:rPr lang="ru-RU" sz="1300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endParaRPr lang="ru-RU" sz="13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indent="457200" algn="just">
              <a:lnSpc>
                <a:spcPct val="107000"/>
              </a:lnSpc>
              <a:spcAft>
                <a:spcPts val="0"/>
              </a:spcAft>
            </a:pPr>
            <a:r>
              <a:rPr lang="ru-RU" sz="1300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- внимательно </a:t>
            </a:r>
            <a:r>
              <a:rPr lang="ru-RU" sz="1300" dirty="0">
                <a:ea typeface="Calibri" panose="020F0502020204030204" pitchFamily="34" charset="0"/>
                <a:cs typeface="Times New Roman" panose="02020603050405020304" pitchFamily="18" charset="0"/>
              </a:rPr>
              <a:t>ознакомиться с условиями выполнения работ, опасными и вредными производственными факторами, перечисленными в техническом задании (далее – ТЗ). При этом необходимо понимать, что данный перечень является не полным, т.к. составители ТЗ не имеют полной информации о том, какую конкретную технологию (машины, механизмы, материалы и т.д.) собирается применять подрядная </a:t>
            </a:r>
            <a:r>
              <a:rPr lang="ru-RU" sz="1300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организация.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430524" y="1164832"/>
            <a:ext cx="11334518" cy="5203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>
              <a:lnSpc>
                <a:spcPct val="107000"/>
              </a:lnSpc>
              <a:spcAft>
                <a:spcPts val="0"/>
              </a:spcAft>
            </a:pPr>
            <a:r>
              <a:rPr lang="ru-RU" sz="1300" dirty="0">
                <a:ea typeface="Calibri" panose="020F0502020204030204" pitchFamily="34" charset="0"/>
                <a:cs typeface="Times New Roman" panose="02020603050405020304" pitchFamily="18" charset="0"/>
              </a:rPr>
              <a:t>При подготовке и участии в конкурсных процедурах руководству организации-участника конкурсных процедур (потенциального подрядчика) необходимо учесть следующее</a:t>
            </a:r>
            <a:r>
              <a:rPr lang="ru-RU" sz="1300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endParaRPr lang="ru-RU" sz="1300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20" name="Группа 19"/>
          <p:cNvGrpSpPr/>
          <p:nvPr/>
        </p:nvGrpSpPr>
        <p:grpSpPr>
          <a:xfrm>
            <a:off x="430524" y="1728936"/>
            <a:ext cx="6619981" cy="642684"/>
            <a:chOff x="430524" y="1657479"/>
            <a:chExt cx="6619981" cy="642684"/>
          </a:xfrm>
        </p:grpSpPr>
        <p:grpSp>
          <p:nvGrpSpPr>
            <p:cNvPr id="14" name="Группа 13"/>
            <p:cNvGrpSpPr/>
            <p:nvPr/>
          </p:nvGrpSpPr>
          <p:grpSpPr>
            <a:xfrm>
              <a:off x="430524" y="1657479"/>
              <a:ext cx="6619981" cy="642684"/>
              <a:chOff x="285235" y="1147651"/>
              <a:chExt cx="3673567" cy="571174"/>
            </a:xfrm>
          </p:grpSpPr>
          <p:sp>
            <p:nvSpPr>
              <p:cNvPr id="15" name="Прямоугольник: скругленные углы 118">
                <a:extLst>
                  <a:ext uri="{FF2B5EF4-FFF2-40B4-BE49-F238E27FC236}">
                    <a16:creationId xmlns:a16="http://schemas.microsoft.com/office/drawing/2014/main" id="{79635FA1-070E-2B1F-64BB-00AA9892F49E}"/>
                  </a:ext>
                </a:extLst>
              </p:cNvPr>
              <p:cNvSpPr/>
              <p:nvPr/>
            </p:nvSpPr>
            <p:spPr>
              <a:xfrm>
                <a:off x="439226" y="1222624"/>
                <a:ext cx="3519576" cy="464946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85000"/>
                </a:schemeClr>
              </a:solidFill>
              <a:ln w="25400">
                <a:solidFill>
                  <a:srgbClr val="08509D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ru-RU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ru-RU" sz="1400" b="1" dirty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7" name="Шестиугольник 16">
                <a:extLst>
                  <a:ext uri="{FF2B5EF4-FFF2-40B4-BE49-F238E27FC236}">
                    <a16:creationId xmlns:a16="http://schemas.microsoft.com/office/drawing/2014/main" id="{509E7B9F-4A67-1DEF-7D9E-A2125CC24D22}"/>
                  </a:ext>
                </a:extLst>
              </p:cNvPr>
              <p:cNvSpPr/>
              <p:nvPr/>
            </p:nvSpPr>
            <p:spPr>
              <a:xfrm flipH="1">
                <a:off x="285235" y="1147651"/>
                <a:ext cx="408721" cy="571174"/>
              </a:xfrm>
              <a:prstGeom prst="hexagon">
                <a:avLst/>
              </a:prstGeom>
              <a:gradFill flip="none" rotWithShape="1">
                <a:gsLst>
                  <a:gs pos="0">
                    <a:srgbClr val="004A95">
                      <a:shade val="30000"/>
                      <a:satMod val="115000"/>
                    </a:srgbClr>
                  </a:gs>
                  <a:gs pos="50000">
                    <a:srgbClr val="004A95">
                      <a:shade val="67500"/>
                      <a:satMod val="115000"/>
                    </a:srgbClr>
                  </a:gs>
                  <a:gs pos="100000">
                    <a:srgbClr val="004A95">
                      <a:shade val="100000"/>
                      <a:satMod val="115000"/>
                    </a:srgbClr>
                  </a:gs>
                </a:gsLst>
                <a:path path="circle">
                  <a:fillToRect t="100000" r="100000"/>
                </a:path>
                <a:tileRect l="-100000" b="-100000"/>
              </a:gradFill>
              <a:ln w="28575" cap="flat" cmpd="sng" algn="ctr">
                <a:solidFill>
                  <a:srgbClr val="08417A"/>
                </a:solidFill>
                <a:prstDash val="solid"/>
                <a:miter lim="800000"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txBody>
              <a:bodyPr rtlCol="0" anchor="ctr"/>
              <a:lstStyle>
                <a:defPPr>
                  <a:defRPr lang="ru-RU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3687" b="0" i="0" u="none" strike="noStrike" kern="120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pic>
          <p:nvPicPr>
            <p:cNvPr id="19" name="Рисунок 18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4803" y="1734610"/>
              <a:ext cx="607976" cy="471848"/>
            </a:xfrm>
            <a:prstGeom prst="rect">
              <a:avLst/>
            </a:prstGeom>
          </p:spPr>
        </p:pic>
      </p:grpSp>
      <p:grpSp>
        <p:nvGrpSpPr>
          <p:cNvPr id="25" name="Группа 24"/>
          <p:cNvGrpSpPr/>
          <p:nvPr/>
        </p:nvGrpSpPr>
        <p:grpSpPr>
          <a:xfrm>
            <a:off x="106643" y="3749696"/>
            <a:ext cx="4980785" cy="2269143"/>
            <a:chOff x="314019" y="3349181"/>
            <a:chExt cx="4307408" cy="2752984"/>
          </a:xfrm>
        </p:grpSpPr>
        <p:pic>
          <p:nvPicPr>
            <p:cNvPr id="13" name="Рисунок 12">
              <a:extLst>
                <a:ext uri="{FF2B5EF4-FFF2-40B4-BE49-F238E27FC236}">
                  <a16:creationId xmlns:a16="http://schemas.microsoft.com/office/drawing/2014/main" id="{539AA16E-7807-44D2-BDE3-668716E1BB7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019" y="3349181"/>
              <a:ext cx="4307408" cy="2752984"/>
            </a:xfrm>
            <a:prstGeom prst="rect">
              <a:avLst/>
            </a:prstGeom>
          </p:spPr>
        </p:pic>
        <p:sp>
          <p:nvSpPr>
            <p:cNvPr id="21" name="Прямоугольник 20"/>
            <p:cNvSpPr/>
            <p:nvPr/>
          </p:nvSpPr>
          <p:spPr>
            <a:xfrm>
              <a:off x="1308041" y="4081376"/>
              <a:ext cx="3313386" cy="192971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07000"/>
                </a:lnSpc>
                <a:spcAft>
                  <a:spcPts val="0"/>
                </a:spcAft>
              </a:pPr>
              <a:r>
                <a:rPr lang="ru-RU" sz="1300" b="1" dirty="0">
                  <a:solidFill>
                    <a:srgbClr val="C00000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Важно:</a:t>
              </a:r>
              <a:r>
                <a:rPr lang="ru-RU" sz="1300" dirty="0">
                  <a:solidFill>
                    <a:srgbClr val="C00000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ru-RU" sz="1300" dirty="0">
                  <a:ea typeface="Calibri" panose="020F0502020204030204" pitchFamily="34" charset="0"/>
                  <a:cs typeface="Times New Roman" panose="02020603050405020304" pitchFamily="18" charset="0"/>
                </a:rPr>
                <a:t>Ответственность за определение всех условий выполнения работ в зависимости от применяемой технологии, а также за определение всех опасных и вредных производственных факторов и за разработку и выполнение соответствующих мер по обеспечению безопасности несет подрядная организация.</a:t>
              </a:r>
            </a:p>
          </p:txBody>
        </p:sp>
      </p:grpSp>
      <p:sp>
        <p:nvSpPr>
          <p:cNvPr id="22" name="Прямоугольник 21"/>
          <p:cNvSpPr/>
          <p:nvPr/>
        </p:nvSpPr>
        <p:spPr>
          <a:xfrm>
            <a:off x="5228705" y="5208331"/>
            <a:ext cx="6533725" cy="8828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1200" b="1" i="1" dirty="0">
                <a:ea typeface="Calibri" panose="020F0502020204030204" pitchFamily="34" charset="0"/>
                <a:cs typeface="Times New Roman" panose="02020603050405020304" pitchFamily="18" charset="0"/>
              </a:rPr>
              <a:t>При необходимости, договоритесь с предприятием-заказчиком </a:t>
            </a:r>
            <a:endParaRPr lang="ru-RU" sz="1200" b="1" i="1" dirty="0" smtClean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1200" b="1" i="1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об </a:t>
            </a:r>
            <a:r>
              <a:rPr lang="ru-RU" sz="1200" b="1" i="1" dirty="0">
                <a:ea typeface="Calibri" panose="020F0502020204030204" pitchFamily="34" charset="0"/>
                <a:cs typeface="Times New Roman" panose="02020603050405020304" pitchFamily="18" charset="0"/>
              </a:rPr>
              <a:t>ознакомительном </a:t>
            </a:r>
            <a:r>
              <a:rPr lang="ru-RU" sz="1200" b="1" i="1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визите </a:t>
            </a:r>
            <a:r>
              <a:rPr lang="ru-RU" sz="1200" b="1" i="1" dirty="0">
                <a:ea typeface="Calibri" panose="020F0502020204030204" pitchFamily="34" charset="0"/>
                <a:cs typeface="Times New Roman" panose="02020603050405020304" pitchFamily="18" charset="0"/>
              </a:rPr>
              <a:t>(до начала работ инженер ПТО ПО, ответственный за разработку ОРД (ППР, ПОР, ТК) по согласованию с предприятием-заказчиком должен выйти на объект проведения работ для изучения всех нюансов предстоящей работы). 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1188898" y="3705892"/>
            <a:ext cx="10573532" cy="5109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>
              <a:lnSpc>
                <a:spcPct val="107000"/>
              </a:lnSpc>
              <a:spcAft>
                <a:spcPts val="0"/>
              </a:spcAft>
            </a:pPr>
            <a:r>
              <a:rPr lang="ru-RU" sz="1300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-</a:t>
            </a:r>
            <a:r>
              <a:rPr lang="ru-RU" sz="1300" dirty="0">
                <a:ea typeface="Calibri" panose="020F0502020204030204" pitchFamily="34" charset="0"/>
                <a:cs typeface="Times New Roman" panose="02020603050405020304" pitchFamily="18" charset="0"/>
              </a:rPr>
              <a:t> с</a:t>
            </a:r>
            <a:r>
              <a:rPr lang="ru-RU" sz="1300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оставить </a:t>
            </a:r>
            <a:r>
              <a:rPr lang="ru-RU" sz="1300" dirty="0">
                <a:ea typeface="Calibri" panose="020F0502020204030204" pitchFamily="34" charset="0"/>
                <a:cs typeface="Times New Roman" panose="02020603050405020304" pitchFamily="18" charset="0"/>
              </a:rPr>
              <a:t>полное представление об условиях выполнения работ, исходя из планируемой технологии выполнения работ, сформировать полный перечень опасных и вредных производственных факторов. </a:t>
            </a:r>
          </a:p>
        </p:txBody>
      </p:sp>
      <p:sp>
        <p:nvSpPr>
          <p:cNvPr id="26" name="Прямоугольник 25"/>
          <p:cNvSpPr/>
          <p:nvPr/>
        </p:nvSpPr>
        <p:spPr>
          <a:xfrm>
            <a:off x="5137327" y="4261834"/>
            <a:ext cx="6575204" cy="9484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>
              <a:lnSpc>
                <a:spcPct val="107000"/>
              </a:lnSpc>
              <a:spcAft>
                <a:spcPts val="0"/>
              </a:spcAft>
            </a:pPr>
            <a:r>
              <a:rPr lang="ru-RU" sz="1300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Полученная </a:t>
            </a:r>
            <a:r>
              <a:rPr lang="ru-RU" sz="1300" dirty="0">
                <a:ea typeface="Calibri" panose="020F0502020204030204" pitchFamily="34" charset="0"/>
                <a:cs typeface="Times New Roman" panose="02020603050405020304" pitchFamily="18" charset="0"/>
              </a:rPr>
              <a:t>информация является исходными данными для определения необходимых мер обеспечения безопасности, которые должны быть отражены в проекте организации строительства (далее – ПОС), проекте производства работ (далее – ППР) и другой организационно-технологической </a:t>
            </a:r>
            <a:r>
              <a:rPr lang="ru-RU" sz="1300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документации.</a:t>
            </a:r>
            <a:endParaRPr lang="ru-RU" sz="1300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231342" y="1816971"/>
            <a:ext cx="569344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b="1" dirty="0">
                <a:solidFill>
                  <a:srgbClr val="002060"/>
                </a:solidFill>
              </a:rPr>
              <a:t>Информация об условиях выполнения работ и соответствующих </a:t>
            </a:r>
          </a:p>
          <a:p>
            <a:pPr algn="just"/>
            <a:r>
              <a:rPr lang="ru-RU" sz="1400" b="1" dirty="0">
                <a:solidFill>
                  <a:srgbClr val="002060"/>
                </a:solidFill>
              </a:rPr>
              <a:t>опасных и вредных производственных факторах</a:t>
            </a:r>
          </a:p>
        </p:txBody>
      </p:sp>
    </p:spTree>
    <p:extLst>
      <p:ext uri="{BB962C8B-B14F-4D97-AF65-F5344CB8AC3E}">
        <p14:creationId xmlns:p14="http://schemas.microsoft.com/office/powerpoint/2010/main" val="157331086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CC40293-687C-AE47-90A9-940E86A086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/>
            <a:r>
              <a:rPr lang="ru-RU" dirty="0" smtClean="0"/>
              <a:t>2022</a:t>
            </a:r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478154-65EE-1149-ACE9-12FA6044DE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/>
              <a:t>ФосАгро | Чистые минералы для здоровой жизни</a:t>
            </a:r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A5805FB-E02E-7E41-A66E-A1E19143FF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55804-D118-2B4A-AD41-9C544F0DF4A9}" type="slidenum">
              <a:rPr lang="en-GB" smtClean="0"/>
              <a:pPr/>
              <a:t>6</a:t>
            </a:fld>
            <a:endParaRPr lang="en-GB" dirty="0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DD24350A-D725-5241-879E-98A9DC979D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1. Основные </a:t>
            </a:r>
            <a:r>
              <a:rPr lang="ru-RU" dirty="0"/>
              <a:t>требования и рекомендации на этапе проведения тендера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430525" y="1902456"/>
            <a:ext cx="5340080" cy="1376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>
              <a:lnSpc>
                <a:spcPct val="107000"/>
              </a:lnSpc>
              <a:spcAft>
                <a:spcPts val="0"/>
              </a:spcAft>
            </a:pPr>
            <a:r>
              <a:rPr lang="ru-RU" sz="1300" dirty="0">
                <a:ea typeface="Calibri" panose="020F0502020204030204" pitchFamily="34" charset="0"/>
                <a:cs typeface="Times New Roman" panose="02020603050405020304" pitchFamily="18" charset="0"/>
              </a:rPr>
              <a:t> В рамках проведения конкурсных процедур могут быть организованы информационные встречи с потенциальными подрядчиками. Данные встречи проводятся с целью лучшего информирования участников тендера об условиях выполнения работ и с целью лучшего понимания степени их готовности к безопасному выполнению данных работ. </a:t>
            </a:r>
            <a:endParaRPr lang="ru-RU" sz="1300" dirty="0" smtClean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20" name="Группа 19"/>
          <p:cNvGrpSpPr/>
          <p:nvPr/>
        </p:nvGrpSpPr>
        <p:grpSpPr>
          <a:xfrm>
            <a:off x="430524" y="1199015"/>
            <a:ext cx="6619981" cy="642684"/>
            <a:chOff x="430524" y="1657479"/>
            <a:chExt cx="6619981" cy="642684"/>
          </a:xfrm>
        </p:grpSpPr>
        <p:grpSp>
          <p:nvGrpSpPr>
            <p:cNvPr id="14" name="Группа 13"/>
            <p:cNvGrpSpPr/>
            <p:nvPr/>
          </p:nvGrpSpPr>
          <p:grpSpPr>
            <a:xfrm>
              <a:off x="430524" y="1657479"/>
              <a:ext cx="6619981" cy="642684"/>
              <a:chOff x="285235" y="1147651"/>
              <a:chExt cx="3673567" cy="571174"/>
            </a:xfrm>
          </p:grpSpPr>
          <p:sp>
            <p:nvSpPr>
              <p:cNvPr id="15" name="Прямоугольник: скругленные углы 118">
                <a:extLst>
                  <a:ext uri="{FF2B5EF4-FFF2-40B4-BE49-F238E27FC236}">
                    <a16:creationId xmlns:a16="http://schemas.microsoft.com/office/drawing/2014/main" id="{79635FA1-070E-2B1F-64BB-00AA9892F49E}"/>
                  </a:ext>
                </a:extLst>
              </p:cNvPr>
              <p:cNvSpPr/>
              <p:nvPr/>
            </p:nvSpPr>
            <p:spPr>
              <a:xfrm>
                <a:off x="439226" y="1222624"/>
                <a:ext cx="3519576" cy="464946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85000"/>
                </a:schemeClr>
              </a:solidFill>
              <a:ln w="25400">
                <a:solidFill>
                  <a:srgbClr val="08509D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ru-RU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ru-RU" sz="1400" b="1" dirty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7" name="Шестиугольник 16">
                <a:extLst>
                  <a:ext uri="{FF2B5EF4-FFF2-40B4-BE49-F238E27FC236}">
                    <a16:creationId xmlns:a16="http://schemas.microsoft.com/office/drawing/2014/main" id="{509E7B9F-4A67-1DEF-7D9E-A2125CC24D22}"/>
                  </a:ext>
                </a:extLst>
              </p:cNvPr>
              <p:cNvSpPr/>
              <p:nvPr/>
            </p:nvSpPr>
            <p:spPr>
              <a:xfrm flipH="1">
                <a:off x="285235" y="1147651"/>
                <a:ext cx="408721" cy="571174"/>
              </a:xfrm>
              <a:prstGeom prst="hexagon">
                <a:avLst/>
              </a:prstGeom>
              <a:gradFill flip="none" rotWithShape="1">
                <a:gsLst>
                  <a:gs pos="0">
                    <a:srgbClr val="004A95">
                      <a:shade val="30000"/>
                      <a:satMod val="115000"/>
                    </a:srgbClr>
                  </a:gs>
                  <a:gs pos="50000">
                    <a:srgbClr val="004A95">
                      <a:shade val="67500"/>
                      <a:satMod val="115000"/>
                    </a:srgbClr>
                  </a:gs>
                  <a:gs pos="100000">
                    <a:srgbClr val="004A95">
                      <a:shade val="100000"/>
                      <a:satMod val="115000"/>
                    </a:srgbClr>
                  </a:gs>
                </a:gsLst>
                <a:path path="circle">
                  <a:fillToRect t="100000" r="100000"/>
                </a:path>
                <a:tileRect l="-100000" b="-100000"/>
              </a:gradFill>
              <a:ln w="28575" cap="flat" cmpd="sng" algn="ctr">
                <a:solidFill>
                  <a:srgbClr val="08417A"/>
                </a:solidFill>
                <a:prstDash val="solid"/>
                <a:miter lim="800000"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txBody>
              <a:bodyPr rtlCol="0" anchor="ctr"/>
              <a:lstStyle>
                <a:defPPr>
                  <a:defRPr lang="ru-RU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3687" b="0" i="0" u="none" strike="noStrike" kern="120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pic>
          <p:nvPicPr>
            <p:cNvPr id="19" name="Рисунок 18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4803" y="1734610"/>
              <a:ext cx="607976" cy="471848"/>
            </a:xfrm>
            <a:prstGeom prst="rect">
              <a:avLst/>
            </a:prstGeom>
          </p:spPr>
        </p:pic>
      </p:grpSp>
      <p:grpSp>
        <p:nvGrpSpPr>
          <p:cNvPr id="9" name="Группа 8"/>
          <p:cNvGrpSpPr/>
          <p:nvPr/>
        </p:nvGrpSpPr>
        <p:grpSpPr>
          <a:xfrm>
            <a:off x="6014689" y="1944432"/>
            <a:ext cx="5745149" cy="1290993"/>
            <a:chOff x="6014689" y="2013704"/>
            <a:chExt cx="5745149" cy="1290993"/>
          </a:xfrm>
        </p:grpSpPr>
        <p:sp useBgFill="1">
          <p:nvSpPr>
            <p:cNvPr id="39" name="4 Rectángulo">
              <a:extLst>
                <a:ext uri="{FF2B5EF4-FFF2-40B4-BE49-F238E27FC236}">
                  <a16:creationId xmlns:a16="http://schemas.microsoft.com/office/drawing/2014/main" id="{BFE9427E-3A30-791B-6E47-7590EA702F0C}"/>
                </a:ext>
              </a:extLst>
            </p:cNvPr>
            <p:cNvSpPr/>
            <p:nvPr/>
          </p:nvSpPr>
          <p:spPr bwMode="auto">
            <a:xfrm rot="16200000" flipV="1">
              <a:off x="8777047" y="53820"/>
              <a:ext cx="754826" cy="5210757"/>
            </a:xfrm>
            <a:prstGeom prst="rect">
              <a:avLst/>
            </a:prstGeom>
            <a:ln>
              <a:solidFill>
                <a:schemeClr val="bg1">
                  <a:lumMod val="50000"/>
                </a:schemeClr>
              </a:solidFill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 rtlCol="0" anchor="ctr"/>
            <a:lstStyle/>
            <a:p>
              <a:pPr algn="ctr"/>
              <a:endParaRPr lang="es-SV" dirty="0"/>
            </a:p>
          </p:txBody>
        </p:sp>
        <p:grpSp>
          <p:nvGrpSpPr>
            <p:cNvPr id="7" name="Группа 6"/>
            <p:cNvGrpSpPr/>
            <p:nvPr/>
          </p:nvGrpSpPr>
          <p:grpSpPr>
            <a:xfrm>
              <a:off x="6014689" y="2013704"/>
              <a:ext cx="5743375" cy="1290993"/>
              <a:chOff x="6014689" y="2013704"/>
              <a:chExt cx="5743375" cy="1290993"/>
            </a:xfrm>
          </p:grpSpPr>
          <p:sp>
            <p:nvSpPr>
              <p:cNvPr id="2" name="Прямоугольник 1"/>
              <p:cNvSpPr/>
              <p:nvPr/>
            </p:nvSpPr>
            <p:spPr>
              <a:xfrm>
                <a:off x="6793165" y="2292993"/>
                <a:ext cx="4964899" cy="7344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0"/>
                  </a:spcAft>
                </a:pPr>
                <a:r>
                  <a:rPr lang="ru-RU" sz="1300" b="1" dirty="0">
                    <a:solidFill>
                      <a:srgbClr val="C00000"/>
                    </a:solidFill>
                    <a:ea typeface="Calibri" panose="020F0502020204030204" pitchFamily="34" charset="0"/>
                    <a:cs typeface="Times New Roman" panose="02020603050405020304" pitchFamily="18" charset="0"/>
                  </a:rPr>
                  <a:t>Важно: </a:t>
                </a:r>
                <a:r>
                  <a:rPr lang="ru-RU" sz="1300" dirty="0">
                    <a:ea typeface="Calibri" panose="020F0502020204030204" pitchFamily="34" charset="0"/>
                    <a:cs typeface="Times New Roman" panose="02020603050405020304" pitchFamily="18" charset="0"/>
                  </a:rPr>
                  <a:t>В информационных встречах со стороны потенциальных подрядчиков должны принимать участие первые руководители или другие сотрудники, уполномоченные принимать решения.</a:t>
                </a:r>
              </a:p>
            </p:txBody>
          </p:sp>
          <p:grpSp>
            <p:nvGrpSpPr>
              <p:cNvPr id="33" name="74 Grupo">
                <a:extLst>
                  <a:ext uri="{FF2B5EF4-FFF2-40B4-BE49-F238E27FC236}">
                    <a16:creationId xmlns:a16="http://schemas.microsoft.com/office/drawing/2014/main" id="{13302A7D-02C1-9B69-298D-1F7A19818BAB}"/>
                  </a:ext>
                </a:extLst>
              </p:cNvPr>
              <p:cNvGrpSpPr/>
              <p:nvPr/>
            </p:nvGrpSpPr>
            <p:grpSpPr>
              <a:xfrm flipH="1">
                <a:off x="6014689" y="2013704"/>
                <a:ext cx="1190002" cy="1290993"/>
                <a:chOff x="6079257" y="2756406"/>
                <a:chExt cx="2421834" cy="2609287"/>
              </a:xfrm>
            </p:grpSpPr>
            <p:sp>
              <p:nvSpPr>
                <p:cNvPr id="34" name="64 Triángulo rectángulo">
                  <a:extLst>
                    <a:ext uri="{FF2B5EF4-FFF2-40B4-BE49-F238E27FC236}">
                      <a16:creationId xmlns:a16="http://schemas.microsoft.com/office/drawing/2014/main" id="{F300AFF3-7E0C-CEA8-5628-5DC97373D319}"/>
                    </a:ext>
                  </a:extLst>
                </p:cNvPr>
                <p:cNvSpPr/>
                <p:nvPr/>
              </p:nvSpPr>
              <p:spPr bwMode="auto">
                <a:xfrm>
                  <a:off x="6079262" y="2756408"/>
                  <a:ext cx="493213" cy="54183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3213" h="541834">
                      <a:moveTo>
                        <a:pt x="0" y="0"/>
                      </a:moveTo>
                      <a:lnTo>
                        <a:pt x="794" y="0"/>
                      </a:lnTo>
                      <a:lnTo>
                        <a:pt x="493213" y="541834"/>
                      </a:lnTo>
                      <a:lnTo>
                        <a:pt x="0" y="541834"/>
                      </a:ln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</p:spPr>
              <p:txBody>
                <a:bodyPr lIns="0" tIns="0" rIns="0" bIns="0" rtlCol="0" anchor="ctr"/>
                <a:lstStyle/>
                <a:p>
                  <a:pPr algn="ctr"/>
                  <a:endParaRPr lang="es-SV"/>
                </a:p>
              </p:txBody>
            </p:sp>
            <p:grpSp>
              <p:nvGrpSpPr>
                <p:cNvPr id="35" name="46 Grupo">
                  <a:extLst>
                    <a:ext uri="{FF2B5EF4-FFF2-40B4-BE49-F238E27FC236}">
                      <a16:creationId xmlns:a16="http://schemas.microsoft.com/office/drawing/2014/main" id="{43595F5C-6054-6AC0-477A-4E1BAE2BBC21}"/>
                    </a:ext>
                  </a:extLst>
                </p:cNvPr>
                <p:cNvGrpSpPr/>
                <p:nvPr/>
              </p:nvGrpSpPr>
              <p:grpSpPr>
                <a:xfrm>
                  <a:off x="6079261" y="2756406"/>
                  <a:ext cx="2421830" cy="2609287"/>
                  <a:chOff x="6079257" y="2756405"/>
                  <a:chExt cx="2421828" cy="2609286"/>
                </a:xfrm>
                <a:effectLst>
                  <a:outerShdw blurRad="469900" dist="292100" dir="10800000" sx="89000" sy="89000" algn="ctr" rotWithShape="0">
                    <a:srgbClr val="000000">
                      <a:alpha val="83000"/>
                    </a:srgbClr>
                  </a:outerShdw>
                </a:effectLst>
              </p:grpSpPr>
              <p:sp>
                <p:nvSpPr>
                  <p:cNvPr id="37" name="63 Paralelogramo">
                    <a:extLst>
                      <a:ext uri="{FF2B5EF4-FFF2-40B4-BE49-F238E27FC236}">
                        <a16:creationId xmlns:a16="http://schemas.microsoft.com/office/drawing/2014/main" id="{9AA30C00-D03E-3FD3-2F54-6CCDA175386D}"/>
                      </a:ext>
                    </a:extLst>
                  </p:cNvPr>
                  <p:cNvSpPr/>
                  <p:nvPr/>
                </p:nvSpPr>
                <p:spPr bwMode="auto">
                  <a:xfrm flipH="1">
                    <a:off x="6079257" y="2756405"/>
                    <a:ext cx="2421035" cy="1306681"/>
                  </a:xfrm>
                  <a:prstGeom prst="parallelogram">
                    <a:avLst>
                      <a:gd name="adj" fmla="val 90880"/>
                    </a:avLst>
                  </a:prstGeom>
                  <a:solidFill>
                    <a:srgbClr val="004494"/>
                  </a:solidFill>
                  <a:ln>
                    <a:noFill/>
                  </a:ln>
                  <a:effectLst/>
                </p:spPr>
                <p:txBody>
                  <a:bodyPr lIns="0" tIns="0" rIns="0" bIns="0" rtlCol="0" anchor="ctr"/>
                  <a:lstStyle/>
                  <a:p>
                    <a:pPr algn="ctr"/>
                    <a:endParaRPr lang="es-SV" dirty="0"/>
                  </a:p>
                </p:txBody>
              </p:sp>
              <p:sp>
                <p:nvSpPr>
                  <p:cNvPr id="38" name="72 Paralelogramo">
                    <a:extLst>
                      <a:ext uri="{FF2B5EF4-FFF2-40B4-BE49-F238E27FC236}">
                        <a16:creationId xmlns:a16="http://schemas.microsoft.com/office/drawing/2014/main" id="{4D2F0BD7-A23D-8023-ED11-98C7F2AC4534}"/>
                      </a:ext>
                    </a:extLst>
                  </p:cNvPr>
                  <p:cNvSpPr/>
                  <p:nvPr/>
                </p:nvSpPr>
                <p:spPr bwMode="auto">
                  <a:xfrm flipH="1" flipV="1">
                    <a:off x="6080050" y="4059010"/>
                    <a:ext cx="2421035" cy="1306681"/>
                  </a:xfrm>
                  <a:prstGeom prst="parallelogram">
                    <a:avLst>
                      <a:gd name="adj" fmla="val 90880"/>
                    </a:avLst>
                  </a:prstGeom>
                  <a:solidFill>
                    <a:srgbClr val="203864"/>
                  </a:solidFill>
                  <a:ln>
                    <a:noFill/>
                  </a:ln>
                  <a:effectLst/>
                </p:spPr>
                <p:txBody>
                  <a:bodyPr lIns="0" tIns="0" rIns="0" bIns="0" rtlCol="0" anchor="ctr"/>
                  <a:lstStyle/>
                  <a:p>
                    <a:pPr algn="ctr"/>
                    <a:endParaRPr lang="es-SV"/>
                  </a:p>
                </p:txBody>
              </p:sp>
            </p:grpSp>
            <p:sp>
              <p:nvSpPr>
                <p:cNvPr id="36" name="64 Triángulo rectángulo">
                  <a:extLst>
                    <a:ext uri="{FF2B5EF4-FFF2-40B4-BE49-F238E27FC236}">
                      <a16:creationId xmlns:a16="http://schemas.microsoft.com/office/drawing/2014/main" id="{7557923F-136E-1AE9-BCA2-4F8280D41601}"/>
                    </a:ext>
                  </a:extLst>
                </p:cNvPr>
                <p:cNvSpPr/>
                <p:nvPr/>
              </p:nvSpPr>
              <p:spPr bwMode="auto">
                <a:xfrm flipV="1">
                  <a:off x="6079257" y="4823855"/>
                  <a:ext cx="493213" cy="54183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3213" h="541834">
                      <a:moveTo>
                        <a:pt x="0" y="0"/>
                      </a:moveTo>
                      <a:lnTo>
                        <a:pt x="794" y="0"/>
                      </a:lnTo>
                      <a:lnTo>
                        <a:pt x="493213" y="541834"/>
                      </a:lnTo>
                      <a:lnTo>
                        <a:pt x="0" y="541834"/>
                      </a:lnTo>
                      <a:close/>
                    </a:path>
                  </a:pathLst>
                </a:custGeom>
                <a:solidFill>
                  <a:srgbClr val="13213B"/>
                </a:solidFill>
                <a:ln>
                  <a:noFill/>
                </a:ln>
              </p:spPr>
              <p:txBody>
                <a:bodyPr lIns="0" tIns="0" rIns="0" bIns="0" rtlCol="0" anchor="ctr"/>
                <a:lstStyle/>
                <a:p>
                  <a:pPr algn="ctr"/>
                  <a:endParaRPr lang="es-SV" dirty="0"/>
                </a:p>
              </p:txBody>
            </p:sp>
          </p:grpSp>
        </p:grpSp>
      </p:grpSp>
      <p:grpSp>
        <p:nvGrpSpPr>
          <p:cNvPr id="40" name="Группа 39"/>
          <p:cNvGrpSpPr/>
          <p:nvPr/>
        </p:nvGrpSpPr>
        <p:grpSpPr>
          <a:xfrm>
            <a:off x="430525" y="3379475"/>
            <a:ext cx="6619981" cy="642684"/>
            <a:chOff x="430524" y="1657479"/>
            <a:chExt cx="6619981" cy="642684"/>
          </a:xfrm>
        </p:grpSpPr>
        <p:grpSp>
          <p:nvGrpSpPr>
            <p:cNvPr id="41" name="Группа 40"/>
            <p:cNvGrpSpPr/>
            <p:nvPr/>
          </p:nvGrpSpPr>
          <p:grpSpPr>
            <a:xfrm>
              <a:off x="430524" y="1657479"/>
              <a:ext cx="6619981" cy="642684"/>
              <a:chOff x="285235" y="1147651"/>
              <a:chExt cx="3673567" cy="571174"/>
            </a:xfrm>
          </p:grpSpPr>
          <p:sp>
            <p:nvSpPr>
              <p:cNvPr id="43" name="Прямоугольник: скругленные углы 118">
                <a:extLst>
                  <a:ext uri="{FF2B5EF4-FFF2-40B4-BE49-F238E27FC236}">
                    <a16:creationId xmlns:a16="http://schemas.microsoft.com/office/drawing/2014/main" id="{79635FA1-070E-2B1F-64BB-00AA9892F49E}"/>
                  </a:ext>
                </a:extLst>
              </p:cNvPr>
              <p:cNvSpPr/>
              <p:nvPr/>
            </p:nvSpPr>
            <p:spPr>
              <a:xfrm>
                <a:off x="439226" y="1222624"/>
                <a:ext cx="3519576" cy="464946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85000"/>
                </a:schemeClr>
              </a:solidFill>
              <a:ln w="25400">
                <a:solidFill>
                  <a:srgbClr val="08509D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ru-RU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ru-RU" sz="1400" b="1" dirty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44" name="Шестиугольник 43">
                <a:extLst>
                  <a:ext uri="{FF2B5EF4-FFF2-40B4-BE49-F238E27FC236}">
                    <a16:creationId xmlns:a16="http://schemas.microsoft.com/office/drawing/2014/main" id="{509E7B9F-4A67-1DEF-7D9E-A2125CC24D22}"/>
                  </a:ext>
                </a:extLst>
              </p:cNvPr>
              <p:cNvSpPr/>
              <p:nvPr/>
            </p:nvSpPr>
            <p:spPr>
              <a:xfrm flipH="1">
                <a:off x="285235" y="1147651"/>
                <a:ext cx="408721" cy="571174"/>
              </a:xfrm>
              <a:prstGeom prst="hexagon">
                <a:avLst/>
              </a:prstGeom>
              <a:gradFill flip="none" rotWithShape="1">
                <a:gsLst>
                  <a:gs pos="0">
                    <a:srgbClr val="004A95">
                      <a:shade val="30000"/>
                      <a:satMod val="115000"/>
                    </a:srgbClr>
                  </a:gs>
                  <a:gs pos="50000">
                    <a:srgbClr val="004A95">
                      <a:shade val="67500"/>
                      <a:satMod val="115000"/>
                    </a:srgbClr>
                  </a:gs>
                  <a:gs pos="100000">
                    <a:srgbClr val="004A95">
                      <a:shade val="100000"/>
                      <a:satMod val="115000"/>
                    </a:srgbClr>
                  </a:gs>
                </a:gsLst>
                <a:path path="circle">
                  <a:fillToRect t="100000" r="100000"/>
                </a:path>
                <a:tileRect l="-100000" b="-100000"/>
              </a:gradFill>
              <a:ln w="28575" cap="flat" cmpd="sng" algn="ctr">
                <a:solidFill>
                  <a:srgbClr val="08417A"/>
                </a:solidFill>
                <a:prstDash val="solid"/>
                <a:miter lim="800000"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txBody>
              <a:bodyPr rtlCol="0" anchor="ctr"/>
              <a:lstStyle>
                <a:defPPr>
                  <a:defRPr lang="ru-RU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3687" b="0" i="0" u="none" strike="noStrike" kern="120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pic>
          <p:nvPicPr>
            <p:cNvPr id="42" name="Рисунок 41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4803" y="1734610"/>
              <a:ext cx="607976" cy="471848"/>
            </a:xfrm>
            <a:prstGeom prst="rect">
              <a:avLst/>
            </a:prstGeom>
          </p:spPr>
        </p:pic>
      </p:grpSp>
      <p:sp>
        <p:nvSpPr>
          <p:cNvPr id="11" name="Прямоугольник 10"/>
          <p:cNvSpPr/>
          <p:nvPr/>
        </p:nvSpPr>
        <p:spPr>
          <a:xfrm>
            <a:off x="430524" y="4063972"/>
            <a:ext cx="11355428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/>
            <a:r>
              <a:rPr lang="ru-RU" sz="1300" dirty="0"/>
              <a:t>Организации, принимающие участие в конкурсных процедурах на оказание услуг или выполнение работ на территории Группы ФосАгро, обязаны предоставить заполненные анкеты квалификационной оценки системы управления </a:t>
            </a:r>
            <a:r>
              <a:rPr lang="ru-RU" sz="1300" dirty="0" smtClean="0"/>
              <a:t>ПБ, ОТ и ОС в подрядной организации.</a:t>
            </a:r>
            <a:endParaRPr lang="ru-RU" sz="1300" dirty="0"/>
          </a:p>
        </p:txBody>
      </p:sp>
      <p:grpSp>
        <p:nvGrpSpPr>
          <p:cNvPr id="22" name="Группа 21"/>
          <p:cNvGrpSpPr/>
          <p:nvPr/>
        </p:nvGrpSpPr>
        <p:grpSpPr>
          <a:xfrm>
            <a:off x="430524" y="4641338"/>
            <a:ext cx="4331671" cy="1268659"/>
            <a:chOff x="288094" y="4683465"/>
            <a:chExt cx="3993195" cy="1268659"/>
          </a:xfrm>
        </p:grpSpPr>
        <p:sp>
          <p:nvSpPr>
            <p:cNvPr id="64" name="Прямоугольник 63"/>
            <p:cNvSpPr/>
            <p:nvPr/>
          </p:nvSpPr>
          <p:spPr>
            <a:xfrm>
              <a:off x="562689" y="4789626"/>
              <a:ext cx="3718600" cy="1162498"/>
            </a:xfrm>
            <a:prstGeom prst="rect">
              <a:avLst/>
            </a:prstGeom>
            <a:ln w="6350">
              <a:solidFill>
                <a:srgbClr val="004A93"/>
              </a:solidFill>
              <a:prstDash val="dash"/>
            </a:ln>
          </p:spPr>
          <p:txBody>
            <a:bodyPr wrap="square">
              <a:spAutoFit/>
            </a:bodyPr>
            <a:lstStyle/>
            <a:p>
              <a:pPr algn="r">
                <a:lnSpc>
                  <a:spcPct val="107000"/>
                </a:lnSpc>
                <a:spcAft>
                  <a:spcPts val="0"/>
                </a:spcAft>
              </a:pPr>
              <a:r>
                <a:rPr lang="ru-RU" sz="1300" b="1" dirty="0">
                  <a:solidFill>
                    <a:srgbClr val="C00000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Важно: </a:t>
              </a:r>
              <a:r>
                <a:rPr lang="ru-RU" sz="1300" dirty="0">
                  <a:ea typeface="Calibri" panose="020F0502020204030204" pitchFamily="34" charset="0"/>
                  <a:cs typeface="Times New Roman" panose="02020603050405020304" pitchFamily="18" charset="0"/>
                </a:rPr>
                <a:t>Если организация планирует привлекать к выполнению работ субподрядные организации, то она обязана предоставить заполненные анкеты также и по всем предполагаемым субподрядным организациям.</a:t>
              </a:r>
            </a:p>
          </p:txBody>
        </p:sp>
        <p:grpSp>
          <p:nvGrpSpPr>
            <p:cNvPr id="21" name="Группа 20"/>
            <p:cNvGrpSpPr/>
            <p:nvPr/>
          </p:nvGrpSpPr>
          <p:grpSpPr>
            <a:xfrm>
              <a:off x="288094" y="4683465"/>
              <a:ext cx="549187" cy="495820"/>
              <a:chOff x="6413157" y="4957317"/>
              <a:chExt cx="549187" cy="495820"/>
            </a:xfrm>
          </p:grpSpPr>
          <p:sp>
            <p:nvSpPr>
              <p:cNvPr id="18" name="Овал 17"/>
              <p:cNvSpPr/>
              <p:nvPr/>
            </p:nvSpPr>
            <p:spPr>
              <a:xfrm>
                <a:off x="6413157" y="4957317"/>
                <a:ext cx="549187" cy="492013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pic>
            <p:nvPicPr>
              <p:cNvPr id="31" name="Рисунок 30" descr="Цикл с людьми">
                <a:extLst>
                  <a:ext uri="{FF2B5EF4-FFF2-40B4-BE49-F238E27FC236}">
                    <a16:creationId xmlns:a16="http://schemas.microsoft.com/office/drawing/2014/main" id="{EB80E819-EF20-448A-BA28-D654674957F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xmlns="" r:embed="rId11"/>
                  </a:ext>
                </a:extLst>
              </a:blip>
              <a:stretch>
                <a:fillRect/>
              </a:stretch>
            </p:blipFill>
            <p:spPr>
              <a:xfrm>
                <a:off x="6442827" y="4963290"/>
                <a:ext cx="489847" cy="489847"/>
              </a:xfrm>
              <a:prstGeom prst="rect">
                <a:avLst/>
              </a:prstGeom>
            </p:spPr>
          </p:pic>
        </p:grpSp>
      </p:grpSp>
      <p:sp>
        <p:nvSpPr>
          <p:cNvPr id="28" name="Прямоугольник 27"/>
          <p:cNvSpPr/>
          <p:nvPr/>
        </p:nvSpPr>
        <p:spPr>
          <a:xfrm>
            <a:off x="4870414" y="4486680"/>
            <a:ext cx="6887650" cy="5203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>
              <a:lnSpc>
                <a:spcPct val="107000"/>
              </a:lnSpc>
              <a:spcAft>
                <a:spcPts val="0"/>
              </a:spcAft>
            </a:pPr>
            <a:r>
              <a:rPr lang="ru-RU" sz="1300" dirty="0">
                <a:ea typeface="Calibri" panose="020F0502020204030204" pitchFamily="34" charset="0"/>
                <a:cs typeface="Times New Roman" panose="02020603050405020304" pitchFamily="18" charset="0"/>
              </a:rPr>
              <a:t>Бланк анкеты направляется участникам тендера в составе документации на тендер, а также доступен для скачивания по следующей ссылке: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7138060" y="4979123"/>
            <a:ext cx="2676567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300" dirty="0" smtClean="0">
                <a:hlinkClick r:id="rId12"/>
              </a:rPr>
              <a:t>https://etpreg.phosagro.ru/services/</a:t>
            </a:r>
            <a:endParaRPr lang="ru-RU" sz="1300" dirty="0"/>
          </a:p>
        </p:txBody>
      </p:sp>
      <p:sp>
        <p:nvSpPr>
          <p:cNvPr id="77" name="Прямоугольник 76"/>
          <p:cNvSpPr/>
          <p:nvPr/>
        </p:nvSpPr>
        <p:spPr>
          <a:xfrm>
            <a:off x="4870414" y="5268025"/>
            <a:ext cx="6894628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/>
            <a:r>
              <a:rPr lang="ru-RU" sz="1300" dirty="0"/>
              <a:t>Участник конкурсных процедур должен предоставить заполненную анкету и подтверждающие документы в составе своего технико-коммерческого предложения.</a:t>
            </a:r>
          </a:p>
        </p:txBody>
      </p:sp>
      <p:sp>
        <p:nvSpPr>
          <p:cNvPr id="45" name="Прямоугольник 44"/>
          <p:cNvSpPr/>
          <p:nvPr/>
        </p:nvSpPr>
        <p:spPr>
          <a:xfrm>
            <a:off x="1268904" y="1398331"/>
            <a:ext cx="569344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b="1" dirty="0">
                <a:solidFill>
                  <a:srgbClr val="002060"/>
                </a:solidFill>
              </a:rPr>
              <a:t>Информационные встречи с участниками тендера</a:t>
            </a:r>
          </a:p>
        </p:txBody>
      </p:sp>
      <p:sp>
        <p:nvSpPr>
          <p:cNvPr id="46" name="Прямоугольник 45"/>
          <p:cNvSpPr/>
          <p:nvPr/>
        </p:nvSpPr>
        <p:spPr>
          <a:xfrm>
            <a:off x="1231343" y="3576729"/>
            <a:ext cx="569344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b="1" dirty="0">
                <a:solidFill>
                  <a:srgbClr val="002060"/>
                </a:solidFill>
              </a:rPr>
              <a:t>Правильное заполнение анкеты квалификационной оценки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5754083" y="5786887"/>
            <a:ext cx="5120312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000" i="1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АО «Апатит» оставляет </a:t>
            </a:r>
            <a:r>
              <a:rPr lang="ru-RU" sz="1000" i="1" dirty="0">
                <a:ea typeface="Calibri" panose="020F0502020204030204" pitchFamily="34" charset="0"/>
                <a:cs typeface="Times New Roman" panose="02020603050405020304" pitchFamily="18" charset="0"/>
              </a:rPr>
              <a:t>за собой </a:t>
            </a:r>
            <a:r>
              <a:rPr lang="ru-RU" sz="1000" i="1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право включить в анкету дополнительные вопросы. </a:t>
            </a:r>
            <a:endParaRPr lang="ru-RU" sz="1000" dirty="0"/>
          </a:p>
        </p:txBody>
      </p:sp>
    </p:spTree>
    <p:extLst>
      <p:ext uri="{BB962C8B-B14F-4D97-AF65-F5344CB8AC3E}">
        <p14:creationId xmlns:p14="http://schemas.microsoft.com/office/powerpoint/2010/main" val="375155746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CC40293-687C-AE47-90A9-940E86A086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/>
            <a:r>
              <a:rPr lang="ru-RU" dirty="0" smtClean="0"/>
              <a:t>2022</a:t>
            </a:r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478154-65EE-1149-ACE9-12FA6044DE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/>
              <a:t>ФосАгро | Чистые минералы для здоровой жизни</a:t>
            </a:r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A5805FB-E02E-7E41-A66E-A1E19143FF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55804-D118-2B4A-AD41-9C544F0DF4A9}" type="slidenum">
              <a:rPr lang="en-GB" smtClean="0"/>
              <a:pPr/>
              <a:t>7</a:t>
            </a:fld>
            <a:endParaRPr lang="en-GB" dirty="0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DD24350A-D725-5241-879E-98A9DC979D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1. Основные </a:t>
            </a:r>
            <a:r>
              <a:rPr lang="ru-RU" dirty="0"/>
              <a:t>требования и рекомендации на этапе проведения тендера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430998" y="1123540"/>
            <a:ext cx="10397132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/>
            <a:r>
              <a:rPr lang="ru-RU" sz="1300" dirty="0"/>
              <a:t>Анкета составлена таким образом, что положительные ответы на ряд вопросов должны быть подтверждены соответствующими документами. 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430524" y="1503133"/>
            <a:ext cx="7070515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/>
            <a:r>
              <a:rPr lang="ru-RU" sz="1300" dirty="0" smtClean="0"/>
              <a:t>Статус по </a:t>
            </a:r>
            <a:r>
              <a:rPr lang="ru-RU" sz="1300" dirty="0"/>
              <a:t>безопасности труда Подрядных организаций определяется на основании анализа анкеты путем начисления баллов.</a:t>
            </a:r>
          </a:p>
        </p:txBody>
      </p:sp>
      <p:pic>
        <p:nvPicPr>
          <p:cNvPr id="23" name="Рисунок 2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8391" y="1999503"/>
            <a:ext cx="665909" cy="665909"/>
          </a:xfrm>
          <a:prstGeom prst="ellipse">
            <a:avLst/>
          </a:prstGeom>
        </p:spPr>
      </p:pic>
      <p:grpSp>
        <p:nvGrpSpPr>
          <p:cNvPr id="27" name="Группа 26"/>
          <p:cNvGrpSpPr/>
          <p:nvPr/>
        </p:nvGrpSpPr>
        <p:grpSpPr>
          <a:xfrm>
            <a:off x="1438212" y="2054901"/>
            <a:ext cx="6062827" cy="943737"/>
            <a:chOff x="5695237" y="5137081"/>
            <a:chExt cx="6062827" cy="943737"/>
          </a:xfrm>
        </p:grpSpPr>
        <p:cxnSp>
          <p:nvCxnSpPr>
            <p:cNvPr id="72" name="Прямая соединительная линия 71">
              <a:extLst>
                <a:ext uri="{FF2B5EF4-FFF2-40B4-BE49-F238E27FC236}">
                  <a16:creationId xmlns:a16="http://schemas.microsoft.com/office/drawing/2014/main" id="{0D636D95-EE2A-436A-90C3-F8AFBE294570}"/>
                </a:ext>
              </a:extLst>
            </p:cNvPr>
            <p:cNvCxnSpPr/>
            <p:nvPr/>
          </p:nvCxnSpPr>
          <p:spPr>
            <a:xfrm>
              <a:off x="5810086" y="5414638"/>
              <a:ext cx="5861961" cy="0"/>
            </a:xfrm>
            <a:prstGeom prst="line">
              <a:avLst/>
            </a:prstGeom>
            <a:ln w="19050">
              <a:solidFill>
                <a:srgbClr val="577C1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3" name="TextBox 72">
              <a:extLst>
                <a:ext uri="{FF2B5EF4-FFF2-40B4-BE49-F238E27FC236}">
                  <a16:creationId xmlns:a16="http://schemas.microsoft.com/office/drawing/2014/main" id="{C71089D5-A5A2-42E5-B6D1-ED0B78D31FC2}"/>
                </a:ext>
              </a:extLst>
            </p:cNvPr>
            <p:cNvSpPr txBox="1"/>
            <p:nvPr/>
          </p:nvSpPr>
          <p:spPr>
            <a:xfrm>
              <a:off x="5695237" y="5137081"/>
              <a:ext cx="1688445" cy="2563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ru-RU" sz="1300" b="1" dirty="0">
                  <a:solidFill>
                    <a:srgbClr val="577C14"/>
                  </a:solidFill>
                </a:rPr>
                <a:t>60-100  допускается</a:t>
              </a:r>
            </a:p>
          </p:txBody>
        </p:sp>
        <p:sp>
          <p:nvSpPr>
            <p:cNvPr id="74" name="TextBox 73">
              <a:extLst>
                <a:ext uri="{FF2B5EF4-FFF2-40B4-BE49-F238E27FC236}">
                  <a16:creationId xmlns:a16="http://schemas.microsoft.com/office/drawing/2014/main" id="{A5D923B4-6DDA-4292-88EA-B042778D97F7}"/>
                </a:ext>
              </a:extLst>
            </p:cNvPr>
            <p:cNvSpPr txBox="1"/>
            <p:nvPr/>
          </p:nvSpPr>
          <p:spPr>
            <a:xfrm>
              <a:off x="5730214" y="5457049"/>
              <a:ext cx="1716567" cy="2563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ru-RU" sz="1300" b="1" dirty="0" smtClean="0">
                  <a:solidFill>
                    <a:srgbClr val="C00000"/>
                  </a:solidFill>
                </a:rPr>
                <a:t>0-59 не </a:t>
              </a:r>
              <a:r>
                <a:rPr lang="ru-RU" sz="1300" b="1" dirty="0">
                  <a:solidFill>
                    <a:srgbClr val="C00000"/>
                  </a:solidFill>
                </a:rPr>
                <a:t>допускается</a:t>
              </a:r>
            </a:p>
          </p:txBody>
        </p:sp>
        <p:sp>
          <p:nvSpPr>
            <p:cNvPr id="75" name="TextBox 74">
              <a:extLst>
                <a:ext uri="{FF2B5EF4-FFF2-40B4-BE49-F238E27FC236}">
                  <a16:creationId xmlns:a16="http://schemas.microsoft.com/office/drawing/2014/main" id="{39B6A406-F28F-44DC-AECD-CBF3B46629FB}"/>
                </a:ext>
              </a:extLst>
            </p:cNvPr>
            <p:cNvSpPr txBox="1"/>
            <p:nvPr/>
          </p:nvSpPr>
          <p:spPr>
            <a:xfrm>
              <a:off x="7373524" y="5144444"/>
              <a:ext cx="4350701" cy="2277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ru-RU" sz="1100" dirty="0"/>
                <a:t>Подрядчики, с которыми разрешается заключение договоров</a:t>
              </a:r>
            </a:p>
          </p:txBody>
        </p:sp>
        <p:sp>
          <p:nvSpPr>
            <p:cNvPr id="76" name="TextBox 75">
              <a:extLst>
                <a:ext uri="{FF2B5EF4-FFF2-40B4-BE49-F238E27FC236}">
                  <a16:creationId xmlns:a16="http://schemas.microsoft.com/office/drawing/2014/main" id="{C949EEC0-7C1C-40AC-8A26-1331311AE607}"/>
                </a:ext>
              </a:extLst>
            </p:cNvPr>
            <p:cNvSpPr txBox="1"/>
            <p:nvPr/>
          </p:nvSpPr>
          <p:spPr>
            <a:xfrm>
              <a:off x="7373524" y="5446798"/>
              <a:ext cx="4384540" cy="6340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80000"/>
                </a:lnSpc>
              </a:pPr>
              <a:r>
                <a:rPr lang="ru-RU" sz="1100" dirty="0"/>
                <a:t>Подрядчики, с которыми заключение договоров запрещается, за исключением случаев, когда привлечение Подрядчика со статусом «Допускается» невозможно, при этом решение о привлечении такого Подрядчика принимает </a:t>
              </a:r>
              <a:r>
                <a:rPr lang="ru-RU" sz="1100" dirty="0" smtClean="0"/>
                <a:t>руководство компании ФосАгро</a:t>
              </a:r>
              <a:endParaRPr lang="ru-RU" sz="1100" dirty="0"/>
            </a:p>
          </p:txBody>
        </p:sp>
      </p:grpSp>
      <p:grpSp>
        <p:nvGrpSpPr>
          <p:cNvPr id="50" name="Группа 49"/>
          <p:cNvGrpSpPr/>
          <p:nvPr/>
        </p:nvGrpSpPr>
        <p:grpSpPr>
          <a:xfrm flipH="1">
            <a:off x="7652630" y="1116295"/>
            <a:ext cx="4323994" cy="1378609"/>
            <a:chOff x="314019" y="3246240"/>
            <a:chExt cx="4307408" cy="1692881"/>
          </a:xfrm>
        </p:grpSpPr>
        <p:pic>
          <p:nvPicPr>
            <p:cNvPr id="51" name="Рисунок 50">
              <a:extLst>
                <a:ext uri="{FF2B5EF4-FFF2-40B4-BE49-F238E27FC236}">
                  <a16:creationId xmlns:a16="http://schemas.microsoft.com/office/drawing/2014/main" id="{539AA16E-7807-44D2-BDE3-668716E1BB7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019" y="3246240"/>
              <a:ext cx="4307408" cy="1651056"/>
            </a:xfrm>
            <a:prstGeom prst="rect">
              <a:avLst/>
            </a:prstGeom>
          </p:spPr>
        </p:pic>
        <p:sp>
          <p:nvSpPr>
            <p:cNvPr id="52" name="Прямоугольник 51"/>
            <p:cNvSpPr/>
            <p:nvPr/>
          </p:nvSpPr>
          <p:spPr>
            <a:xfrm>
              <a:off x="1397317" y="3679527"/>
              <a:ext cx="3172132" cy="125959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07000"/>
                </a:lnSpc>
                <a:spcAft>
                  <a:spcPts val="0"/>
                </a:spcAft>
              </a:pPr>
              <a:r>
                <a:rPr lang="ru-RU" sz="1100" b="1" dirty="0">
                  <a:solidFill>
                    <a:srgbClr val="C00000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Важно: </a:t>
              </a:r>
              <a:r>
                <a:rPr lang="ru-RU" sz="1100" dirty="0">
                  <a:ea typeface="Calibri" panose="020F0502020204030204" pitchFamily="34" charset="0"/>
                  <a:cs typeface="Times New Roman" panose="02020603050405020304" pitchFamily="18" charset="0"/>
                </a:rPr>
                <a:t>Предоставление подтверждающих документов </a:t>
              </a:r>
              <a:r>
                <a:rPr lang="ru-RU" sz="1100" dirty="0" smtClean="0">
                  <a:ea typeface="Calibri" panose="020F0502020204030204" pitchFamily="34" charset="0"/>
                  <a:cs typeface="Times New Roman" panose="02020603050405020304" pitchFamily="18" charset="0"/>
                </a:rPr>
                <a:t>является </a:t>
              </a:r>
              <a:r>
                <a:rPr lang="ru-RU" sz="1100" dirty="0">
                  <a:ea typeface="Calibri" panose="020F0502020204030204" pitchFamily="34" charset="0"/>
                  <a:cs typeface="Times New Roman" panose="02020603050405020304" pitchFamily="18" charset="0"/>
                </a:rPr>
                <a:t>обязательным! </a:t>
              </a:r>
              <a:endParaRPr lang="ru-RU" sz="1100" dirty="0" smtClean="0"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algn="ctr">
                <a:lnSpc>
                  <a:spcPct val="107000"/>
                </a:lnSpc>
                <a:spcAft>
                  <a:spcPts val="0"/>
                </a:spcAft>
              </a:pPr>
              <a:r>
                <a:rPr lang="ru-RU" sz="1100" dirty="0" smtClean="0">
                  <a:ea typeface="Calibri" panose="020F0502020204030204" pitchFamily="34" charset="0"/>
                  <a:cs typeface="Times New Roman" panose="02020603050405020304" pitchFamily="18" charset="0"/>
                </a:rPr>
                <a:t>Отсутствие </a:t>
              </a:r>
              <a:r>
                <a:rPr lang="ru-RU" sz="1100" dirty="0">
                  <a:ea typeface="Calibri" panose="020F0502020204030204" pitchFamily="34" charset="0"/>
                  <a:cs typeface="Times New Roman" panose="02020603050405020304" pitchFamily="18" charset="0"/>
                </a:rPr>
                <a:t>подтверждающих документов может стать причиной снижения оценки или полной дисквалификации.</a:t>
              </a:r>
            </a:p>
          </p:txBody>
        </p:sp>
      </p:grpSp>
      <p:grpSp>
        <p:nvGrpSpPr>
          <p:cNvPr id="130" name="Группа 129"/>
          <p:cNvGrpSpPr/>
          <p:nvPr/>
        </p:nvGrpSpPr>
        <p:grpSpPr>
          <a:xfrm>
            <a:off x="7652630" y="2508155"/>
            <a:ext cx="4112412" cy="962857"/>
            <a:chOff x="7585034" y="2864863"/>
            <a:chExt cx="4112412" cy="962857"/>
          </a:xfrm>
        </p:grpSpPr>
        <p:sp>
          <p:nvSpPr>
            <p:cNvPr id="57" name="Прямоугольник 56"/>
            <p:cNvSpPr/>
            <p:nvPr/>
          </p:nvSpPr>
          <p:spPr>
            <a:xfrm>
              <a:off x="7729712" y="3010830"/>
              <a:ext cx="3967734" cy="816890"/>
            </a:xfrm>
            <a:prstGeom prst="rect">
              <a:avLst/>
            </a:prstGeom>
            <a:ln w="6350">
              <a:solidFill>
                <a:srgbClr val="004A93"/>
              </a:solidFill>
              <a:prstDash val="dash"/>
            </a:ln>
          </p:spPr>
          <p:txBody>
            <a:bodyPr wrap="square">
              <a:spAutoFit/>
            </a:bodyPr>
            <a:lstStyle/>
            <a:p>
              <a:pPr algn="r">
                <a:lnSpc>
                  <a:spcPct val="107000"/>
                </a:lnSpc>
                <a:spcAft>
                  <a:spcPts val="0"/>
                </a:spcAft>
              </a:pPr>
              <a:r>
                <a:rPr lang="ru-RU" sz="1100" dirty="0">
                  <a:ea typeface="Calibri" panose="020F0502020204030204" pitchFamily="34" charset="0"/>
                  <a:cs typeface="Times New Roman" panose="02020603050405020304" pitchFamily="18" charset="0"/>
                </a:rPr>
                <a:t>В дальнейшем подрядные организации </a:t>
              </a:r>
              <a:endParaRPr lang="ru-RU" sz="1100" dirty="0" smtClean="0"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algn="r">
                <a:lnSpc>
                  <a:spcPct val="107000"/>
                </a:lnSpc>
                <a:spcAft>
                  <a:spcPts val="0"/>
                </a:spcAft>
              </a:pPr>
              <a:r>
                <a:rPr lang="ru-RU" sz="1100" dirty="0" smtClean="0">
                  <a:ea typeface="Calibri" panose="020F0502020204030204" pitchFamily="34" charset="0"/>
                  <a:cs typeface="Times New Roman" panose="02020603050405020304" pitchFamily="18" charset="0"/>
                </a:rPr>
                <a:t>должны </a:t>
              </a:r>
              <a:r>
                <a:rPr lang="ru-RU" sz="1100" dirty="0">
                  <a:ea typeface="Calibri" panose="020F0502020204030204" pitchFamily="34" charset="0"/>
                  <a:cs typeface="Times New Roman" panose="02020603050405020304" pitchFamily="18" charset="0"/>
                </a:rPr>
                <a:t>направлять данную анкету </a:t>
              </a:r>
              <a:r>
                <a:rPr lang="ru-RU" sz="1100" dirty="0" smtClean="0">
                  <a:ea typeface="Calibri" panose="020F0502020204030204" pitchFamily="34" charset="0"/>
                  <a:cs typeface="Times New Roman" panose="02020603050405020304" pitchFamily="18" charset="0"/>
                </a:rPr>
                <a:t>повторно:</a:t>
              </a:r>
              <a:endParaRPr lang="ru-RU" sz="1100" b="1" dirty="0" smtClean="0"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algn="r">
                <a:lnSpc>
                  <a:spcPct val="107000"/>
                </a:lnSpc>
                <a:spcAft>
                  <a:spcPts val="0"/>
                </a:spcAft>
              </a:pPr>
              <a:r>
                <a:rPr lang="ru-RU" sz="1100" b="1" dirty="0" smtClean="0">
                  <a:ea typeface="Calibri" panose="020F0502020204030204" pitchFamily="34" charset="0"/>
                  <a:cs typeface="Times New Roman" panose="02020603050405020304" pitchFamily="18" charset="0"/>
                </a:rPr>
                <a:t>- 1 </a:t>
              </a:r>
              <a:r>
                <a:rPr lang="ru-RU" sz="1100" b="1" dirty="0">
                  <a:ea typeface="Calibri" panose="020F0502020204030204" pitchFamily="34" charset="0"/>
                  <a:cs typeface="Times New Roman" panose="02020603050405020304" pitchFamily="18" charset="0"/>
                </a:rPr>
                <a:t>раз в 3 года или </a:t>
              </a:r>
              <a:r>
                <a:rPr lang="ru-RU" sz="1100" b="1" dirty="0" smtClean="0">
                  <a:ea typeface="Calibri" panose="020F0502020204030204" pitchFamily="34" charset="0"/>
                  <a:cs typeface="Times New Roman" panose="02020603050405020304" pitchFamily="18" charset="0"/>
                </a:rPr>
                <a:t>по мере необходимости</a:t>
              </a:r>
            </a:p>
            <a:p>
              <a:pPr algn="r">
                <a:lnSpc>
                  <a:spcPct val="107000"/>
                </a:lnSpc>
                <a:spcAft>
                  <a:spcPts val="0"/>
                </a:spcAft>
              </a:pPr>
              <a:r>
                <a:rPr lang="ru-RU" sz="1100" b="1" dirty="0" smtClean="0">
                  <a:solidFill>
                    <a:srgbClr val="C4612A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- по </a:t>
              </a:r>
              <a:r>
                <a:rPr lang="ru-RU" sz="1100" b="1" dirty="0">
                  <a:solidFill>
                    <a:srgbClr val="C4612A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истечению трех лет </a:t>
              </a:r>
              <a:r>
                <a:rPr lang="ru-RU" sz="1100" b="1" dirty="0" smtClean="0">
                  <a:solidFill>
                    <a:srgbClr val="C4612A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статус Подрядчика аннулируется </a:t>
              </a:r>
              <a:endParaRPr lang="ru-RU" sz="1100" b="1" dirty="0">
                <a:solidFill>
                  <a:srgbClr val="C4612A"/>
                </a:solidFill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30" name="Группа 29"/>
            <p:cNvGrpSpPr/>
            <p:nvPr/>
          </p:nvGrpSpPr>
          <p:grpSpPr>
            <a:xfrm>
              <a:off x="7585034" y="2864863"/>
              <a:ext cx="637553" cy="572199"/>
              <a:chOff x="-2229690" y="2214888"/>
              <a:chExt cx="720204" cy="724699"/>
            </a:xfrm>
          </p:grpSpPr>
          <p:sp>
            <p:nvSpPr>
              <p:cNvPr id="59" name="Овал 58"/>
              <p:cNvSpPr/>
              <p:nvPr/>
            </p:nvSpPr>
            <p:spPr>
              <a:xfrm>
                <a:off x="-2229690" y="2214888"/>
                <a:ext cx="720204" cy="724699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grpSp>
            <p:nvGrpSpPr>
              <p:cNvPr id="29" name="Группа 28"/>
              <p:cNvGrpSpPr/>
              <p:nvPr/>
            </p:nvGrpSpPr>
            <p:grpSpPr>
              <a:xfrm>
                <a:off x="-2192457" y="2285165"/>
                <a:ext cx="645737" cy="584146"/>
                <a:chOff x="-3213811" y="3920033"/>
                <a:chExt cx="645737" cy="584146"/>
              </a:xfrm>
            </p:grpSpPr>
            <p:pic>
              <p:nvPicPr>
                <p:cNvPr id="53" name="Рисунок 52" descr="Часы">
                  <a:extLst>
                    <a:ext uri="{FF2B5EF4-FFF2-40B4-BE49-F238E27FC236}">
                      <a16:creationId xmlns:a16="http://schemas.microsoft.com/office/drawing/2014/main" id="{07733F15-A098-4CD9-A6E0-FF6A3926691E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 cstate="hqprint">
                  <a:extLst>
                    <a:ext uri="{BEBA8EAE-BF5A-486C-A8C5-ECC9F3942E4B}">
                      <a14:imgProps xmlns:a14="http://schemas.microsoft.com/office/drawing/2010/main">
                        <a14:imgLayer r:embed="rId6">
                          <a14:imgEffect>
                            <a14:brightnessContrast bright="-40000" contrast="400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  <a:ext uri="{96DAC541-7B7A-43D3-8B79-37D633B846F1}">
                      <asvg:svgBlip xmlns:asvg="http://schemas.microsoft.com/office/drawing/2016/SVG/main" xmlns="" r:embed="rId7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-3213811" y="3920033"/>
                  <a:ext cx="508725" cy="508725"/>
                </a:xfrm>
                <a:prstGeom prst="rect">
                  <a:avLst/>
                </a:prstGeom>
              </p:spPr>
            </p:pic>
            <p:grpSp>
              <p:nvGrpSpPr>
                <p:cNvPr id="61" name="Группа 60">
                  <a:extLst>
                    <a:ext uri="{FF2B5EF4-FFF2-40B4-BE49-F238E27FC236}">
                      <a16:creationId xmlns:a16="http://schemas.microsoft.com/office/drawing/2014/main" id="{714963D2-0839-434E-8A37-B7B71B06BE6C}"/>
                    </a:ext>
                  </a:extLst>
                </p:cNvPr>
                <p:cNvGrpSpPr/>
                <p:nvPr/>
              </p:nvGrpSpPr>
              <p:grpSpPr>
                <a:xfrm>
                  <a:off x="-2980924" y="4098492"/>
                  <a:ext cx="412850" cy="405687"/>
                  <a:chOff x="3463926" y="4530725"/>
                  <a:chExt cx="722312" cy="760413"/>
                </a:xfrm>
              </p:grpSpPr>
              <p:sp>
                <p:nvSpPr>
                  <p:cNvPr id="62" name="Freeform 5">
                    <a:extLst>
                      <a:ext uri="{FF2B5EF4-FFF2-40B4-BE49-F238E27FC236}">
                        <a16:creationId xmlns:a16="http://schemas.microsoft.com/office/drawing/2014/main" id="{E1FFC567-3ECE-48BF-BFF0-71D3A10DD7B9}"/>
                      </a:ext>
                    </a:extLst>
                  </p:cNvPr>
                  <p:cNvSpPr>
                    <a:spLocks noEditPoints="1"/>
                  </p:cNvSpPr>
                  <p:nvPr/>
                </p:nvSpPr>
                <p:spPr bwMode="auto">
                  <a:xfrm>
                    <a:off x="3463926" y="4530725"/>
                    <a:ext cx="577850" cy="760413"/>
                  </a:xfrm>
                  <a:custGeom>
                    <a:avLst/>
                    <a:gdLst>
                      <a:gd name="T0" fmla="*/ 2090 w 7571"/>
                      <a:gd name="T1" fmla="*/ 855 h 9975"/>
                      <a:gd name="T2" fmla="*/ 2962 w 7571"/>
                      <a:gd name="T3" fmla="*/ 855 h 9975"/>
                      <a:gd name="T4" fmla="*/ 3310 w 7571"/>
                      <a:gd name="T5" fmla="*/ 771 h 9975"/>
                      <a:gd name="T6" fmla="*/ 3345 w 7571"/>
                      <a:gd name="T7" fmla="*/ 376 h 9975"/>
                      <a:gd name="T8" fmla="*/ 4245 w 7571"/>
                      <a:gd name="T9" fmla="*/ 378 h 9975"/>
                      <a:gd name="T10" fmla="*/ 4288 w 7571"/>
                      <a:gd name="T11" fmla="*/ 783 h 9975"/>
                      <a:gd name="T12" fmla="*/ 4655 w 7571"/>
                      <a:gd name="T13" fmla="*/ 855 h 9975"/>
                      <a:gd name="T14" fmla="*/ 5537 w 7571"/>
                      <a:gd name="T15" fmla="*/ 856 h 9975"/>
                      <a:gd name="T16" fmla="*/ 5624 w 7571"/>
                      <a:gd name="T17" fmla="*/ 1022 h 9975"/>
                      <a:gd name="T18" fmla="*/ 5709 w 7571"/>
                      <a:gd name="T19" fmla="*/ 1182 h 9975"/>
                      <a:gd name="T20" fmla="*/ 5874 w 7571"/>
                      <a:gd name="T21" fmla="*/ 1504 h 9975"/>
                      <a:gd name="T22" fmla="*/ 1780 w 7571"/>
                      <a:gd name="T23" fmla="*/ 1503 h 9975"/>
                      <a:gd name="T24" fmla="*/ 2006 w 7571"/>
                      <a:gd name="T25" fmla="*/ 1009 h 9975"/>
                      <a:gd name="T26" fmla="*/ 2043 w 7571"/>
                      <a:gd name="T27" fmla="*/ 927 h 9975"/>
                      <a:gd name="T28" fmla="*/ 2090 w 7571"/>
                      <a:gd name="T29" fmla="*/ 855 h 9975"/>
                      <a:gd name="T30" fmla="*/ 2966 w 7571"/>
                      <a:gd name="T31" fmla="*/ 466 h 9975"/>
                      <a:gd name="T32" fmla="*/ 2966 w 7571"/>
                      <a:gd name="T33" fmla="*/ 479 h 9975"/>
                      <a:gd name="T34" fmla="*/ 2090 w 7571"/>
                      <a:gd name="T35" fmla="*/ 479 h 9975"/>
                      <a:gd name="T36" fmla="*/ 1782 w 7571"/>
                      <a:gd name="T37" fmla="*/ 598 h 9975"/>
                      <a:gd name="T38" fmla="*/ 1644 w 7571"/>
                      <a:gd name="T39" fmla="*/ 897 h 9975"/>
                      <a:gd name="T40" fmla="*/ 328 w 7571"/>
                      <a:gd name="T41" fmla="*/ 906 h 9975"/>
                      <a:gd name="T42" fmla="*/ 33 w 7571"/>
                      <a:gd name="T43" fmla="*/ 1270 h 9975"/>
                      <a:gd name="T44" fmla="*/ 33 w 7571"/>
                      <a:gd name="T45" fmla="*/ 1939 h 9975"/>
                      <a:gd name="T46" fmla="*/ 33 w 7571"/>
                      <a:gd name="T47" fmla="*/ 9221 h 9975"/>
                      <a:gd name="T48" fmla="*/ 110 w 7571"/>
                      <a:gd name="T49" fmla="*/ 9812 h 9975"/>
                      <a:gd name="T50" fmla="*/ 625 w 7571"/>
                      <a:gd name="T51" fmla="*/ 9957 h 9975"/>
                      <a:gd name="T52" fmla="*/ 6916 w 7571"/>
                      <a:gd name="T53" fmla="*/ 9957 h 9975"/>
                      <a:gd name="T54" fmla="*/ 7244 w 7571"/>
                      <a:gd name="T55" fmla="*/ 9954 h 9975"/>
                      <a:gd name="T56" fmla="*/ 7555 w 7571"/>
                      <a:gd name="T57" fmla="*/ 9600 h 9975"/>
                      <a:gd name="T58" fmla="*/ 7554 w 7571"/>
                      <a:gd name="T59" fmla="*/ 8616 h 9975"/>
                      <a:gd name="T60" fmla="*/ 7373 w 7571"/>
                      <a:gd name="T61" fmla="*/ 8456 h 9975"/>
                      <a:gd name="T62" fmla="*/ 7186 w 7571"/>
                      <a:gd name="T63" fmla="*/ 8602 h 9975"/>
                      <a:gd name="T64" fmla="*/ 7183 w 7571"/>
                      <a:gd name="T65" fmla="*/ 9581 h 9975"/>
                      <a:gd name="T66" fmla="*/ 409 w 7571"/>
                      <a:gd name="T67" fmla="*/ 9586 h 9975"/>
                      <a:gd name="T68" fmla="*/ 405 w 7571"/>
                      <a:gd name="T69" fmla="*/ 1274 h 9975"/>
                      <a:gd name="T70" fmla="*/ 1462 w 7571"/>
                      <a:gd name="T71" fmla="*/ 1273 h 9975"/>
                      <a:gd name="T72" fmla="*/ 1335 w 7571"/>
                      <a:gd name="T73" fmla="*/ 1557 h 9975"/>
                      <a:gd name="T74" fmla="*/ 1376 w 7571"/>
                      <a:gd name="T75" fmla="*/ 1849 h 9975"/>
                      <a:gd name="T76" fmla="*/ 1760 w 7571"/>
                      <a:gd name="T77" fmla="*/ 1881 h 9975"/>
                      <a:gd name="T78" fmla="*/ 5934 w 7571"/>
                      <a:gd name="T79" fmla="*/ 1881 h 9975"/>
                      <a:gd name="T80" fmla="*/ 6381 w 7571"/>
                      <a:gd name="T81" fmla="*/ 1710 h 9975"/>
                      <a:gd name="T82" fmla="*/ 6189 w 7571"/>
                      <a:gd name="T83" fmla="*/ 1273 h 9975"/>
                      <a:gd name="T84" fmla="*/ 7178 w 7571"/>
                      <a:gd name="T85" fmla="*/ 1271 h 9975"/>
                      <a:gd name="T86" fmla="*/ 7179 w 7571"/>
                      <a:gd name="T87" fmla="*/ 1914 h 9975"/>
                      <a:gd name="T88" fmla="*/ 7185 w 7571"/>
                      <a:gd name="T89" fmla="*/ 5168 h 9975"/>
                      <a:gd name="T90" fmla="*/ 7549 w 7571"/>
                      <a:gd name="T91" fmla="*/ 5181 h 9975"/>
                      <a:gd name="T92" fmla="*/ 7556 w 7571"/>
                      <a:gd name="T93" fmla="*/ 4539 h 9975"/>
                      <a:gd name="T94" fmla="*/ 7556 w 7571"/>
                      <a:gd name="T95" fmla="*/ 1931 h 9975"/>
                      <a:gd name="T96" fmla="*/ 7556 w 7571"/>
                      <a:gd name="T97" fmla="*/ 1279 h 9975"/>
                      <a:gd name="T98" fmla="*/ 7277 w 7571"/>
                      <a:gd name="T99" fmla="*/ 910 h 9975"/>
                      <a:gd name="T100" fmla="*/ 5982 w 7571"/>
                      <a:gd name="T101" fmla="*/ 897 h 9975"/>
                      <a:gd name="T102" fmla="*/ 5831 w 7571"/>
                      <a:gd name="T103" fmla="*/ 611 h 9975"/>
                      <a:gd name="T104" fmla="*/ 5519 w 7571"/>
                      <a:gd name="T105" fmla="*/ 479 h 9975"/>
                      <a:gd name="T106" fmla="*/ 4623 w 7571"/>
                      <a:gd name="T107" fmla="*/ 476 h 9975"/>
                      <a:gd name="T108" fmla="*/ 4436 w 7571"/>
                      <a:gd name="T109" fmla="*/ 17 h 9975"/>
                      <a:gd name="T110" fmla="*/ 3161 w 7571"/>
                      <a:gd name="T111" fmla="*/ 14 h 9975"/>
                      <a:gd name="T112" fmla="*/ 2991 w 7571"/>
                      <a:gd name="T113" fmla="*/ 165 h 9975"/>
                      <a:gd name="T114" fmla="*/ 2966 w 7571"/>
                      <a:gd name="T115" fmla="*/ 466 h 997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</a:cxnLst>
                    <a:rect l="0" t="0" r="r" b="b"/>
                    <a:pathLst>
                      <a:path w="7571" h="9975">
                        <a:moveTo>
                          <a:pt x="2090" y="855"/>
                        </a:moveTo>
                        <a:cubicBezTo>
                          <a:pt x="2381" y="855"/>
                          <a:pt x="2671" y="855"/>
                          <a:pt x="2962" y="855"/>
                        </a:cubicBezTo>
                        <a:cubicBezTo>
                          <a:pt x="3113" y="855"/>
                          <a:pt x="3242" y="878"/>
                          <a:pt x="3310" y="771"/>
                        </a:cubicBezTo>
                        <a:cubicBezTo>
                          <a:pt x="3375" y="670"/>
                          <a:pt x="3318" y="496"/>
                          <a:pt x="3345" y="376"/>
                        </a:cubicBezTo>
                        <a:lnTo>
                          <a:pt x="4245" y="378"/>
                        </a:lnTo>
                        <a:cubicBezTo>
                          <a:pt x="4262" y="503"/>
                          <a:pt x="4210" y="692"/>
                          <a:pt x="4288" y="783"/>
                        </a:cubicBezTo>
                        <a:cubicBezTo>
                          <a:pt x="4375" y="883"/>
                          <a:pt x="4484" y="855"/>
                          <a:pt x="4655" y="855"/>
                        </a:cubicBezTo>
                        <a:cubicBezTo>
                          <a:pt x="4947" y="855"/>
                          <a:pt x="5246" y="849"/>
                          <a:pt x="5537" y="856"/>
                        </a:cubicBezTo>
                        <a:cubicBezTo>
                          <a:pt x="5556" y="904"/>
                          <a:pt x="5597" y="973"/>
                          <a:pt x="5624" y="1022"/>
                        </a:cubicBezTo>
                        <a:cubicBezTo>
                          <a:pt x="5653" y="1075"/>
                          <a:pt x="5681" y="1127"/>
                          <a:pt x="5709" y="1182"/>
                        </a:cubicBezTo>
                        <a:cubicBezTo>
                          <a:pt x="5736" y="1234"/>
                          <a:pt x="5869" y="1466"/>
                          <a:pt x="5874" y="1504"/>
                        </a:cubicBezTo>
                        <a:lnTo>
                          <a:pt x="1780" y="1503"/>
                        </a:lnTo>
                        <a:cubicBezTo>
                          <a:pt x="1783" y="1470"/>
                          <a:pt x="1968" y="1092"/>
                          <a:pt x="2006" y="1009"/>
                        </a:cubicBezTo>
                        <a:cubicBezTo>
                          <a:pt x="2018" y="982"/>
                          <a:pt x="2030" y="955"/>
                          <a:pt x="2043" y="927"/>
                        </a:cubicBezTo>
                        <a:cubicBezTo>
                          <a:pt x="2057" y="899"/>
                          <a:pt x="2064" y="868"/>
                          <a:pt x="2090" y="855"/>
                        </a:cubicBezTo>
                        <a:close/>
                        <a:moveTo>
                          <a:pt x="2966" y="466"/>
                        </a:moveTo>
                        <a:lnTo>
                          <a:pt x="2966" y="479"/>
                        </a:lnTo>
                        <a:cubicBezTo>
                          <a:pt x="2674" y="479"/>
                          <a:pt x="2382" y="479"/>
                          <a:pt x="2090" y="479"/>
                        </a:cubicBezTo>
                        <a:cubicBezTo>
                          <a:pt x="1934" y="479"/>
                          <a:pt x="1839" y="474"/>
                          <a:pt x="1782" y="598"/>
                        </a:cubicBezTo>
                        <a:cubicBezTo>
                          <a:pt x="1737" y="697"/>
                          <a:pt x="1682" y="801"/>
                          <a:pt x="1644" y="897"/>
                        </a:cubicBezTo>
                        <a:cubicBezTo>
                          <a:pt x="1441" y="899"/>
                          <a:pt x="438" y="883"/>
                          <a:pt x="328" y="906"/>
                        </a:cubicBezTo>
                        <a:cubicBezTo>
                          <a:pt x="166" y="939"/>
                          <a:pt x="36" y="1082"/>
                          <a:pt x="33" y="1270"/>
                        </a:cubicBezTo>
                        <a:cubicBezTo>
                          <a:pt x="28" y="1492"/>
                          <a:pt x="33" y="1718"/>
                          <a:pt x="33" y="1939"/>
                        </a:cubicBezTo>
                        <a:lnTo>
                          <a:pt x="33" y="9221"/>
                        </a:lnTo>
                        <a:cubicBezTo>
                          <a:pt x="33" y="9424"/>
                          <a:pt x="0" y="9676"/>
                          <a:pt x="110" y="9812"/>
                        </a:cubicBezTo>
                        <a:cubicBezTo>
                          <a:pt x="241" y="9975"/>
                          <a:pt x="367" y="9957"/>
                          <a:pt x="625" y="9957"/>
                        </a:cubicBezTo>
                        <a:cubicBezTo>
                          <a:pt x="2722" y="9957"/>
                          <a:pt x="4819" y="9957"/>
                          <a:pt x="6916" y="9957"/>
                        </a:cubicBezTo>
                        <a:cubicBezTo>
                          <a:pt x="7007" y="9957"/>
                          <a:pt x="7160" y="9966"/>
                          <a:pt x="7244" y="9954"/>
                        </a:cubicBezTo>
                        <a:cubicBezTo>
                          <a:pt x="7412" y="9929"/>
                          <a:pt x="7547" y="9785"/>
                          <a:pt x="7555" y="9600"/>
                        </a:cubicBezTo>
                        <a:cubicBezTo>
                          <a:pt x="7558" y="9538"/>
                          <a:pt x="7562" y="8676"/>
                          <a:pt x="7554" y="8616"/>
                        </a:cubicBezTo>
                        <a:cubicBezTo>
                          <a:pt x="7542" y="8529"/>
                          <a:pt x="7471" y="8458"/>
                          <a:pt x="7373" y="8456"/>
                        </a:cubicBezTo>
                        <a:cubicBezTo>
                          <a:pt x="7276" y="8454"/>
                          <a:pt x="7204" y="8520"/>
                          <a:pt x="7186" y="8602"/>
                        </a:cubicBezTo>
                        <a:cubicBezTo>
                          <a:pt x="7170" y="8676"/>
                          <a:pt x="7189" y="9425"/>
                          <a:pt x="7183" y="9581"/>
                        </a:cubicBezTo>
                        <a:lnTo>
                          <a:pt x="409" y="9586"/>
                        </a:lnTo>
                        <a:lnTo>
                          <a:pt x="405" y="1274"/>
                        </a:lnTo>
                        <a:lnTo>
                          <a:pt x="1462" y="1273"/>
                        </a:lnTo>
                        <a:cubicBezTo>
                          <a:pt x="1458" y="1311"/>
                          <a:pt x="1358" y="1510"/>
                          <a:pt x="1335" y="1557"/>
                        </a:cubicBezTo>
                        <a:cubicBezTo>
                          <a:pt x="1275" y="1679"/>
                          <a:pt x="1273" y="1775"/>
                          <a:pt x="1376" y="1849"/>
                        </a:cubicBezTo>
                        <a:cubicBezTo>
                          <a:pt x="1446" y="1900"/>
                          <a:pt x="1659" y="1881"/>
                          <a:pt x="1760" y="1881"/>
                        </a:cubicBezTo>
                        <a:lnTo>
                          <a:pt x="5934" y="1881"/>
                        </a:lnTo>
                        <a:cubicBezTo>
                          <a:pt x="6093" y="1881"/>
                          <a:pt x="6364" y="1927"/>
                          <a:pt x="6381" y="1710"/>
                        </a:cubicBezTo>
                        <a:cubicBezTo>
                          <a:pt x="6390" y="1584"/>
                          <a:pt x="6205" y="1368"/>
                          <a:pt x="6189" y="1273"/>
                        </a:cubicBezTo>
                        <a:lnTo>
                          <a:pt x="7178" y="1271"/>
                        </a:lnTo>
                        <a:cubicBezTo>
                          <a:pt x="7188" y="1478"/>
                          <a:pt x="7179" y="1705"/>
                          <a:pt x="7179" y="1914"/>
                        </a:cubicBezTo>
                        <a:cubicBezTo>
                          <a:pt x="7179" y="2149"/>
                          <a:pt x="7171" y="5092"/>
                          <a:pt x="7185" y="5168"/>
                        </a:cubicBezTo>
                        <a:cubicBezTo>
                          <a:pt x="7219" y="5365"/>
                          <a:pt x="7501" y="5369"/>
                          <a:pt x="7549" y="5181"/>
                        </a:cubicBezTo>
                        <a:cubicBezTo>
                          <a:pt x="7571" y="5095"/>
                          <a:pt x="7556" y="4660"/>
                          <a:pt x="7556" y="4539"/>
                        </a:cubicBezTo>
                        <a:cubicBezTo>
                          <a:pt x="7556" y="3669"/>
                          <a:pt x="7556" y="2800"/>
                          <a:pt x="7556" y="1931"/>
                        </a:cubicBezTo>
                        <a:cubicBezTo>
                          <a:pt x="7556" y="1715"/>
                          <a:pt x="7560" y="1495"/>
                          <a:pt x="7556" y="1279"/>
                        </a:cubicBezTo>
                        <a:cubicBezTo>
                          <a:pt x="7552" y="1086"/>
                          <a:pt x="7436" y="951"/>
                          <a:pt x="7277" y="910"/>
                        </a:cubicBezTo>
                        <a:cubicBezTo>
                          <a:pt x="7173" y="883"/>
                          <a:pt x="6175" y="899"/>
                          <a:pt x="5982" y="897"/>
                        </a:cubicBezTo>
                        <a:cubicBezTo>
                          <a:pt x="5939" y="805"/>
                          <a:pt x="5879" y="707"/>
                          <a:pt x="5831" y="611"/>
                        </a:cubicBezTo>
                        <a:cubicBezTo>
                          <a:pt x="5760" y="469"/>
                          <a:pt x="5700" y="479"/>
                          <a:pt x="5519" y="479"/>
                        </a:cubicBezTo>
                        <a:cubicBezTo>
                          <a:pt x="5367" y="479"/>
                          <a:pt x="4717" y="487"/>
                          <a:pt x="4623" y="476"/>
                        </a:cubicBezTo>
                        <a:cubicBezTo>
                          <a:pt x="4622" y="322"/>
                          <a:pt x="4655" y="88"/>
                          <a:pt x="4436" y="17"/>
                        </a:cubicBezTo>
                        <a:cubicBezTo>
                          <a:pt x="4396" y="4"/>
                          <a:pt x="3218" y="0"/>
                          <a:pt x="3161" y="14"/>
                        </a:cubicBezTo>
                        <a:cubicBezTo>
                          <a:pt x="3085" y="32"/>
                          <a:pt x="3021" y="103"/>
                          <a:pt x="2991" y="165"/>
                        </a:cubicBezTo>
                        <a:cubicBezTo>
                          <a:pt x="2952" y="247"/>
                          <a:pt x="2966" y="369"/>
                          <a:pt x="2966" y="466"/>
                        </a:cubicBezTo>
                        <a:close/>
                      </a:path>
                    </a:pathLst>
                  </a:custGeom>
                  <a:solidFill>
                    <a:schemeClr val="tx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ru-RU"/>
                  </a:p>
                </p:txBody>
              </p:sp>
              <p:sp>
                <p:nvSpPr>
                  <p:cNvPr id="63" name="Freeform 6">
                    <a:extLst>
                      <a:ext uri="{FF2B5EF4-FFF2-40B4-BE49-F238E27FC236}">
                        <a16:creationId xmlns:a16="http://schemas.microsoft.com/office/drawing/2014/main" id="{3770FCE4-B096-40B7-934D-FC30BAC1E642}"/>
                      </a:ext>
                    </a:extLst>
                  </p:cNvPr>
                  <p:cNvSpPr>
                    <a:spLocks noEditPoints="1"/>
                  </p:cNvSpPr>
                  <p:nvPr/>
                </p:nvSpPr>
                <p:spPr bwMode="auto">
                  <a:xfrm>
                    <a:off x="3929063" y="4889500"/>
                    <a:ext cx="257175" cy="293688"/>
                  </a:xfrm>
                  <a:custGeom>
                    <a:avLst/>
                    <a:gdLst>
                      <a:gd name="T0" fmla="*/ 367 w 3357"/>
                      <a:gd name="T1" fmla="*/ 3040 h 3855"/>
                      <a:gd name="T2" fmla="*/ 673 w 3357"/>
                      <a:gd name="T3" fmla="*/ 3307 h 3855"/>
                      <a:gd name="T4" fmla="*/ 212 w 3357"/>
                      <a:gd name="T5" fmla="*/ 3526 h 3855"/>
                      <a:gd name="T6" fmla="*/ 367 w 3357"/>
                      <a:gd name="T7" fmla="*/ 3040 h 3855"/>
                      <a:gd name="T8" fmla="*/ 438 w 3357"/>
                      <a:gd name="T9" fmla="*/ 2901 h 3855"/>
                      <a:gd name="T10" fmla="*/ 773 w 3357"/>
                      <a:gd name="T11" fmla="*/ 2507 h 3855"/>
                      <a:gd name="T12" fmla="*/ 840 w 3357"/>
                      <a:gd name="T13" fmla="*/ 2429 h 3855"/>
                      <a:gd name="T14" fmla="*/ 1513 w 3357"/>
                      <a:gd name="T15" fmla="*/ 1654 h 3855"/>
                      <a:gd name="T16" fmla="*/ 1785 w 3357"/>
                      <a:gd name="T17" fmla="*/ 1342 h 3855"/>
                      <a:gd name="T18" fmla="*/ 2256 w 3357"/>
                      <a:gd name="T19" fmla="*/ 796 h 3855"/>
                      <a:gd name="T20" fmla="*/ 2324 w 3357"/>
                      <a:gd name="T21" fmla="*/ 721 h 3855"/>
                      <a:gd name="T22" fmla="*/ 2391 w 3357"/>
                      <a:gd name="T23" fmla="*/ 644 h 3855"/>
                      <a:gd name="T24" fmla="*/ 2457 w 3357"/>
                      <a:gd name="T25" fmla="*/ 566 h 3855"/>
                      <a:gd name="T26" fmla="*/ 2589 w 3357"/>
                      <a:gd name="T27" fmla="*/ 412 h 3855"/>
                      <a:gd name="T28" fmla="*/ 2963 w 3357"/>
                      <a:gd name="T29" fmla="*/ 733 h 3855"/>
                      <a:gd name="T30" fmla="*/ 2696 w 3357"/>
                      <a:gd name="T31" fmla="*/ 1050 h 3855"/>
                      <a:gd name="T32" fmla="*/ 2424 w 3357"/>
                      <a:gd name="T33" fmla="*/ 1363 h 3855"/>
                      <a:gd name="T34" fmla="*/ 1951 w 3357"/>
                      <a:gd name="T35" fmla="*/ 1906 h 3855"/>
                      <a:gd name="T36" fmla="*/ 1884 w 3357"/>
                      <a:gd name="T37" fmla="*/ 1983 h 3855"/>
                      <a:gd name="T38" fmla="*/ 1814 w 3357"/>
                      <a:gd name="T39" fmla="*/ 2065 h 3855"/>
                      <a:gd name="T40" fmla="*/ 1747 w 3357"/>
                      <a:gd name="T41" fmla="*/ 2143 h 3855"/>
                      <a:gd name="T42" fmla="*/ 1074 w 3357"/>
                      <a:gd name="T43" fmla="*/ 2917 h 3855"/>
                      <a:gd name="T44" fmla="*/ 803 w 3357"/>
                      <a:gd name="T45" fmla="*/ 3221 h 3855"/>
                      <a:gd name="T46" fmla="*/ 438 w 3357"/>
                      <a:gd name="T47" fmla="*/ 2901 h 3855"/>
                      <a:gd name="T48" fmla="*/ 2817 w 3357"/>
                      <a:gd name="T49" fmla="*/ 403 h 3855"/>
                      <a:gd name="T50" fmla="*/ 2963 w 3357"/>
                      <a:gd name="T51" fmla="*/ 235 h 3855"/>
                      <a:gd name="T52" fmla="*/ 3090 w 3357"/>
                      <a:gd name="T53" fmla="*/ 354 h 3855"/>
                      <a:gd name="T54" fmla="*/ 2935 w 3357"/>
                      <a:gd name="T55" fmla="*/ 513 h 3855"/>
                      <a:gd name="T56" fmla="*/ 2817 w 3357"/>
                      <a:gd name="T57" fmla="*/ 403 h 3855"/>
                      <a:gd name="T58" fmla="*/ 2700 w 3357"/>
                      <a:gd name="T59" fmla="*/ 300 h 3855"/>
                      <a:gd name="T60" fmla="*/ 2606 w 3357"/>
                      <a:gd name="T61" fmla="*/ 231 h 3855"/>
                      <a:gd name="T62" fmla="*/ 2426 w 3357"/>
                      <a:gd name="T63" fmla="*/ 374 h 3855"/>
                      <a:gd name="T64" fmla="*/ 2345 w 3357"/>
                      <a:gd name="T65" fmla="*/ 463 h 3855"/>
                      <a:gd name="T66" fmla="*/ 2177 w 3357"/>
                      <a:gd name="T67" fmla="*/ 350 h 3855"/>
                      <a:gd name="T68" fmla="*/ 1739 w 3357"/>
                      <a:gd name="T69" fmla="*/ 593 h 3855"/>
                      <a:gd name="T70" fmla="*/ 1672 w 3357"/>
                      <a:gd name="T71" fmla="*/ 670 h 3855"/>
                      <a:gd name="T72" fmla="*/ 1349 w 3357"/>
                      <a:gd name="T73" fmla="*/ 1042 h 3855"/>
                      <a:gd name="T74" fmla="*/ 1147 w 3357"/>
                      <a:gd name="T75" fmla="*/ 1271 h 3855"/>
                      <a:gd name="T76" fmla="*/ 1257 w 3357"/>
                      <a:gd name="T77" fmla="*/ 1373 h 3855"/>
                      <a:gd name="T78" fmla="*/ 1973 w 3357"/>
                      <a:gd name="T79" fmla="*/ 547 h 3855"/>
                      <a:gd name="T80" fmla="*/ 2060 w 3357"/>
                      <a:gd name="T81" fmla="*/ 491 h 3855"/>
                      <a:gd name="T82" fmla="*/ 2241 w 3357"/>
                      <a:gd name="T83" fmla="*/ 589 h 3855"/>
                      <a:gd name="T84" fmla="*/ 1903 w 3357"/>
                      <a:gd name="T85" fmla="*/ 978 h 3855"/>
                      <a:gd name="T86" fmla="*/ 451 w 3357"/>
                      <a:gd name="T87" fmla="*/ 2650 h 3855"/>
                      <a:gd name="T88" fmla="*/ 363 w 3357"/>
                      <a:gd name="T89" fmla="*/ 2748 h 3855"/>
                      <a:gd name="T90" fmla="*/ 220 w 3357"/>
                      <a:gd name="T91" fmla="*/ 2978 h 3855"/>
                      <a:gd name="T92" fmla="*/ 45 w 3357"/>
                      <a:gd name="T93" fmla="*/ 3539 h 3855"/>
                      <a:gd name="T94" fmla="*/ 5 w 3357"/>
                      <a:gd name="T95" fmla="*/ 3680 h 3855"/>
                      <a:gd name="T96" fmla="*/ 366 w 3357"/>
                      <a:gd name="T97" fmla="*/ 3632 h 3855"/>
                      <a:gd name="T98" fmla="*/ 857 w 3357"/>
                      <a:gd name="T99" fmla="*/ 3395 h 3855"/>
                      <a:gd name="T100" fmla="*/ 2053 w 3357"/>
                      <a:gd name="T101" fmla="*/ 2016 h 3855"/>
                      <a:gd name="T102" fmla="*/ 2395 w 3357"/>
                      <a:gd name="T103" fmla="*/ 1622 h 3855"/>
                      <a:gd name="T104" fmla="*/ 2569 w 3357"/>
                      <a:gd name="T105" fmla="*/ 1423 h 3855"/>
                      <a:gd name="T106" fmla="*/ 2739 w 3357"/>
                      <a:gd name="T107" fmla="*/ 1229 h 3855"/>
                      <a:gd name="T108" fmla="*/ 2911 w 3357"/>
                      <a:gd name="T109" fmla="*/ 1029 h 3855"/>
                      <a:gd name="T110" fmla="*/ 3123 w 3357"/>
                      <a:gd name="T111" fmla="*/ 783 h 3855"/>
                      <a:gd name="T112" fmla="*/ 3061 w 3357"/>
                      <a:gd name="T113" fmla="*/ 615 h 3855"/>
                      <a:gd name="T114" fmla="*/ 3234 w 3357"/>
                      <a:gd name="T115" fmla="*/ 267 h 3855"/>
                      <a:gd name="T116" fmla="*/ 3020 w 3357"/>
                      <a:gd name="T117" fmla="*/ 83 h 3855"/>
                      <a:gd name="T118" fmla="*/ 2797 w 3357"/>
                      <a:gd name="T119" fmla="*/ 195 h 3855"/>
                      <a:gd name="T120" fmla="*/ 2700 w 3357"/>
                      <a:gd name="T121" fmla="*/ 300 h 385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  <a:cxn ang="0">
                        <a:pos x="T118" y="T119"/>
                      </a:cxn>
                      <a:cxn ang="0">
                        <a:pos x="T120" y="T121"/>
                      </a:cxn>
                    </a:cxnLst>
                    <a:rect l="0" t="0" r="r" b="b"/>
                    <a:pathLst>
                      <a:path w="3357" h="3855">
                        <a:moveTo>
                          <a:pt x="367" y="3040"/>
                        </a:moveTo>
                        <a:lnTo>
                          <a:pt x="673" y="3307"/>
                        </a:lnTo>
                        <a:cubicBezTo>
                          <a:pt x="658" y="3324"/>
                          <a:pt x="254" y="3517"/>
                          <a:pt x="212" y="3526"/>
                        </a:cubicBezTo>
                        <a:lnTo>
                          <a:pt x="367" y="3040"/>
                        </a:lnTo>
                        <a:close/>
                        <a:moveTo>
                          <a:pt x="438" y="2901"/>
                        </a:moveTo>
                        <a:cubicBezTo>
                          <a:pt x="452" y="2864"/>
                          <a:pt x="717" y="2570"/>
                          <a:pt x="773" y="2507"/>
                        </a:cubicBezTo>
                        <a:cubicBezTo>
                          <a:pt x="793" y="2484"/>
                          <a:pt x="821" y="2453"/>
                          <a:pt x="840" y="2429"/>
                        </a:cubicBezTo>
                        <a:lnTo>
                          <a:pt x="1513" y="1654"/>
                        </a:lnTo>
                        <a:cubicBezTo>
                          <a:pt x="1586" y="1560"/>
                          <a:pt x="1716" y="1428"/>
                          <a:pt x="1785" y="1342"/>
                        </a:cubicBezTo>
                        <a:lnTo>
                          <a:pt x="2256" y="796"/>
                        </a:lnTo>
                        <a:cubicBezTo>
                          <a:pt x="2283" y="766"/>
                          <a:pt x="2296" y="749"/>
                          <a:pt x="2324" y="721"/>
                        </a:cubicBezTo>
                        <a:cubicBezTo>
                          <a:pt x="2346" y="697"/>
                          <a:pt x="2365" y="673"/>
                          <a:pt x="2391" y="644"/>
                        </a:cubicBezTo>
                        <a:cubicBezTo>
                          <a:pt x="2411" y="621"/>
                          <a:pt x="2438" y="591"/>
                          <a:pt x="2457" y="566"/>
                        </a:cubicBezTo>
                        <a:cubicBezTo>
                          <a:pt x="2500" y="512"/>
                          <a:pt x="2549" y="465"/>
                          <a:pt x="2589" y="412"/>
                        </a:cubicBezTo>
                        <a:cubicBezTo>
                          <a:pt x="2616" y="422"/>
                          <a:pt x="2918" y="692"/>
                          <a:pt x="2963" y="733"/>
                        </a:cubicBezTo>
                        <a:cubicBezTo>
                          <a:pt x="2946" y="766"/>
                          <a:pt x="2737" y="1004"/>
                          <a:pt x="2696" y="1050"/>
                        </a:cubicBezTo>
                        <a:cubicBezTo>
                          <a:pt x="2602" y="1156"/>
                          <a:pt x="2513" y="1256"/>
                          <a:pt x="2424" y="1363"/>
                        </a:cubicBezTo>
                        <a:lnTo>
                          <a:pt x="1951" y="1906"/>
                        </a:lnTo>
                        <a:cubicBezTo>
                          <a:pt x="1933" y="1925"/>
                          <a:pt x="1903" y="1958"/>
                          <a:pt x="1884" y="1983"/>
                        </a:cubicBezTo>
                        <a:cubicBezTo>
                          <a:pt x="1860" y="2011"/>
                          <a:pt x="1838" y="2036"/>
                          <a:pt x="1814" y="2065"/>
                        </a:cubicBezTo>
                        <a:cubicBezTo>
                          <a:pt x="1793" y="2091"/>
                          <a:pt x="1768" y="2120"/>
                          <a:pt x="1747" y="2143"/>
                        </a:cubicBezTo>
                        <a:lnTo>
                          <a:pt x="1074" y="2917"/>
                        </a:lnTo>
                        <a:cubicBezTo>
                          <a:pt x="1029" y="2967"/>
                          <a:pt x="832" y="3202"/>
                          <a:pt x="803" y="3221"/>
                        </a:cubicBezTo>
                        <a:cubicBezTo>
                          <a:pt x="679" y="3114"/>
                          <a:pt x="565" y="3009"/>
                          <a:pt x="438" y="2901"/>
                        </a:cubicBezTo>
                        <a:close/>
                        <a:moveTo>
                          <a:pt x="2817" y="403"/>
                        </a:moveTo>
                        <a:cubicBezTo>
                          <a:pt x="2836" y="367"/>
                          <a:pt x="2931" y="264"/>
                          <a:pt x="2963" y="235"/>
                        </a:cubicBezTo>
                        <a:cubicBezTo>
                          <a:pt x="2989" y="251"/>
                          <a:pt x="3076" y="323"/>
                          <a:pt x="3090" y="354"/>
                        </a:cubicBezTo>
                        <a:cubicBezTo>
                          <a:pt x="3043" y="392"/>
                          <a:pt x="2980" y="493"/>
                          <a:pt x="2935" y="513"/>
                        </a:cubicBezTo>
                        <a:cubicBezTo>
                          <a:pt x="2899" y="471"/>
                          <a:pt x="2850" y="442"/>
                          <a:pt x="2817" y="403"/>
                        </a:cubicBezTo>
                        <a:close/>
                        <a:moveTo>
                          <a:pt x="2700" y="300"/>
                        </a:moveTo>
                        <a:cubicBezTo>
                          <a:pt x="2657" y="279"/>
                          <a:pt x="2648" y="240"/>
                          <a:pt x="2606" y="231"/>
                        </a:cubicBezTo>
                        <a:cubicBezTo>
                          <a:pt x="2535" y="217"/>
                          <a:pt x="2507" y="281"/>
                          <a:pt x="2426" y="374"/>
                        </a:cubicBezTo>
                        <a:cubicBezTo>
                          <a:pt x="2402" y="401"/>
                          <a:pt x="2372" y="443"/>
                          <a:pt x="2345" y="463"/>
                        </a:cubicBezTo>
                        <a:cubicBezTo>
                          <a:pt x="2307" y="432"/>
                          <a:pt x="2272" y="376"/>
                          <a:pt x="2177" y="350"/>
                        </a:cubicBezTo>
                        <a:cubicBezTo>
                          <a:pt x="1959" y="290"/>
                          <a:pt x="1858" y="458"/>
                          <a:pt x="1739" y="593"/>
                        </a:cubicBezTo>
                        <a:cubicBezTo>
                          <a:pt x="1713" y="622"/>
                          <a:pt x="1694" y="647"/>
                          <a:pt x="1672" y="670"/>
                        </a:cubicBezTo>
                        <a:cubicBezTo>
                          <a:pt x="1571" y="774"/>
                          <a:pt x="1450" y="927"/>
                          <a:pt x="1349" y="1042"/>
                        </a:cubicBezTo>
                        <a:lnTo>
                          <a:pt x="1147" y="1271"/>
                        </a:lnTo>
                        <a:cubicBezTo>
                          <a:pt x="1095" y="1350"/>
                          <a:pt x="1186" y="1433"/>
                          <a:pt x="1257" y="1373"/>
                        </a:cubicBezTo>
                        <a:lnTo>
                          <a:pt x="1973" y="547"/>
                        </a:lnTo>
                        <a:cubicBezTo>
                          <a:pt x="1992" y="524"/>
                          <a:pt x="2019" y="501"/>
                          <a:pt x="2060" y="491"/>
                        </a:cubicBezTo>
                        <a:cubicBezTo>
                          <a:pt x="2152" y="471"/>
                          <a:pt x="2220" y="528"/>
                          <a:pt x="2241" y="589"/>
                        </a:cubicBezTo>
                        <a:cubicBezTo>
                          <a:pt x="2160" y="690"/>
                          <a:pt x="1989" y="871"/>
                          <a:pt x="1903" y="978"/>
                        </a:cubicBezTo>
                        <a:lnTo>
                          <a:pt x="451" y="2650"/>
                        </a:lnTo>
                        <a:cubicBezTo>
                          <a:pt x="423" y="2685"/>
                          <a:pt x="394" y="2712"/>
                          <a:pt x="363" y="2748"/>
                        </a:cubicBezTo>
                        <a:cubicBezTo>
                          <a:pt x="244" y="2887"/>
                          <a:pt x="268" y="2832"/>
                          <a:pt x="220" y="2978"/>
                        </a:cubicBezTo>
                        <a:cubicBezTo>
                          <a:pt x="160" y="3164"/>
                          <a:pt x="106" y="3354"/>
                          <a:pt x="45" y="3539"/>
                        </a:cubicBezTo>
                        <a:cubicBezTo>
                          <a:pt x="35" y="3569"/>
                          <a:pt x="5" y="3653"/>
                          <a:pt x="5" y="3680"/>
                        </a:cubicBezTo>
                        <a:cubicBezTo>
                          <a:pt x="0" y="3855"/>
                          <a:pt x="267" y="3678"/>
                          <a:pt x="366" y="3632"/>
                        </a:cubicBezTo>
                        <a:cubicBezTo>
                          <a:pt x="438" y="3598"/>
                          <a:pt x="822" y="3421"/>
                          <a:pt x="857" y="3395"/>
                        </a:cubicBezTo>
                        <a:lnTo>
                          <a:pt x="2053" y="2016"/>
                        </a:lnTo>
                        <a:cubicBezTo>
                          <a:pt x="2150" y="1913"/>
                          <a:pt x="2302" y="1720"/>
                          <a:pt x="2395" y="1622"/>
                        </a:cubicBezTo>
                        <a:cubicBezTo>
                          <a:pt x="2455" y="1560"/>
                          <a:pt x="2507" y="1487"/>
                          <a:pt x="2569" y="1423"/>
                        </a:cubicBezTo>
                        <a:lnTo>
                          <a:pt x="2739" y="1229"/>
                        </a:lnTo>
                        <a:cubicBezTo>
                          <a:pt x="2798" y="1163"/>
                          <a:pt x="2848" y="1098"/>
                          <a:pt x="2911" y="1029"/>
                        </a:cubicBezTo>
                        <a:lnTo>
                          <a:pt x="3123" y="783"/>
                        </a:lnTo>
                        <a:cubicBezTo>
                          <a:pt x="3202" y="699"/>
                          <a:pt x="3086" y="649"/>
                          <a:pt x="3061" y="615"/>
                        </a:cubicBezTo>
                        <a:cubicBezTo>
                          <a:pt x="3164" y="450"/>
                          <a:pt x="3357" y="368"/>
                          <a:pt x="3234" y="267"/>
                        </a:cubicBezTo>
                        <a:lnTo>
                          <a:pt x="3020" y="83"/>
                        </a:lnTo>
                        <a:cubicBezTo>
                          <a:pt x="2927" y="0"/>
                          <a:pt x="2887" y="86"/>
                          <a:pt x="2797" y="195"/>
                        </a:cubicBezTo>
                        <a:lnTo>
                          <a:pt x="2700" y="300"/>
                        </a:lnTo>
                        <a:close/>
                      </a:path>
                    </a:pathLst>
                  </a:custGeom>
                  <a:solidFill>
                    <a:schemeClr val="tx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ru-RU"/>
                  </a:p>
                </p:txBody>
              </p:sp>
              <p:sp>
                <p:nvSpPr>
                  <p:cNvPr id="65" name="Freeform 8">
                    <a:extLst>
                      <a:ext uri="{FF2B5EF4-FFF2-40B4-BE49-F238E27FC236}">
                        <a16:creationId xmlns:a16="http://schemas.microsoft.com/office/drawing/2014/main" id="{987314F4-A15D-4A28-9453-ECDC9F524605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3578226" y="4725988"/>
                    <a:ext cx="144463" cy="120650"/>
                  </a:xfrm>
                  <a:custGeom>
                    <a:avLst/>
                    <a:gdLst>
                      <a:gd name="T0" fmla="*/ 1265 w 1892"/>
                      <a:gd name="T1" fmla="*/ 1054 h 1583"/>
                      <a:gd name="T2" fmla="*/ 1260 w 1892"/>
                      <a:gd name="T3" fmla="*/ 1479 h 1583"/>
                      <a:gd name="T4" fmla="*/ 107 w 1892"/>
                      <a:gd name="T5" fmla="*/ 1481 h 1583"/>
                      <a:gd name="T6" fmla="*/ 104 w 1892"/>
                      <a:gd name="T7" fmla="*/ 389 h 1583"/>
                      <a:gd name="T8" fmla="*/ 103 w 1892"/>
                      <a:gd name="T9" fmla="*/ 355 h 1583"/>
                      <a:gd name="T10" fmla="*/ 119 w 1892"/>
                      <a:gd name="T11" fmla="*/ 324 h 1583"/>
                      <a:gd name="T12" fmla="*/ 1318 w 1892"/>
                      <a:gd name="T13" fmla="*/ 324 h 1583"/>
                      <a:gd name="T14" fmla="*/ 1203 w 1892"/>
                      <a:gd name="T15" fmla="*/ 457 h 1583"/>
                      <a:gd name="T16" fmla="*/ 834 w 1892"/>
                      <a:gd name="T17" fmla="*/ 875 h 1583"/>
                      <a:gd name="T18" fmla="*/ 476 w 1892"/>
                      <a:gd name="T19" fmla="*/ 515 h 1583"/>
                      <a:gd name="T20" fmla="*/ 191 w 1892"/>
                      <a:gd name="T21" fmla="*/ 758 h 1583"/>
                      <a:gd name="T22" fmla="*/ 718 w 1892"/>
                      <a:gd name="T23" fmla="*/ 1307 h 1583"/>
                      <a:gd name="T24" fmla="*/ 1056 w 1892"/>
                      <a:gd name="T25" fmla="*/ 1182 h 1583"/>
                      <a:gd name="T26" fmla="*/ 1736 w 1892"/>
                      <a:gd name="T27" fmla="*/ 422 h 1583"/>
                      <a:gd name="T28" fmla="*/ 1820 w 1892"/>
                      <a:gd name="T29" fmla="*/ 329 h 1583"/>
                      <a:gd name="T30" fmla="*/ 1788 w 1892"/>
                      <a:gd name="T31" fmla="*/ 67 h 1583"/>
                      <a:gd name="T32" fmla="*/ 1534 w 1892"/>
                      <a:gd name="T33" fmla="*/ 85 h 1583"/>
                      <a:gd name="T34" fmla="*/ 1495 w 1892"/>
                      <a:gd name="T35" fmla="*/ 132 h 1583"/>
                      <a:gd name="T36" fmla="*/ 1364 w 1892"/>
                      <a:gd name="T37" fmla="*/ 280 h 1583"/>
                      <a:gd name="T38" fmla="*/ 1356 w 1892"/>
                      <a:gd name="T39" fmla="*/ 270 h 1583"/>
                      <a:gd name="T40" fmla="*/ 1246 w 1892"/>
                      <a:gd name="T41" fmla="*/ 229 h 1583"/>
                      <a:gd name="T42" fmla="*/ 47 w 1892"/>
                      <a:gd name="T43" fmla="*/ 233 h 1583"/>
                      <a:gd name="T44" fmla="*/ 13 w 1892"/>
                      <a:gd name="T45" fmla="*/ 364 h 1583"/>
                      <a:gd name="T46" fmla="*/ 23 w 1892"/>
                      <a:gd name="T47" fmla="*/ 1561 h 1583"/>
                      <a:gd name="T48" fmla="*/ 1280 w 1892"/>
                      <a:gd name="T49" fmla="*/ 1571 h 1583"/>
                      <a:gd name="T50" fmla="*/ 1353 w 1892"/>
                      <a:gd name="T51" fmla="*/ 1397 h 1583"/>
                      <a:gd name="T52" fmla="*/ 1340 w 1892"/>
                      <a:gd name="T53" fmla="*/ 1031 h 1583"/>
                      <a:gd name="T54" fmla="*/ 1265 w 1892"/>
                      <a:gd name="T55" fmla="*/ 1054 h 158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</a:cxnLst>
                    <a:rect l="0" t="0" r="r" b="b"/>
                    <a:pathLst>
                      <a:path w="1892" h="1583">
                        <a:moveTo>
                          <a:pt x="1265" y="1054"/>
                        </a:moveTo>
                        <a:cubicBezTo>
                          <a:pt x="1267" y="1133"/>
                          <a:pt x="1275" y="1420"/>
                          <a:pt x="1260" y="1479"/>
                        </a:cubicBezTo>
                        <a:lnTo>
                          <a:pt x="107" y="1481"/>
                        </a:lnTo>
                        <a:cubicBezTo>
                          <a:pt x="96" y="1412"/>
                          <a:pt x="107" y="576"/>
                          <a:pt x="104" y="389"/>
                        </a:cubicBezTo>
                        <a:cubicBezTo>
                          <a:pt x="104" y="385"/>
                          <a:pt x="103" y="356"/>
                          <a:pt x="103" y="355"/>
                        </a:cubicBezTo>
                        <a:cubicBezTo>
                          <a:pt x="109" y="306"/>
                          <a:pt x="99" y="337"/>
                          <a:pt x="119" y="324"/>
                        </a:cubicBezTo>
                        <a:lnTo>
                          <a:pt x="1318" y="324"/>
                        </a:lnTo>
                        <a:cubicBezTo>
                          <a:pt x="1282" y="362"/>
                          <a:pt x="1239" y="418"/>
                          <a:pt x="1203" y="457"/>
                        </a:cubicBezTo>
                        <a:lnTo>
                          <a:pt x="834" y="875"/>
                        </a:lnTo>
                        <a:cubicBezTo>
                          <a:pt x="787" y="858"/>
                          <a:pt x="516" y="557"/>
                          <a:pt x="476" y="515"/>
                        </a:cubicBezTo>
                        <a:cubicBezTo>
                          <a:pt x="305" y="340"/>
                          <a:pt x="43" y="574"/>
                          <a:pt x="191" y="758"/>
                        </a:cubicBezTo>
                        <a:lnTo>
                          <a:pt x="718" y="1307"/>
                        </a:lnTo>
                        <a:cubicBezTo>
                          <a:pt x="857" y="1416"/>
                          <a:pt x="977" y="1278"/>
                          <a:pt x="1056" y="1182"/>
                        </a:cubicBezTo>
                        <a:lnTo>
                          <a:pt x="1736" y="422"/>
                        </a:lnTo>
                        <a:cubicBezTo>
                          <a:pt x="1769" y="390"/>
                          <a:pt x="1791" y="366"/>
                          <a:pt x="1820" y="329"/>
                        </a:cubicBezTo>
                        <a:cubicBezTo>
                          <a:pt x="1892" y="239"/>
                          <a:pt x="1859" y="124"/>
                          <a:pt x="1788" y="67"/>
                        </a:cubicBezTo>
                        <a:cubicBezTo>
                          <a:pt x="1705" y="0"/>
                          <a:pt x="1594" y="22"/>
                          <a:pt x="1534" y="85"/>
                        </a:cubicBezTo>
                        <a:cubicBezTo>
                          <a:pt x="1518" y="101"/>
                          <a:pt x="1510" y="115"/>
                          <a:pt x="1495" y="132"/>
                        </a:cubicBezTo>
                        <a:cubicBezTo>
                          <a:pt x="1456" y="177"/>
                          <a:pt x="1393" y="231"/>
                          <a:pt x="1364" y="280"/>
                        </a:cubicBezTo>
                        <a:lnTo>
                          <a:pt x="1356" y="270"/>
                        </a:lnTo>
                        <a:cubicBezTo>
                          <a:pt x="1327" y="226"/>
                          <a:pt x="1339" y="229"/>
                          <a:pt x="1246" y="229"/>
                        </a:cubicBezTo>
                        <a:cubicBezTo>
                          <a:pt x="1047" y="231"/>
                          <a:pt x="82" y="221"/>
                          <a:pt x="47" y="233"/>
                        </a:cubicBezTo>
                        <a:cubicBezTo>
                          <a:pt x="0" y="247"/>
                          <a:pt x="13" y="316"/>
                          <a:pt x="13" y="364"/>
                        </a:cubicBezTo>
                        <a:cubicBezTo>
                          <a:pt x="13" y="581"/>
                          <a:pt x="1" y="1490"/>
                          <a:pt x="23" y="1561"/>
                        </a:cubicBezTo>
                        <a:cubicBezTo>
                          <a:pt x="92" y="1583"/>
                          <a:pt x="1055" y="1573"/>
                          <a:pt x="1280" y="1571"/>
                        </a:cubicBezTo>
                        <a:cubicBezTo>
                          <a:pt x="1383" y="1571"/>
                          <a:pt x="1353" y="1492"/>
                          <a:pt x="1353" y="1397"/>
                        </a:cubicBezTo>
                        <a:cubicBezTo>
                          <a:pt x="1353" y="1350"/>
                          <a:pt x="1367" y="1058"/>
                          <a:pt x="1340" y="1031"/>
                        </a:cubicBezTo>
                        <a:cubicBezTo>
                          <a:pt x="1330" y="1021"/>
                          <a:pt x="1279" y="995"/>
                          <a:pt x="1265" y="1054"/>
                        </a:cubicBezTo>
                        <a:close/>
                      </a:path>
                    </a:pathLst>
                  </a:custGeom>
                  <a:solidFill>
                    <a:schemeClr val="tx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ru-RU"/>
                  </a:p>
                </p:txBody>
              </p:sp>
              <p:sp>
                <p:nvSpPr>
                  <p:cNvPr id="66" name="Freeform 9">
                    <a:extLst>
                      <a:ext uri="{FF2B5EF4-FFF2-40B4-BE49-F238E27FC236}">
                        <a16:creationId xmlns:a16="http://schemas.microsoft.com/office/drawing/2014/main" id="{6FFBEBBD-F5C8-426B-965B-3C678D3C9A0D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3578226" y="4894263"/>
                    <a:ext cx="150813" cy="128588"/>
                  </a:xfrm>
                  <a:custGeom>
                    <a:avLst/>
                    <a:gdLst>
                      <a:gd name="T0" fmla="*/ 1265 w 1963"/>
                      <a:gd name="T1" fmla="*/ 1140 h 1678"/>
                      <a:gd name="T2" fmla="*/ 1264 w 1963"/>
                      <a:gd name="T3" fmla="*/ 1565 h 1678"/>
                      <a:gd name="T4" fmla="*/ 106 w 1963"/>
                      <a:gd name="T5" fmla="*/ 1562 h 1678"/>
                      <a:gd name="T6" fmla="*/ 103 w 1963"/>
                      <a:gd name="T7" fmla="*/ 411 h 1678"/>
                      <a:gd name="T8" fmla="*/ 1312 w 1963"/>
                      <a:gd name="T9" fmla="*/ 406 h 1678"/>
                      <a:gd name="T10" fmla="*/ 1312 w 1963"/>
                      <a:gd name="T11" fmla="*/ 416 h 1678"/>
                      <a:gd name="T12" fmla="*/ 1253 w 1963"/>
                      <a:gd name="T13" fmla="*/ 483 h 1678"/>
                      <a:gd name="T14" fmla="*/ 1194 w 1963"/>
                      <a:gd name="T15" fmla="*/ 550 h 1678"/>
                      <a:gd name="T16" fmla="*/ 821 w 1963"/>
                      <a:gd name="T17" fmla="*/ 959 h 1678"/>
                      <a:gd name="T18" fmla="*/ 469 w 1963"/>
                      <a:gd name="T19" fmla="*/ 597 h 1678"/>
                      <a:gd name="T20" fmla="*/ 193 w 1963"/>
                      <a:gd name="T21" fmla="*/ 848 h 1678"/>
                      <a:gd name="T22" fmla="*/ 280 w 1963"/>
                      <a:gd name="T23" fmla="*/ 939 h 1678"/>
                      <a:gd name="T24" fmla="*/ 366 w 1963"/>
                      <a:gd name="T25" fmla="*/ 1031 h 1678"/>
                      <a:gd name="T26" fmla="*/ 721 w 1963"/>
                      <a:gd name="T27" fmla="*/ 1395 h 1678"/>
                      <a:gd name="T28" fmla="*/ 977 w 1963"/>
                      <a:gd name="T29" fmla="*/ 1358 h 1678"/>
                      <a:gd name="T30" fmla="*/ 1144 w 1963"/>
                      <a:gd name="T31" fmla="*/ 1169 h 1678"/>
                      <a:gd name="T32" fmla="*/ 1397 w 1963"/>
                      <a:gd name="T33" fmla="*/ 889 h 1678"/>
                      <a:gd name="T34" fmla="*/ 1436 w 1963"/>
                      <a:gd name="T35" fmla="*/ 843 h 1678"/>
                      <a:gd name="T36" fmla="*/ 1820 w 1963"/>
                      <a:gd name="T37" fmla="*/ 414 h 1678"/>
                      <a:gd name="T38" fmla="*/ 1535 w 1963"/>
                      <a:gd name="T39" fmla="*/ 171 h 1678"/>
                      <a:gd name="T40" fmla="*/ 1365 w 1963"/>
                      <a:gd name="T41" fmla="*/ 366 h 1678"/>
                      <a:gd name="T42" fmla="*/ 1245 w 1963"/>
                      <a:gd name="T43" fmla="*/ 316 h 1678"/>
                      <a:gd name="T44" fmla="*/ 22 w 1963"/>
                      <a:gd name="T45" fmla="*/ 327 h 1678"/>
                      <a:gd name="T46" fmla="*/ 12 w 1963"/>
                      <a:gd name="T47" fmla="*/ 1575 h 1678"/>
                      <a:gd name="T48" fmla="*/ 135 w 1963"/>
                      <a:gd name="T49" fmla="*/ 1657 h 1678"/>
                      <a:gd name="T50" fmla="*/ 1194 w 1963"/>
                      <a:gd name="T51" fmla="*/ 1657 h 1678"/>
                      <a:gd name="T52" fmla="*/ 1352 w 1963"/>
                      <a:gd name="T53" fmla="*/ 1608 h 1678"/>
                      <a:gd name="T54" fmla="*/ 1353 w 1963"/>
                      <a:gd name="T55" fmla="*/ 1185 h 1678"/>
                      <a:gd name="T56" fmla="*/ 1265 w 1963"/>
                      <a:gd name="T57" fmla="*/ 1140 h 167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</a:cxnLst>
                    <a:rect l="0" t="0" r="r" b="b"/>
                    <a:pathLst>
                      <a:path w="1963" h="1678">
                        <a:moveTo>
                          <a:pt x="1265" y="1140"/>
                        </a:moveTo>
                        <a:lnTo>
                          <a:pt x="1264" y="1565"/>
                        </a:lnTo>
                        <a:cubicBezTo>
                          <a:pt x="1164" y="1575"/>
                          <a:pt x="158" y="1576"/>
                          <a:pt x="106" y="1562"/>
                        </a:cubicBezTo>
                        <a:lnTo>
                          <a:pt x="103" y="411"/>
                        </a:lnTo>
                        <a:lnTo>
                          <a:pt x="1312" y="406"/>
                        </a:lnTo>
                        <a:cubicBezTo>
                          <a:pt x="1324" y="418"/>
                          <a:pt x="1318" y="405"/>
                          <a:pt x="1312" y="416"/>
                        </a:cubicBezTo>
                        <a:cubicBezTo>
                          <a:pt x="1296" y="444"/>
                          <a:pt x="1275" y="457"/>
                          <a:pt x="1253" y="483"/>
                        </a:cubicBezTo>
                        <a:cubicBezTo>
                          <a:pt x="1230" y="511"/>
                          <a:pt x="1224" y="519"/>
                          <a:pt x="1194" y="550"/>
                        </a:cubicBezTo>
                        <a:lnTo>
                          <a:pt x="821" y="959"/>
                        </a:lnTo>
                        <a:lnTo>
                          <a:pt x="469" y="597"/>
                        </a:lnTo>
                        <a:cubicBezTo>
                          <a:pt x="315" y="431"/>
                          <a:pt x="41" y="650"/>
                          <a:pt x="193" y="848"/>
                        </a:cubicBezTo>
                        <a:cubicBezTo>
                          <a:pt x="220" y="884"/>
                          <a:pt x="241" y="904"/>
                          <a:pt x="280" y="939"/>
                        </a:cubicBezTo>
                        <a:cubicBezTo>
                          <a:pt x="311" y="966"/>
                          <a:pt x="338" y="1000"/>
                          <a:pt x="366" y="1031"/>
                        </a:cubicBezTo>
                        <a:lnTo>
                          <a:pt x="721" y="1395"/>
                        </a:lnTo>
                        <a:cubicBezTo>
                          <a:pt x="813" y="1465"/>
                          <a:pt x="927" y="1418"/>
                          <a:pt x="977" y="1358"/>
                        </a:cubicBezTo>
                        <a:cubicBezTo>
                          <a:pt x="1032" y="1292"/>
                          <a:pt x="1089" y="1234"/>
                          <a:pt x="1144" y="1169"/>
                        </a:cubicBezTo>
                        <a:lnTo>
                          <a:pt x="1397" y="889"/>
                        </a:lnTo>
                        <a:cubicBezTo>
                          <a:pt x="1414" y="872"/>
                          <a:pt x="1421" y="861"/>
                          <a:pt x="1436" y="843"/>
                        </a:cubicBezTo>
                        <a:lnTo>
                          <a:pt x="1820" y="414"/>
                        </a:lnTo>
                        <a:cubicBezTo>
                          <a:pt x="1963" y="232"/>
                          <a:pt x="1700" y="0"/>
                          <a:pt x="1535" y="171"/>
                        </a:cubicBezTo>
                        <a:lnTo>
                          <a:pt x="1365" y="366"/>
                        </a:lnTo>
                        <a:cubicBezTo>
                          <a:pt x="1320" y="323"/>
                          <a:pt x="1363" y="315"/>
                          <a:pt x="1245" y="316"/>
                        </a:cubicBezTo>
                        <a:cubicBezTo>
                          <a:pt x="1025" y="317"/>
                          <a:pt x="90" y="303"/>
                          <a:pt x="22" y="327"/>
                        </a:cubicBezTo>
                        <a:cubicBezTo>
                          <a:pt x="0" y="394"/>
                          <a:pt x="12" y="1366"/>
                          <a:pt x="12" y="1575"/>
                        </a:cubicBezTo>
                        <a:cubicBezTo>
                          <a:pt x="11" y="1669"/>
                          <a:pt x="52" y="1658"/>
                          <a:pt x="135" y="1657"/>
                        </a:cubicBezTo>
                        <a:lnTo>
                          <a:pt x="1194" y="1657"/>
                        </a:lnTo>
                        <a:cubicBezTo>
                          <a:pt x="1261" y="1657"/>
                          <a:pt x="1345" y="1678"/>
                          <a:pt x="1352" y="1608"/>
                        </a:cubicBezTo>
                        <a:lnTo>
                          <a:pt x="1353" y="1185"/>
                        </a:lnTo>
                        <a:cubicBezTo>
                          <a:pt x="1353" y="1085"/>
                          <a:pt x="1281" y="1082"/>
                          <a:pt x="1265" y="1140"/>
                        </a:cubicBezTo>
                        <a:close/>
                      </a:path>
                    </a:pathLst>
                  </a:custGeom>
                  <a:solidFill>
                    <a:schemeClr val="tx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ru-RU"/>
                  </a:p>
                </p:txBody>
              </p:sp>
              <p:sp>
                <p:nvSpPr>
                  <p:cNvPr id="67" name="Freeform 10">
                    <a:extLst>
                      <a:ext uri="{FF2B5EF4-FFF2-40B4-BE49-F238E27FC236}">
                        <a16:creationId xmlns:a16="http://schemas.microsoft.com/office/drawing/2014/main" id="{F65A8A54-BC2B-4CCB-A263-325311927772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3578226" y="5068888"/>
                    <a:ext cx="150813" cy="128588"/>
                  </a:xfrm>
                  <a:custGeom>
                    <a:avLst/>
                    <a:gdLst>
                      <a:gd name="T0" fmla="*/ 1265 w 1972"/>
                      <a:gd name="T1" fmla="*/ 1143 h 1682"/>
                      <a:gd name="T2" fmla="*/ 1267 w 1972"/>
                      <a:gd name="T3" fmla="*/ 1566 h 1682"/>
                      <a:gd name="T4" fmla="*/ 107 w 1972"/>
                      <a:gd name="T5" fmla="*/ 1562 h 1682"/>
                      <a:gd name="T6" fmla="*/ 106 w 1972"/>
                      <a:gd name="T7" fmla="*/ 481 h 1682"/>
                      <a:gd name="T8" fmla="*/ 115 w 1972"/>
                      <a:gd name="T9" fmla="*/ 410 h 1682"/>
                      <a:gd name="T10" fmla="*/ 1317 w 1972"/>
                      <a:gd name="T11" fmla="*/ 409 h 1682"/>
                      <a:gd name="T12" fmla="*/ 1258 w 1972"/>
                      <a:gd name="T13" fmla="*/ 483 h 1682"/>
                      <a:gd name="T14" fmla="*/ 1197 w 1972"/>
                      <a:gd name="T15" fmla="*/ 549 h 1682"/>
                      <a:gd name="T16" fmla="*/ 1015 w 1972"/>
                      <a:gd name="T17" fmla="*/ 756 h 1682"/>
                      <a:gd name="T18" fmla="*/ 951 w 1972"/>
                      <a:gd name="T19" fmla="*/ 828 h 1682"/>
                      <a:gd name="T20" fmla="*/ 824 w 1972"/>
                      <a:gd name="T21" fmla="*/ 960 h 1682"/>
                      <a:gd name="T22" fmla="*/ 478 w 1972"/>
                      <a:gd name="T23" fmla="*/ 599 h 1682"/>
                      <a:gd name="T24" fmla="*/ 191 w 1972"/>
                      <a:gd name="T25" fmla="*/ 843 h 1682"/>
                      <a:gd name="T26" fmla="*/ 713 w 1972"/>
                      <a:gd name="T27" fmla="*/ 1388 h 1682"/>
                      <a:gd name="T28" fmla="*/ 1141 w 1972"/>
                      <a:gd name="T29" fmla="*/ 1179 h 1682"/>
                      <a:gd name="T30" fmla="*/ 1308 w 1972"/>
                      <a:gd name="T31" fmla="*/ 990 h 1682"/>
                      <a:gd name="T32" fmla="*/ 1603 w 1972"/>
                      <a:gd name="T33" fmla="*/ 659 h 1682"/>
                      <a:gd name="T34" fmla="*/ 1649 w 1972"/>
                      <a:gd name="T35" fmla="*/ 612 h 1682"/>
                      <a:gd name="T36" fmla="*/ 1816 w 1972"/>
                      <a:gd name="T37" fmla="*/ 423 h 1682"/>
                      <a:gd name="T38" fmla="*/ 1539 w 1972"/>
                      <a:gd name="T39" fmla="*/ 171 h 1682"/>
                      <a:gd name="T40" fmla="*/ 1455 w 1972"/>
                      <a:gd name="T41" fmla="*/ 265 h 1682"/>
                      <a:gd name="T42" fmla="*/ 1369 w 1972"/>
                      <a:gd name="T43" fmla="*/ 366 h 1682"/>
                      <a:gd name="T44" fmla="*/ 1335 w 1972"/>
                      <a:gd name="T45" fmla="*/ 320 h 1682"/>
                      <a:gd name="T46" fmla="*/ 35 w 1972"/>
                      <a:gd name="T47" fmla="*/ 327 h 1682"/>
                      <a:gd name="T48" fmla="*/ 15 w 1972"/>
                      <a:gd name="T49" fmla="*/ 642 h 1682"/>
                      <a:gd name="T50" fmla="*/ 15 w 1972"/>
                      <a:gd name="T51" fmla="*/ 1505 h 1682"/>
                      <a:gd name="T52" fmla="*/ 44 w 1972"/>
                      <a:gd name="T53" fmla="*/ 1653 h 1682"/>
                      <a:gd name="T54" fmla="*/ 1205 w 1972"/>
                      <a:gd name="T55" fmla="*/ 1657 h 1682"/>
                      <a:gd name="T56" fmla="*/ 1356 w 1972"/>
                      <a:gd name="T57" fmla="*/ 1573 h 1682"/>
                      <a:gd name="T58" fmla="*/ 1344 w 1972"/>
                      <a:gd name="T59" fmla="*/ 1113 h 1682"/>
                      <a:gd name="T60" fmla="*/ 1265 w 1972"/>
                      <a:gd name="T61" fmla="*/ 1143 h 168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</a:cxnLst>
                    <a:rect l="0" t="0" r="r" b="b"/>
                    <a:pathLst>
                      <a:path w="1972" h="1682">
                        <a:moveTo>
                          <a:pt x="1265" y="1143"/>
                        </a:moveTo>
                        <a:lnTo>
                          <a:pt x="1267" y="1566"/>
                        </a:lnTo>
                        <a:cubicBezTo>
                          <a:pt x="1176" y="1577"/>
                          <a:pt x="150" y="1576"/>
                          <a:pt x="107" y="1562"/>
                        </a:cubicBezTo>
                        <a:cubicBezTo>
                          <a:pt x="92" y="1330"/>
                          <a:pt x="109" y="784"/>
                          <a:pt x="106" y="481"/>
                        </a:cubicBezTo>
                        <a:cubicBezTo>
                          <a:pt x="106" y="452"/>
                          <a:pt x="102" y="434"/>
                          <a:pt x="115" y="410"/>
                        </a:cubicBezTo>
                        <a:lnTo>
                          <a:pt x="1317" y="409"/>
                        </a:lnTo>
                        <a:cubicBezTo>
                          <a:pt x="1303" y="443"/>
                          <a:pt x="1281" y="454"/>
                          <a:pt x="1258" y="483"/>
                        </a:cubicBezTo>
                        <a:cubicBezTo>
                          <a:pt x="1236" y="510"/>
                          <a:pt x="1222" y="522"/>
                          <a:pt x="1197" y="549"/>
                        </a:cubicBezTo>
                        <a:lnTo>
                          <a:pt x="1015" y="756"/>
                        </a:lnTo>
                        <a:cubicBezTo>
                          <a:pt x="986" y="787"/>
                          <a:pt x="975" y="799"/>
                          <a:pt x="951" y="828"/>
                        </a:cubicBezTo>
                        <a:lnTo>
                          <a:pt x="824" y="960"/>
                        </a:lnTo>
                        <a:cubicBezTo>
                          <a:pt x="775" y="925"/>
                          <a:pt x="539" y="656"/>
                          <a:pt x="478" y="599"/>
                        </a:cubicBezTo>
                        <a:cubicBezTo>
                          <a:pt x="300" y="433"/>
                          <a:pt x="55" y="653"/>
                          <a:pt x="191" y="843"/>
                        </a:cubicBezTo>
                        <a:lnTo>
                          <a:pt x="713" y="1388"/>
                        </a:lnTo>
                        <a:cubicBezTo>
                          <a:pt x="875" y="1520"/>
                          <a:pt x="1018" y="1322"/>
                          <a:pt x="1141" y="1179"/>
                        </a:cubicBezTo>
                        <a:cubicBezTo>
                          <a:pt x="1197" y="1114"/>
                          <a:pt x="1253" y="1055"/>
                          <a:pt x="1308" y="990"/>
                        </a:cubicBezTo>
                        <a:lnTo>
                          <a:pt x="1603" y="659"/>
                        </a:lnTo>
                        <a:cubicBezTo>
                          <a:pt x="1619" y="641"/>
                          <a:pt x="1633" y="630"/>
                          <a:pt x="1649" y="612"/>
                        </a:cubicBezTo>
                        <a:lnTo>
                          <a:pt x="1816" y="423"/>
                        </a:lnTo>
                        <a:cubicBezTo>
                          <a:pt x="1972" y="232"/>
                          <a:pt x="1702" y="0"/>
                          <a:pt x="1539" y="171"/>
                        </a:cubicBezTo>
                        <a:lnTo>
                          <a:pt x="1455" y="265"/>
                        </a:lnTo>
                        <a:cubicBezTo>
                          <a:pt x="1420" y="302"/>
                          <a:pt x="1393" y="327"/>
                          <a:pt x="1369" y="366"/>
                        </a:cubicBezTo>
                        <a:lnTo>
                          <a:pt x="1335" y="320"/>
                        </a:lnTo>
                        <a:cubicBezTo>
                          <a:pt x="1223" y="306"/>
                          <a:pt x="66" y="309"/>
                          <a:pt x="35" y="327"/>
                        </a:cubicBezTo>
                        <a:cubicBezTo>
                          <a:pt x="0" y="351"/>
                          <a:pt x="15" y="588"/>
                          <a:pt x="15" y="642"/>
                        </a:cubicBezTo>
                        <a:lnTo>
                          <a:pt x="15" y="1505"/>
                        </a:lnTo>
                        <a:cubicBezTo>
                          <a:pt x="15" y="1566"/>
                          <a:pt x="0" y="1623"/>
                          <a:pt x="44" y="1653"/>
                        </a:cubicBezTo>
                        <a:cubicBezTo>
                          <a:pt x="86" y="1673"/>
                          <a:pt x="1009" y="1657"/>
                          <a:pt x="1205" y="1657"/>
                        </a:cubicBezTo>
                        <a:cubicBezTo>
                          <a:pt x="1309" y="1658"/>
                          <a:pt x="1356" y="1682"/>
                          <a:pt x="1356" y="1573"/>
                        </a:cubicBezTo>
                        <a:cubicBezTo>
                          <a:pt x="1355" y="1474"/>
                          <a:pt x="1369" y="1177"/>
                          <a:pt x="1344" y="1113"/>
                        </a:cubicBezTo>
                        <a:cubicBezTo>
                          <a:pt x="1300" y="1099"/>
                          <a:pt x="1278" y="1098"/>
                          <a:pt x="1265" y="1143"/>
                        </a:cubicBezTo>
                        <a:close/>
                      </a:path>
                    </a:pathLst>
                  </a:custGeom>
                  <a:solidFill>
                    <a:schemeClr val="tx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ru-RU"/>
                  </a:p>
                </p:txBody>
              </p:sp>
              <p:sp>
                <p:nvSpPr>
                  <p:cNvPr id="68" name="Freeform 11">
                    <a:extLst>
                      <a:ext uri="{FF2B5EF4-FFF2-40B4-BE49-F238E27FC236}">
                        <a16:creationId xmlns:a16="http://schemas.microsoft.com/office/drawing/2014/main" id="{E87F28AE-4290-4B16-8A6B-7AA2FDAB95CD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3736976" y="4978400"/>
                    <a:ext cx="204788" cy="9525"/>
                  </a:xfrm>
                  <a:custGeom>
                    <a:avLst/>
                    <a:gdLst>
                      <a:gd name="T0" fmla="*/ 2649 w 2669"/>
                      <a:gd name="T1" fmla="*/ 30 h 126"/>
                      <a:gd name="T2" fmla="*/ 123 w 2669"/>
                      <a:gd name="T3" fmla="*/ 17 h 126"/>
                      <a:gd name="T4" fmla="*/ 46 w 2669"/>
                      <a:gd name="T5" fmla="*/ 93 h 126"/>
                      <a:gd name="T6" fmla="*/ 707 w 2669"/>
                      <a:gd name="T7" fmla="*/ 110 h 126"/>
                      <a:gd name="T8" fmla="*/ 2570 w 2669"/>
                      <a:gd name="T9" fmla="*/ 111 h 126"/>
                      <a:gd name="T10" fmla="*/ 2649 w 2669"/>
                      <a:gd name="T11" fmla="*/ 30 h 12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2669" h="126">
                        <a:moveTo>
                          <a:pt x="2649" y="30"/>
                        </a:moveTo>
                        <a:cubicBezTo>
                          <a:pt x="2586" y="0"/>
                          <a:pt x="557" y="20"/>
                          <a:pt x="123" y="17"/>
                        </a:cubicBezTo>
                        <a:cubicBezTo>
                          <a:pt x="77" y="17"/>
                          <a:pt x="0" y="31"/>
                          <a:pt x="46" y="93"/>
                        </a:cubicBezTo>
                        <a:cubicBezTo>
                          <a:pt x="70" y="126"/>
                          <a:pt x="632" y="110"/>
                          <a:pt x="707" y="110"/>
                        </a:cubicBezTo>
                        <a:lnTo>
                          <a:pt x="2570" y="111"/>
                        </a:lnTo>
                        <a:cubicBezTo>
                          <a:pt x="2642" y="111"/>
                          <a:pt x="2669" y="105"/>
                          <a:pt x="2649" y="30"/>
                        </a:cubicBezTo>
                        <a:close/>
                      </a:path>
                    </a:pathLst>
                  </a:custGeom>
                  <a:solidFill>
                    <a:schemeClr val="tx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ru-RU"/>
                  </a:p>
                </p:txBody>
              </p:sp>
              <p:sp>
                <p:nvSpPr>
                  <p:cNvPr id="69" name="Freeform 12">
                    <a:extLst>
                      <a:ext uri="{FF2B5EF4-FFF2-40B4-BE49-F238E27FC236}">
                        <a16:creationId xmlns:a16="http://schemas.microsoft.com/office/drawing/2014/main" id="{97E4EB25-CEFB-433A-93BF-0B715A636BE3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3736976" y="4775200"/>
                    <a:ext cx="204788" cy="6350"/>
                  </a:xfrm>
                  <a:custGeom>
                    <a:avLst/>
                    <a:gdLst>
                      <a:gd name="T0" fmla="*/ 100 w 2679"/>
                      <a:gd name="T1" fmla="*/ 94 h 94"/>
                      <a:gd name="T2" fmla="*/ 2583 w 2679"/>
                      <a:gd name="T3" fmla="*/ 94 h 94"/>
                      <a:gd name="T4" fmla="*/ 2581 w 2679"/>
                      <a:gd name="T5" fmla="*/ 0 h 94"/>
                      <a:gd name="T6" fmla="*/ 100 w 2679"/>
                      <a:gd name="T7" fmla="*/ 0 h 94"/>
                      <a:gd name="T8" fmla="*/ 100 w 2679"/>
                      <a:gd name="T9" fmla="*/ 94 h 9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679" h="94">
                        <a:moveTo>
                          <a:pt x="100" y="94"/>
                        </a:moveTo>
                        <a:lnTo>
                          <a:pt x="2583" y="94"/>
                        </a:lnTo>
                        <a:cubicBezTo>
                          <a:pt x="2676" y="94"/>
                          <a:pt x="2679" y="0"/>
                          <a:pt x="2581" y="0"/>
                        </a:cubicBezTo>
                        <a:lnTo>
                          <a:pt x="100" y="0"/>
                        </a:lnTo>
                        <a:cubicBezTo>
                          <a:pt x="0" y="0"/>
                          <a:pt x="4" y="94"/>
                          <a:pt x="100" y="94"/>
                        </a:cubicBezTo>
                        <a:close/>
                      </a:path>
                    </a:pathLst>
                  </a:custGeom>
                  <a:solidFill>
                    <a:schemeClr val="tx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ru-RU"/>
                  </a:p>
                </p:txBody>
              </p:sp>
              <p:sp>
                <p:nvSpPr>
                  <p:cNvPr id="70" name="Freeform 13">
                    <a:extLst>
                      <a:ext uri="{FF2B5EF4-FFF2-40B4-BE49-F238E27FC236}">
                        <a16:creationId xmlns:a16="http://schemas.microsoft.com/office/drawing/2014/main" id="{5687F3B4-2284-444B-9510-F4550F85C061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3736976" y="4803775"/>
                    <a:ext cx="203200" cy="6350"/>
                  </a:xfrm>
                  <a:custGeom>
                    <a:avLst/>
                    <a:gdLst>
                      <a:gd name="T0" fmla="*/ 104 w 2661"/>
                      <a:gd name="T1" fmla="*/ 94 h 94"/>
                      <a:gd name="T2" fmla="*/ 2587 w 2661"/>
                      <a:gd name="T3" fmla="*/ 94 h 94"/>
                      <a:gd name="T4" fmla="*/ 2647 w 2661"/>
                      <a:gd name="T5" fmla="*/ 13 h 94"/>
                      <a:gd name="T6" fmla="*/ 2585 w 2661"/>
                      <a:gd name="T7" fmla="*/ 0 h 94"/>
                      <a:gd name="T8" fmla="*/ 102 w 2661"/>
                      <a:gd name="T9" fmla="*/ 0 h 94"/>
                      <a:gd name="T10" fmla="*/ 104 w 2661"/>
                      <a:gd name="T11" fmla="*/ 94 h 9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2661" h="94">
                        <a:moveTo>
                          <a:pt x="104" y="94"/>
                        </a:moveTo>
                        <a:lnTo>
                          <a:pt x="2587" y="94"/>
                        </a:lnTo>
                        <a:cubicBezTo>
                          <a:pt x="2646" y="94"/>
                          <a:pt x="2661" y="66"/>
                          <a:pt x="2647" y="13"/>
                        </a:cubicBezTo>
                        <a:cubicBezTo>
                          <a:pt x="2630" y="5"/>
                          <a:pt x="2613" y="0"/>
                          <a:pt x="2585" y="0"/>
                        </a:cubicBezTo>
                        <a:lnTo>
                          <a:pt x="102" y="0"/>
                        </a:lnTo>
                        <a:cubicBezTo>
                          <a:pt x="0" y="0"/>
                          <a:pt x="11" y="94"/>
                          <a:pt x="104" y="94"/>
                        </a:cubicBezTo>
                        <a:close/>
                      </a:path>
                    </a:pathLst>
                  </a:custGeom>
                  <a:solidFill>
                    <a:schemeClr val="tx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ru-RU"/>
                  </a:p>
                </p:txBody>
              </p:sp>
              <p:sp>
                <p:nvSpPr>
                  <p:cNvPr id="71" name="Freeform 14">
                    <a:extLst>
                      <a:ext uri="{FF2B5EF4-FFF2-40B4-BE49-F238E27FC236}">
                        <a16:creationId xmlns:a16="http://schemas.microsoft.com/office/drawing/2014/main" id="{60BD9CFE-37BF-4942-9E85-CEF415BC525C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3736976" y="4949825"/>
                    <a:ext cx="203200" cy="7938"/>
                  </a:xfrm>
                  <a:custGeom>
                    <a:avLst/>
                    <a:gdLst>
                      <a:gd name="T0" fmla="*/ 99 w 2664"/>
                      <a:gd name="T1" fmla="*/ 93 h 93"/>
                      <a:gd name="T2" fmla="*/ 2596 w 2664"/>
                      <a:gd name="T3" fmla="*/ 93 h 93"/>
                      <a:gd name="T4" fmla="*/ 2649 w 2664"/>
                      <a:gd name="T5" fmla="*/ 12 h 93"/>
                      <a:gd name="T6" fmla="*/ 2588 w 2664"/>
                      <a:gd name="T7" fmla="*/ 0 h 93"/>
                      <a:gd name="T8" fmla="*/ 107 w 2664"/>
                      <a:gd name="T9" fmla="*/ 0 h 93"/>
                      <a:gd name="T10" fmla="*/ 99 w 2664"/>
                      <a:gd name="T11" fmla="*/ 93 h 9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2664" h="93">
                        <a:moveTo>
                          <a:pt x="99" y="93"/>
                        </a:moveTo>
                        <a:lnTo>
                          <a:pt x="2596" y="93"/>
                        </a:lnTo>
                        <a:cubicBezTo>
                          <a:pt x="2653" y="93"/>
                          <a:pt x="2664" y="59"/>
                          <a:pt x="2649" y="12"/>
                        </a:cubicBezTo>
                        <a:cubicBezTo>
                          <a:pt x="2624" y="1"/>
                          <a:pt x="2625" y="0"/>
                          <a:pt x="2588" y="0"/>
                        </a:cubicBezTo>
                        <a:lnTo>
                          <a:pt x="107" y="0"/>
                        </a:lnTo>
                        <a:cubicBezTo>
                          <a:pt x="0" y="0"/>
                          <a:pt x="21" y="93"/>
                          <a:pt x="99" y="93"/>
                        </a:cubicBezTo>
                        <a:close/>
                      </a:path>
                    </a:pathLst>
                  </a:custGeom>
                  <a:solidFill>
                    <a:schemeClr val="tx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ru-RU"/>
                  </a:p>
                </p:txBody>
              </p:sp>
              <p:sp>
                <p:nvSpPr>
                  <p:cNvPr id="77" name="Freeform 15">
                    <a:extLst>
                      <a:ext uri="{FF2B5EF4-FFF2-40B4-BE49-F238E27FC236}">
                        <a16:creationId xmlns:a16="http://schemas.microsoft.com/office/drawing/2014/main" id="{858098AF-10A4-4212-8C98-21BA7FB39829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3738563" y="5110163"/>
                    <a:ext cx="188913" cy="6350"/>
                  </a:xfrm>
                  <a:custGeom>
                    <a:avLst/>
                    <a:gdLst>
                      <a:gd name="T0" fmla="*/ 91 w 2489"/>
                      <a:gd name="T1" fmla="*/ 93 h 93"/>
                      <a:gd name="T2" fmla="*/ 2402 w 2489"/>
                      <a:gd name="T3" fmla="*/ 93 h 93"/>
                      <a:gd name="T4" fmla="*/ 2394 w 2489"/>
                      <a:gd name="T5" fmla="*/ 0 h 93"/>
                      <a:gd name="T6" fmla="*/ 91 w 2489"/>
                      <a:gd name="T7" fmla="*/ 0 h 93"/>
                      <a:gd name="T8" fmla="*/ 91 w 2489"/>
                      <a:gd name="T9" fmla="*/ 93 h 9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489" h="93">
                        <a:moveTo>
                          <a:pt x="91" y="93"/>
                        </a:moveTo>
                        <a:lnTo>
                          <a:pt x="2402" y="93"/>
                        </a:lnTo>
                        <a:cubicBezTo>
                          <a:pt x="2489" y="93"/>
                          <a:pt x="2488" y="0"/>
                          <a:pt x="2394" y="0"/>
                        </a:cubicBezTo>
                        <a:lnTo>
                          <a:pt x="91" y="0"/>
                        </a:lnTo>
                        <a:cubicBezTo>
                          <a:pt x="9" y="0"/>
                          <a:pt x="0" y="93"/>
                          <a:pt x="91" y="93"/>
                        </a:cubicBezTo>
                        <a:close/>
                      </a:path>
                    </a:pathLst>
                  </a:custGeom>
                  <a:solidFill>
                    <a:schemeClr val="tx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ru-RU"/>
                  </a:p>
                </p:txBody>
              </p:sp>
              <p:sp>
                <p:nvSpPr>
                  <p:cNvPr id="78" name="Freeform 16">
                    <a:extLst>
                      <a:ext uri="{FF2B5EF4-FFF2-40B4-BE49-F238E27FC236}">
                        <a16:creationId xmlns:a16="http://schemas.microsoft.com/office/drawing/2014/main" id="{EA2F9BFD-F091-4857-9040-858799E489B3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3736976" y="5135563"/>
                    <a:ext cx="163513" cy="7938"/>
                  </a:xfrm>
                  <a:custGeom>
                    <a:avLst/>
                    <a:gdLst>
                      <a:gd name="T0" fmla="*/ 100 w 2122"/>
                      <a:gd name="T1" fmla="*/ 94 h 94"/>
                      <a:gd name="T2" fmla="*/ 2023 w 2122"/>
                      <a:gd name="T3" fmla="*/ 94 h 94"/>
                      <a:gd name="T4" fmla="*/ 2022 w 2122"/>
                      <a:gd name="T5" fmla="*/ 0 h 94"/>
                      <a:gd name="T6" fmla="*/ 98 w 2122"/>
                      <a:gd name="T7" fmla="*/ 0 h 94"/>
                      <a:gd name="T8" fmla="*/ 100 w 2122"/>
                      <a:gd name="T9" fmla="*/ 94 h 9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122" h="94">
                        <a:moveTo>
                          <a:pt x="100" y="94"/>
                        </a:moveTo>
                        <a:lnTo>
                          <a:pt x="2023" y="94"/>
                        </a:lnTo>
                        <a:cubicBezTo>
                          <a:pt x="2119" y="94"/>
                          <a:pt x="2122" y="0"/>
                          <a:pt x="2022" y="0"/>
                        </a:cubicBezTo>
                        <a:lnTo>
                          <a:pt x="98" y="0"/>
                        </a:lnTo>
                        <a:cubicBezTo>
                          <a:pt x="0" y="0"/>
                          <a:pt x="3" y="94"/>
                          <a:pt x="100" y="94"/>
                        </a:cubicBezTo>
                        <a:close/>
                      </a:path>
                    </a:pathLst>
                  </a:custGeom>
                  <a:solidFill>
                    <a:schemeClr val="tx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ru-RU"/>
                  </a:p>
                </p:txBody>
              </p:sp>
              <p:sp>
                <p:nvSpPr>
                  <p:cNvPr id="79" name="Freeform 17">
                    <a:extLst>
                      <a:ext uri="{FF2B5EF4-FFF2-40B4-BE49-F238E27FC236}">
                        <a16:creationId xmlns:a16="http://schemas.microsoft.com/office/drawing/2014/main" id="{964AFF86-0E93-44EC-BFD5-40801EDD0C5F}"/>
                      </a:ext>
                    </a:extLst>
                  </p:cNvPr>
                  <p:cNvSpPr>
                    <a:spLocks noEditPoints="1"/>
                  </p:cNvSpPr>
                  <p:nvPr/>
                </p:nvSpPr>
                <p:spPr bwMode="auto">
                  <a:xfrm>
                    <a:off x="3727451" y="4562475"/>
                    <a:ext cx="50800" cy="44450"/>
                  </a:xfrm>
                  <a:custGeom>
                    <a:avLst/>
                    <a:gdLst>
                      <a:gd name="T0" fmla="*/ 297 w 673"/>
                      <a:gd name="T1" fmla="*/ 174 h 582"/>
                      <a:gd name="T2" fmla="*/ 386 w 673"/>
                      <a:gd name="T3" fmla="*/ 402 h 582"/>
                      <a:gd name="T4" fmla="*/ 297 w 673"/>
                      <a:gd name="T5" fmla="*/ 174 h 582"/>
                      <a:gd name="T6" fmla="*/ 280 w 673"/>
                      <a:gd name="T7" fmla="*/ 80 h 582"/>
                      <a:gd name="T8" fmla="*/ 404 w 673"/>
                      <a:gd name="T9" fmla="*/ 496 h 582"/>
                      <a:gd name="T10" fmla="*/ 280 w 673"/>
                      <a:gd name="T11" fmla="*/ 80 h 58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673" h="582">
                        <a:moveTo>
                          <a:pt x="297" y="174"/>
                        </a:moveTo>
                        <a:cubicBezTo>
                          <a:pt x="451" y="112"/>
                          <a:pt x="528" y="344"/>
                          <a:pt x="386" y="402"/>
                        </a:cubicBezTo>
                        <a:cubicBezTo>
                          <a:pt x="238" y="463"/>
                          <a:pt x="135" y="240"/>
                          <a:pt x="297" y="174"/>
                        </a:cubicBezTo>
                        <a:close/>
                        <a:moveTo>
                          <a:pt x="280" y="80"/>
                        </a:moveTo>
                        <a:cubicBezTo>
                          <a:pt x="0" y="161"/>
                          <a:pt x="126" y="582"/>
                          <a:pt x="404" y="496"/>
                        </a:cubicBezTo>
                        <a:cubicBezTo>
                          <a:pt x="673" y="413"/>
                          <a:pt x="554" y="0"/>
                          <a:pt x="280" y="80"/>
                        </a:cubicBezTo>
                        <a:close/>
                      </a:path>
                    </a:pathLst>
                  </a:custGeom>
                  <a:solidFill>
                    <a:schemeClr val="tx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ru-RU"/>
                  </a:p>
                </p:txBody>
              </p:sp>
              <p:sp>
                <p:nvSpPr>
                  <p:cNvPr id="80" name="Freeform 18">
                    <a:extLst>
                      <a:ext uri="{FF2B5EF4-FFF2-40B4-BE49-F238E27FC236}">
                        <a16:creationId xmlns:a16="http://schemas.microsoft.com/office/drawing/2014/main" id="{40160BE2-B3E2-4950-B169-5BB5BBB4B285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3946526" y="5121275"/>
                    <a:ext cx="34925" cy="36513"/>
                  </a:xfrm>
                  <a:custGeom>
                    <a:avLst/>
                    <a:gdLst>
                      <a:gd name="T0" fmla="*/ 0 w 461"/>
                      <a:gd name="T1" fmla="*/ 486 h 486"/>
                      <a:gd name="T2" fmla="*/ 461 w 461"/>
                      <a:gd name="T3" fmla="*/ 267 h 486"/>
                      <a:gd name="T4" fmla="*/ 155 w 461"/>
                      <a:gd name="T5" fmla="*/ 0 h 486"/>
                      <a:gd name="T6" fmla="*/ 0 w 461"/>
                      <a:gd name="T7" fmla="*/ 486 h 48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461" h="486">
                        <a:moveTo>
                          <a:pt x="0" y="486"/>
                        </a:moveTo>
                        <a:cubicBezTo>
                          <a:pt x="42" y="477"/>
                          <a:pt x="446" y="284"/>
                          <a:pt x="461" y="267"/>
                        </a:cubicBezTo>
                        <a:lnTo>
                          <a:pt x="155" y="0"/>
                        </a:lnTo>
                        <a:lnTo>
                          <a:pt x="0" y="486"/>
                        </a:lnTo>
                        <a:close/>
                      </a:path>
                    </a:pathLst>
                  </a:custGeom>
                  <a:solidFill>
                    <a:schemeClr val="tx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ru-RU"/>
                  </a:p>
                </p:txBody>
              </p:sp>
              <p:sp>
                <p:nvSpPr>
                  <p:cNvPr id="81" name="Freeform 19">
                    <a:extLst>
                      <a:ext uri="{FF2B5EF4-FFF2-40B4-BE49-F238E27FC236}">
                        <a16:creationId xmlns:a16="http://schemas.microsoft.com/office/drawing/2014/main" id="{5A23E230-9D0E-4C5A-B054-2A7E0E3F749C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144963" y="4906963"/>
                    <a:ext cx="20638" cy="20638"/>
                  </a:xfrm>
                  <a:custGeom>
                    <a:avLst/>
                    <a:gdLst>
                      <a:gd name="T0" fmla="*/ 0 w 273"/>
                      <a:gd name="T1" fmla="*/ 168 h 278"/>
                      <a:gd name="T2" fmla="*/ 118 w 273"/>
                      <a:gd name="T3" fmla="*/ 278 h 278"/>
                      <a:gd name="T4" fmla="*/ 273 w 273"/>
                      <a:gd name="T5" fmla="*/ 119 h 278"/>
                      <a:gd name="T6" fmla="*/ 146 w 273"/>
                      <a:gd name="T7" fmla="*/ 0 h 278"/>
                      <a:gd name="T8" fmla="*/ 0 w 273"/>
                      <a:gd name="T9" fmla="*/ 168 h 27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73" h="278">
                        <a:moveTo>
                          <a:pt x="0" y="168"/>
                        </a:moveTo>
                        <a:cubicBezTo>
                          <a:pt x="33" y="207"/>
                          <a:pt x="82" y="236"/>
                          <a:pt x="118" y="278"/>
                        </a:cubicBezTo>
                        <a:cubicBezTo>
                          <a:pt x="163" y="258"/>
                          <a:pt x="226" y="157"/>
                          <a:pt x="273" y="119"/>
                        </a:cubicBezTo>
                        <a:cubicBezTo>
                          <a:pt x="259" y="88"/>
                          <a:pt x="172" y="16"/>
                          <a:pt x="146" y="0"/>
                        </a:cubicBezTo>
                        <a:cubicBezTo>
                          <a:pt x="114" y="29"/>
                          <a:pt x="19" y="132"/>
                          <a:pt x="0" y="168"/>
                        </a:cubicBezTo>
                        <a:close/>
                      </a:path>
                    </a:pathLst>
                  </a:custGeom>
                  <a:solidFill>
                    <a:schemeClr val="tx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ru-RU"/>
                  </a:p>
                </p:txBody>
              </p:sp>
              <p:sp>
                <p:nvSpPr>
                  <p:cNvPr id="82" name="Freeform 20">
                    <a:extLst>
                      <a:ext uri="{FF2B5EF4-FFF2-40B4-BE49-F238E27FC236}">
                        <a16:creationId xmlns:a16="http://schemas.microsoft.com/office/drawing/2014/main" id="{8A75FBB5-0F38-4A23-A530-46EDB60E6EB5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3586163" y="4926013"/>
                    <a:ext cx="93663" cy="88900"/>
                  </a:xfrm>
                  <a:custGeom>
                    <a:avLst/>
                    <a:gdLst>
                      <a:gd name="T0" fmla="*/ 1162 w 1221"/>
                      <a:gd name="T1" fmla="*/ 735 h 1171"/>
                      <a:gd name="T2" fmla="*/ 1154 w 1221"/>
                      <a:gd name="T3" fmla="*/ 1154 h 1171"/>
                      <a:gd name="T4" fmla="*/ 7 w 1221"/>
                      <a:gd name="T5" fmla="*/ 1154 h 1171"/>
                      <a:gd name="T6" fmla="*/ 9 w 1221"/>
                      <a:gd name="T7" fmla="*/ 10 h 1171"/>
                      <a:gd name="T8" fmla="*/ 1209 w 1221"/>
                      <a:gd name="T9" fmla="*/ 11 h 1171"/>
                      <a:gd name="T10" fmla="*/ 1209 w 1221"/>
                      <a:gd name="T11" fmla="*/ 1 h 1171"/>
                      <a:gd name="T12" fmla="*/ 0 w 1221"/>
                      <a:gd name="T13" fmla="*/ 6 h 1171"/>
                      <a:gd name="T14" fmla="*/ 3 w 1221"/>
                      <a:gd name="T15" fmla="*/ 1157 h 1171"/>
                      <a:gd name="T16" fmla="*/ 1161 w 1221"/>
                      <a:gd name="T17" fmla="*/ 1160 h 1171"/>
                      <a:gd name="T18" fmla="*/ 1162 w 1221"/>
                      <a:gd name="T19" fmla="*/ 735 h 117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1221" h="1171">
                        <a:moveTo>
                          <a:pt x="1162" y="735"/>
                        </a:moveTo>
                        <a:cubicBezTo>
                          <a:pt x="1143" y="757"/>
                          <a:pt x="1154" y="1094"/>
                          <a:pt x="1154" y="1154"/>
                        </a:cubicBezTo>
                        <a:lnTo>
                          <a:pt x="7" y="1154"/>
                        </a:lnTo>
                        <a:lnTo>
                          <a:pt x="9" y="10"/>
                        </a:lnTo>
                        <a:lnTo>
                          <a:pt x="1209" y="11"/>
                        </a:lnTo>
                        <a:cubicBezTo>
                          <a:pt x="1215" y="0"/>
                          <a:pt x="1221" y="13"/>
                          <a:pt x="1209" y="1"/>
                        </a:cubicBezTo>
                        <a:lnTo>
                          <a:pt x="0" y="6"/>
                        </a:lnTo>
                        <a:lnTo>
                          <a:pt x="3" y="1157"/>
                        </a:lnTo>
                        <a:cubicBezTo>
                          <a:pt x="55" y="1171"/>
                          <a:pt x="1061" y="1170"/>
                          <a:pt x="1161" y="1160"/>
                        </a:cubicBezTo>
                        <a:lnTo>
                          <a:pt x="1162" y="735"/>
                        </a:lnTo>
                        <a:close/>
                      </a:path>
                    </a:pathLst>
                  </a:custGeom>
                  <a:solidFill>
                    <a:schemeClr val="tx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ru-RU"/>
                  </a:p>
                </p:txBody>
              </p:sp>
              <p:sp>
                <p:nvSpPr>
                  <p:cNvPr id="83" name="Freeform 21">
                    <a:extLst>
                      <a:ext uri="{FF2B5EF4-FFF2-40B4-BE49-F238E27FC236}">
                        <a16:creationId xmlns:a16="http://schemas.microsoft.com/office/drawing/2014/main" id="{E01E1AB8-1FE9-4832-B72F-27F9E3159DF6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3584576" y="5100638"/>
                    <a:ext cx="90488" cy="88900"/>
                  </a:xfrm>
                  <a:custGeom>
                    <a:avLst/>
                    <a:gdLst>
                      <a:gd name="T0" fmla="*/ 1173 w 1175"/>
                      <a:gd name="T1" fmla="*/ 733 h 1167"/>
                      <a:gd name="T2" fmla="*/ 1168 w 1175"/>
                      <a:gd name="T3" fmla="*/ 1150 h 1167"/>
                      <a:gd name="T4" fmla="*/ 23 w 1175"/>
                      <a:gd name="T5" fmla="*/ 1150 h 1167"/>
                      <a:gd name="T6" fmla="*/ 23 w 1175"/>
                      <a:gd name="T7" fmla="*/ 0 h 1167"/>
                      <a:gd name="T8" fmla="*/ 14 w 1175"/>
                      <a:gd name="T9" fmla="*/ 71 h 1167"/>
                      <a:gd name="T10" fmla="*/ 15 w 1175"/>
                      <a:gd name="T11" fmla="*/ 1152 h 1167"/>
                      <a:gd name="T12" fmla="*/ 1175 w 1175"/>
                      <a:gd name="T13" fmla="*/ 1156 h 1167"/>
                      <a:gd name="T14" fmla="*/ 1173 w 1175"/>
                      <a:gd name="T15" fmla="*/ 733 h 116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1175" h="1167">
                        <a:moveTo>
                          <a:pt x="1173" y="733"/>
                        </a:moveTo>
                        <a:cubicBezTo>
                          <a:pt x="1155" y="771"/>
                          <a:pt x="1168" y="1079"/>
                          <a:pt x="1168" y="1150"/>
                        </a:cubicBezTo>
                        <a:lnTo>
                          <a:pt x="23" y="1150"/>
                        </a:lnTo>
                        <a:lnTo>
                          <a:pt x="23" y="0"/>
                        </a:lnTo>
                        <a:cubicBezTo>
                          <a:pt x="10" y="24"/>
                          <a:pt x="14" y="42"/>
                          <a:pt x="14" y="71"/>
                        </a:cubicBezTo>
                        <a:cubicBezTo>
                          <a:pt x="17" y="374"/>
                          <a:pt x="0" y="920"/>
                          <a:pt x="15" y="1152"/>
                        </a:cubicBezTo>
                        <a:cubicBezTo>
                          <a:pt x="58" y="1166"/>
                          <a:pt x="1084" y="1167"/>
                          <a:pt x="1175" y="1156"/>
                        </a:cubicBezTo>
                        <a:lnTo>
                          <a:pt x="1173" y="733"/>
                        </a:lnTo>
                        <a:close/>
                      </a:path>
                    </a:pathLst>
                  </a:custGeom>
                  <a:solidFill>
                    <a:schemeClr val="tx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ru-RU"/>
                  </a:p>
                </p:txBody>
              </p:sp>
              <p:sp>
                <p:nvSpPr>
                  <p:cNvPr id="84" name="Freeform 22">
                    <a:extLst>
                      <a:ext uri="{FF2B5EF4-FFF2-40B4-BE49-F238E27FC236}">
                        <a16:creationId xmlns:a16="http://schemas.microsoft.com/office/drawing/2014/main" id="{AFEC9F47-98B1-43B8-B3F1-BB9D0A00B8CF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3586163" y="4749800"/>
                    <a:ext cx="88900" cy="88900"/>
                  </a:xfrm>
                  <a:custGeom>
                    <a:avLst/>
                    <a:gdLst>
                      <a:gd name="T0" fmla="*/ 1169 w 1179"/>
                      <a:gd name="T1" fmla="*/ 748 h 1175"/>
                      <a:gd name="T2" fmla="*/ 1162 w 1179"/>
                      <a:gd name="T3" fmla="*/ 1167 h 1175"/>
                      <a:gd name="T4" fmla="*/ 15 w 1179"/>
                      <a:gd name="T5" fmla="*/ 1167 h 1175"/>
                      <a:gd name="T6" fmla="*/ 23 w 1179"/>
                      <a:gd name="T7" fmla="*/ 18 h 1175"/>
                      <a:gd name="T8" fmla="*/ 7 w 1179"/>
                      <a:gd name="T9" fmla="*/ 49 h 1175"/>
                      <a:gd name="T10" fmla="*/ 8 w 1179"/>
                      <a:gd name="T11" fmla="*/ 83 h 1175"/>
                      <a:gd name="T12" fmla="*/ 11 w 1179"/>
                      <a:gd name="T13" fmla="*/ 1175 h 1175"/>
                      <a:gd name="T14" fmla="*/ 1164 w 1179"/>
                      <a:gd name="T15" fmla="*/ 1173 h 1175"/>
                      <a:gd name="T16" fmla="*/ 1169 w 1179"/>
                      <a:gd name="T17" fmla="*/ 748 h 117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179" h="1175">
                        <a:moveTo>
                          <a:pt x="1169" y="748"/>
                        </a:moveTo>
                        <a:cubicBezTo>
                          <a:pt x="1149" y="776"/>
                          <a:pt x="1162" y="1102"/>
                          <a:pt x="1162" y="1167"/>
                        </a:cubicBezTo>
                        <a:lnTo>
                          <a:pt x="15" y="1167"/>
                        </a:lnTo>
                        <a:cubicBezTo>
                          <a:pt x="16" y="1029"/>
                          <a:pt x="9" y="64"/>
                          <a:pt x="23" y="18"/>
                        </a:cubicBezTo>
                        <a:cubicBezTo>
                          <a:pt x="3" y="31"/>
                          <a:pt x="13" y="0"/>
                          <a:pt x="7" y="49"/>
                        </a:cubicBezTo>
                        <a:cubicBezTo>
                          <a:pt x="7" y="50"/>
                          <a:pt x="8" y="79"/>
                          <a:pt x="8" y="83"/>
                        </a:cubicBezTo>
                        <a:cubicBezTo>
                          <a:pt x="11" y="270"/>
                          <a:pt x="0" y="1106"/>
                          <a:pt x="11" y="1175"/>
                        </a:cubicBezTo>
                        <a:lnTo>
                          <a:pt x="1164" y="1173"/>
                        </a:lnTo>
                        <a:cubicBezTo>
                          <a:pt x="1179" y="1114"/>
                          <a:pt x="1171" y="827"/>
                          <a:pt x="1169" y="748"/>
                        </a:cubicBezTo>
                        <a:close/>
                      </a:path>
                    </a:pathLst>
                  </a:custGeom>
                  <a:solidFill>
                    <a:schemeClr val="tx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ru-RU"/>
                  </a:p>
                </p:txBody>
              </p:sp>
            </p:grpSp>
          </p:grpSp>
        </p:grpSp>
      </p:grpSp>
      <p:sp>
        <p:nvSpPr>
          <p:cNvPr id="87" name="Прямоугольник 86"/>
          <p:cNvSpPr/>
          <p:nvPr/>
        </p:nvSpPr>
        <p:spPr>
          <a:xfrm>
            <a:off x="430998" y="2994883"/>
            <a:ext cx="7041110" cy="6764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1200" i="1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Компания ФосАгро </a:t>
            </a:r>
            <a:r>
              <a:rPr lang="ru-RU" sz="1200" i="1" dirty="0">
                <a:ea typeface="Calibri" panose="020F0502020204030204" pitchFamily="34" charset="0"/>
                <a:cs typeface="Times New Roman" panose="02020603050405020304" pitchFamily="18" charset="0"/>
              </a:rPr>
              <a:t>оставляет за собой право изменять статус Подрядчика по безопасности труда на основе информации о Подрядчике, полученной не из анкеты квалификационной оценки, а по информации полученной по результатам проверок, расследования происшествий и т.д</a:t>
            </a:r>
            <a:r>
              <a:rPr lang="ru-RU" sz="1200" i="1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endParaRPr lang="ru-RU" sz="1200" i="1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90" name="Группа 89"/>
          <p:cNvGrpSpPr/>
          <p:nvPr/>
        </p:nvGrpSpPr>
        <p:grpSpPr>
          <a:xfrm>
            <a:off x="426090" y="4240684"/>
            <a:ext cx="6619981" cy="642684"/>
            <a:chOff x="430524" y="1657479"/>
            <a:chExt cx="6619981" cy="642684"/>
          </a:xfrm>
        </p:grpSpPr>
        <p:grpSp>
          <p:nvGrpSpPr>
            <p:cNvPr id="91" name="Группа 90"/>
            <p:cNvGrpSpPr/>
            <p:nvPr/>
          </p:nvGrpSpPr>
          <p:grpSpPr>
            <a:xfrm>
              <a:off x="430524" y="1657479"/>
              <a:ext cx="6619981" cy="642684"/>
              <a:chOff x="285235" y="1147651"/>
              <a:chExt cx="3673567" cy="571174"/>
            </a:xfrm>
          </p:grpSpPr>
          <p:sp>
            <p:nvSpPr>
              <p:cNvPr id="93" name="Прямоугольник: скругленные углы 118">
                <a:extLst>
                  <a:ext uri="{FF2B5EF4-FFF2-40B4-BE49-F238E27FC236}">
                    <a16:creationId xmlns:a16="http://schemas.microsoft.com/office/drawing/2014/main" id="{79635FA1-070E-2B1F-64BB-00AA9892F49E}"/>
                  </a:ext>
                </a:extLst>
              </p:cNvPr>
              <p:cNvSpPr/>
              <p:nvPr/>
            </p:nvSpPr>
            <p:spPr>
              <a:xfrm>
                <a:off x="439226" y="1222624"/>
                <a:ext cx="3519576" cy="464946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85000"/>
                </a:schemeClr>
              </a:solidFill>
              <a:ln w="25400">
                <a:solidFill>
                  <a:srgbClr val="08509D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ru-RU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ru-RU" sz="1400" b="1" dirty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94" name="Шестиугольник 93">
                <a:extLst>
                  <a:ext uri="{FF2B5EF4-FFF2-40B4-BE49-F238E27FC236}">
                    <a16:creationId xmlns:a16="http://schemas.microsoft.com/office/drawing/2014/main" id="{509E7B9F-4A67-1DEF-7D9E-A2125CC24D22}"/>
                  </a:ext>
                </a:extLst>
              </p:cNvPr>
              <p:cNvSpPr/>
              <p:nvPr/>
            </p:nvSpPr>
            <p:spPr>
              <a:xfrm flipH="1">
                <a:off x="285235" y="1147651"/>
                <a:ext cx="408721" cy="571174"/>
              </a:xfrm>
              <a:prstGeom prst="hexagon">
                <a:avLst/>
              </a:prstGeom>
              <a:gradFill flip="none" rotWithShape="1">
                <a:gsLst>
                  <a:gs pos="0">
                    <a:srgbClr val="004A95">
                      <a:shade val="30000"/>
                      <a:satMod val="115000"/>
                    </a:srgbClr>
                  </a:gs>
                  <a:gs pos="50000">
                    <a:srgbClr val="004A95">
                      <a:shade val="67500"/>
                      <a:satMod val="115000"/>
                    </a:srgbClr>
                  </a:gs>
                  <a:gs pos="100000">
                    <a:srgbClr val="004A95">
                      <a:shade val="100000"/>
                      <a:satMod val="115000"/>
                    </a:srgbClr>
                  </a:gs>
                </a:gsLst>
                <a:path path="circle">
                  <a:fillToRect t="100000" r="100000"/>
                </a:path>
                <a:tileRect l="-100000" b="-100000"/>
              </a:gradFill>
              <a:ln w="28575" cap="flat" cmpd="sng" algn="ctr">
                <a:solidFill>
                  <a:srgbClr val="08417A"/>
                </a:solidFill>
                <a:prstDash val="solid"/>
                <a:miter lim="800000"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txBody>
              <a:bodyPr rtlCol="0" anchor="ctr"/>
              <a:lstStyle>
                <a:defPPr>
                  <a:defRPr lang="ru-RU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3687" b="0" i="0" u="none" strike="noStrike" kern="120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pic>
          <p:nvPicPr>
            <p:cNvPr id="92" name="Рисунок 91"/>
            <p:cNvPicPr>
              <a:picLocks noChangeAspect="1"/>
            </p:cNvPicPr>
            <p:nvPr/>
          </p:nvPicPr>
          <p:blipFill>
            <a:blip r:embed="rId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4803" y="1734610"/>
              <a:ext cx="607976" cy="471848"/>
            </a:xfrm>
            <a:prstGeom prst="rect">
              <a:avLst/>
            </a:prstGeom>
          </p:spPr>
        </p:pic>
      </p:grpSp>
      <p:sp>
        <p:nvSpPr>
          <p:cNvPr id="48" name="Прямоугольник 47"/>
          <p:cNvSpPr/>
          <p:nvPr/>
        </p:nvSpPr>
        <p:spPr>
          <a:xfrm>
            <a:off x="426090" y="4940194"/>
            <a:ext cx="6096000" cy="49244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457200" algn="just"/>
            <a:r>
              <a:rPr lang="ru-RU" sz="1300" dirty="0"/>
              <a:t>Подтверждающие документы по ОТ и ПБ должны быть оформлены в соответствии с требованиями законодательства РФ.</a:t>
            </a:r>
          </a:p>
        </p:txBody>
      </p:sp>
      <p:sp>
        <p:nvSpPr>
          <p:cNvPr id="96" name="Прямоугольник 95"/>
          <p:cNvSpPr/>
          <p:nvPr/>
        </p:nvSpPr>
        <p:spPr>
          <a:xfrm>
            <a:off x="430998" y="5459695"/>
            <a:ext cx="1133404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900" dirty="0"/>
              <a:t>В группе ФосАгро действует система отслеживания использования персоналом подрядных организаций документов в области ОТ и ПБ, оформленных с отступлением от требований, установленных законодательством. Такие документы могут рассматриваться как имеющие признаки подделки. В случае обнаружения документов в области ОТ и ПБ, оформленных с отступлением от требований законодательства, предприятие-заказчик имеет право приостановить выполнение работ, удалить сотрудников подрядной организации с территории площадки, применить штрафные и иные санкции, вплоть до передачи материалов в органы внутренних дел, т.к. использование документов, содержащих недостоверные сведения, является признаком преступления, предусмотренного ст. 327 УК РФ. </a:t>
            </a:r>
          </a:p>
        </p:txBody>
      </p:sp>
      <p:cxnSp>
        <p:nvCxnSpPr>
          <p:cNvPr id="97" name="Прямая соединительная линия 96"/>
          <p:cNvCxnSpPr/>
          <p:nvPr/>
        </p:nvCxnSpPr>
        <p:spPr>
          <a:xfrm>
            <a:off x="495277" y="5476900"/>
            <a:ext cx="3167162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2" name="Группа 131"/>
          <p:cNvGrpSpPr/>
          <p:nvPr/>
        </p:nvGrpSpPr>
        <p:grpSpPr>
          <a:xfrm>
            <a:off x="7652629" y="3618137"/>
            <a:ext cx="4112413" cy="498598"/>
            <a:chOff x="7652629" y="3576724"/>
            <a:chExt cx="4112413" cy="498598"/>
          </a:xfrm>
        </p:grpSpPr>
        <p:sp>
          <p:nvSpPr>
            <p:cNvPr id="98" name="TextBox 97">
              <a:extLst>
                <a:ext uri="{FF2B5EF4-FFF2-40B4-BE49-F238E27FC236}">
                  <a16:creationId xmlns:a16="http://schemas.microsoft.com/office/drawing/2014/main" id="{4090AF6E-0158-400A-A4C1-13ED758629B5}"/>
                </a:ext>
              </a:extLst>
            </p:cNvPr>
            <p:cNvSpPr txBox="1"/>
            <p:nvPr/>
          </p:nvSpPr>
          <p:spPr>
            <a:xfrm>
              <a:off x="8112640" y="3576724"/>
              <a:ext cx="3652402" cy="4985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80000"/>
                </a:lnSpc>
              </a:pPr>
              <a:r>
                <a:rPr lang="ru-RU" sz="1100" dirty="0">
                  <a:solidFill>
                    <a:schemeClr val="accent6"/>
                  </a:solidFill>
                </a:rPr>
                <a:t>Статус Подрядчика по безопасности труда является конфиденциальной информацией и не может передаваться другим Подрядчикам и конкурентам.</a:t>
              </a:r>
            </a:p>
          </p:txBody>
        </p:sp>
        <p:pic>
          <p:nvPicPr>
            <p:cNvPr id="99" name="Рисунок 98" descr="Информация">
              <a:extLst>
                <a:ext uri="{FF2B5EF4-FFF2-40B4-BE49-F238E27FC236}">
                  <a16:creationId xmlns:a16="http://schemas.microsoft.com/office/drawing/2014/main" id="{5C4CEB15-21D3-417A-BA27-4501BF473812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hqprint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rightnessContrast bright="-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14"/>
                </a:ext>
              </a:extLst>
            </a:blip>
            <a:stretch>
              <a:fillRect/>
            </a:stretch>
          </p:blipFill>
          <p:spPr>
            <a:xfrm>
              <a:off x="7652629" y="3622044"/>
              <a:ext cx="460011" cy="420550"/>
            </a:xfrm>
            <a:prstGeom prst="rect">
              <a:avLst/>
            </a:prstGeom>
          </p:spPr>
        </p:pic>
      </p:grpSp>
      <p:sp>
        <p:nvSpPr>
          <p:cNvPr id="101" name="Прямоугольник 100"/>
          <p:cNvSpPr/>
          <p:nvPr/>
        </p:nvSpPr>
        <p:spPr>
          <a:xfrm>
            <a:off x="7248836" y="4433252"/>
            <a:ext cx="4048642" cy="892006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29" name="Группа 128"/>
          <p:cNvGrpSpPr/>
          <p:nvPr/>
        </p:nvGrpSpPr>
        <p:grpSpPr>
          <a:xfrm>
            <a:off x="7277888" y="4185637"/>
            <a:ext cx="4487154" cy="1126886"/>
            <a:chOff x="7148150" y="3964182"/>
            <a:chExt cx="4487154" cy="1126886"/>
          </a:xfrm>
        </p:grpSpPr>
        <p:sp>
          <p:nvSpPr>
            <p:cNvPr id="95" name="Прямоугольник 94"/>
            <p:cNvSpPr/>
            <p:nvPr/>
          </p:nvSpPr>
          <p:spPr>
            <a:xfrm>
              <a:off x="7148150" y="4198516"/>
              <a:ext cx="4038185" cy="892552"/>
            </a:xfrm>
            <a:prstGeom prst="rect">
              <a:avLst/>
            </a:prstGeom>
            <a:ln>
              <a:noFill/>
              <a:prstDash val="dash"/>
            </a:ln>
          </p:spPr>
          <p:txBody>
            <a:bodyPr wrap="square">
              <a:spAutoFit/>
            </a:bodyPr>
            <a:lstStyle/>
            <a:p>
              <a:r>
                <a:rPr lang="ru-RU" sz="1300" dirty="0" smtClean="0"/>
                <a:t>Обратите </a:t>
              </a:r>
              <a:r>
                <a:rPr lang="ru-RU" sz="1300" b="1" dirty="0">
                  <a:solidFill>
                    <a:srgbClr val="C00000"/>
                  </a:solidFill>
                </a:rPr>
                <a:t>внимание</a:t>
              </a:r>
              <a:r>
                <a:rPr lang="ru-RU" sz="1300" dirty="0"/>
                <a:t> </a:t>
              </a:r>
              <a:r>
                <a:rPr lang="ru-RU" sz="1300" dirty="0" smtClean="0"/>
                <a:t>на корректность </a:t>
              </a:r>
              <a:r>
                <a:rPr lang="ru-RU" sz="1300" dirty="0"/>
                <a:t>оформления документов </a:t>
              </a:r>
              <a:r>
                <a:rPr lang="ru-RU" sz="1300" dirty="0" smtClean="0"/>
                <a:t>по ОТ и </a:t>
              </a:r>
              <a:r>
                <a:rPr lang="ru-RU" sz="1300" dirty="0"/>
                <a:t>ПБ, которые представляются в качестве </a:t>
              </a:r>
              <a:r>
                <a:rPr lang="ru-RU" sz="1300" dirty="0" smtClean="0"/>
                <a:t>подтверждения к </a:t>
              </a:r>
              <a:r>
                <a:rPr lang="ru-RU" sz="1300" dirty="0"/>
                <a:t>анкете квалификационной оценки.</a:t>
              </a:r>
            </a:p>
          </p:txBody>
        </p:sp>
        <p:grpSp>
          <p:nvGrpSpPr>
            <p:cNvPr id="124" name="Группа 123"/>
            <p:cNvGrpSpPr/>
            <p:nvPr/>
          </p:nvGrpSpPr>
          <p:grpSpPr>
            <a:xfrm>
              <a:off x="10997751" y="3964182"/>
              <a:ext cx="637553" cy="572200"/>
              <a:chOff x="12903274" y="4303391"/>
              <a:chExt cx="637553" cy="572200"/>
            </a:xfrm>
          </p:grpSpPr>
          <p:sp>
            <p:nvSpPr>
              <p:cNvPr id="103" name="Овал 102"/>
              <p:cNvSpPr/>
              <p:nvPr/>
            </p:nvSpPr>
            <p:spPr>
              <a:xfrm>
                <a:off x="12903274" y="4303391"/>
                <a:ext cx="637553" cy="57220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pic>
            <p:nvPicPr>
              <p:cNvPr id="49" name="Рисунок 48">
                <a:extLst>
                  <a:ext uri="{FF2B5EF4-FFF2-40B4-BE49-F238E27FC236}">
                    <a16:creationId xmlns:a16="http://schemas.microsoft.com/office/drawing/2014/main" id="{FCB1CDE2-9CB6-4EA4-B702-8EE93B85755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5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2944668" y="4333973"/>
                <a:ext cx="554763" cy="511036"/>
              </a:xfrm>
              <a:prstGeom prst="rect">
                <a:avLst/>
              </a:prstGeom>
            </p:spPr>
          </p:pic>
        </p:grpSp>
      </p:grpSp>
      <p:sp>
        <p:nvSpPr>
          <p:cNvPr id="133" name="Прямоугольник 132"/>
          <p:cNvSpPr/>
          <p:nvPr/>
        </p:nvSpPr>
        <p:spPr>
          <a:xfrm>
            <a:off x="898204" y="3681013"/>
            <a:ext cx="620404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/>
              <a:t>Приоритетом в вопросах выбора Подрядной </a:t>
            </a:r>
            <a:r>
              <a:rPr lang="ru-RU" sz="1200" b="1" dirty="0" smtClean="0"/>
              <a:t>организации пользуются организации,</a:t>
            </a:r>
          </a:p>
          <a:p>
            <a:pPr algn="ctr"/>
            <a:r>
              <a:rPr lang="ru-RU" sz="1200" b="1" dirty="0" smtClean="0"/>
              <a:t>получившие </a:t>
            </a:r>
            <a:r>
              <a:rPr lang="ru-RU" sz="1200" b="1" dirty="0"/>
              <a:t>более </a:t>
            </a:r>
            <a:r>
              <a:rPr lang="ru-RU" sz="1200" b="1" dirty="0" smtClean="0"/>
              <a:t>высокий </a:t>
            </a:r>
            <a:r>
              <a:rPr lang="ru-RU" sz="1200" b="1" dirty="0"/>
              <a:t>балл в ходе квалификационной </a:t>
            </a:r>
            <a:r>
              <a:rPr lang="ru-RU" sz="1200" b="1" dirty="0" smtClean="0"/>
              <a:t>оценки.</a:t>
            </a:r>
            <a:endParaRPr lang="ru-RU" sz="1200" b="1" dirty="0"/>
          </a:p>
        </p:txBody>
      </p:sp>
      <p:sp>
        <p:nvSpPr>
          <p:cNvPr id="64" name="Прямоугольник 63"/>
          <p:cNvSpPr/>
          <p:nvPr/>
        </p:nvSpPr>
        <p:spPr>
          <a:xfrm>
            <a:off x="1191681" y="4338508"/>
            <a:ext cx="569344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b="1" dirty="0">
                <a:solidFill>
                  <a:srgbClr val="002060"/>
                </a:solidFill>
              </a:rPr>
              <a:t>Предоставление подлинных и </a:t>
            </a:r>
            <a:r>
              <a:rPr lang="ru-RU" sz="1400" b="1" dirty="0" smtClean="0">
                <a:solidFill>
                  <a:srgbClr val="002060"/>
                </a:solidFill>
              </a:rPr>
              <a:t>корректно оформленных </a:t>
            </a:r>
            <a:r>
              <a:rPr lang="ru-RU" sz="1400" b="1" dirty="0">
                <a:solidFill>
                  <a:srgbClr val="002060"/>
                </a:solidFill>
              </a:rPr>
              <a:t>подтверждающих документов</a:t>
            </a:r>
          </a:p>
        </p:txBody>
      </p:sp>
    </p:spTree>
    <p:extLst>
      <p:ext uri="{BB962C8B-B14F-4D97-AF65-F5344CB8AC3E}">
        <p14:creationId xmlns:p14="http://schemas.microsoft.com/office/powerpoint/2010/main" val="382030626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54851BCB-0505-EB4E-99AA-0B7AF93EB85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ru-RU" dirty="0" smtClean="0"/>
              <a:t>2</a:t>
            </a:r>
            <a:r>
              <a:rPr lang="ru-RU" dirty="0"/>
              <a:t>. Основные требования после победы в тендере и до начала выполнения </a:t>
            </a:r>
            <a:r>
              <a:rPr lang="ru-RU" dirty="0" smtClean="0"/>
              <a:t>работ.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0282736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CC40293-687C-AE47-90A9-940E86A086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/>
            <a:r>
              <a:rPr lang="ru-RU" dirty="0" smtClean="0"/>
              <a:t>2022</a:t>
            </a:r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478154-65EE-1149-ACE9-12FA6044DE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/>
              <a:t>ФосАгро | Чистые минералы для здоровой жизни</a:t>
            </a:r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A5805FB-E02E-7E41-A66E-A1E19143FF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55804-D118-2B4A-AD41-9C544F0DF4A9}" type="slidenum">
              <a:rPr lang="en-GB" smtClean="0"/>
              <a:pPr/>
              <a:t>9</a:t>
            </a:fld>
            <a:endParaRPr lang="en-GB" dirty="0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DD24350A-D725-5241-879E-98A9DC979D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just"/>
            <a:r>
              <a:rPr lang="ru-RU" dirty="0" smtClean="0"/>
              <a:t>2</a:t>
            </a:r>
            <a:r>
              <a:rPr lang="ru-RU" dirty="0"/>
              <a:t>. </a:t>
            </a:r>
            <a:r>
              <a:rPr lang="ru-RU" dirty="0" smtClean="0"/>
              <a:t>Основные </a:t>
            </a:r>
            <a:r>
              <a:rPr lang="ru-RU" dirty="0"/>
              <a:t>требования после победы в тендере и до начала выполнения работ</a:t>
            </a:r>
          </a:p>
        </p:txBody>
      </p:sp>
      <p:sp>
        <p:nvSpPr>
          <p:cNvPr id="24" name="Прямоугольник 23"/>
          <p:cNvSpPr/>
          <p:nvPr/>
        </p:nvSpPr>
        <p:spPr>
          <a:xfrm>
            <a:off x="430524" y="1124364"/>
            <a:ext cx="11334518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/>
            <a:r>
              <a:rPr lang="ru-RU" sz="1300" dirty="0"/>
              <a:t>До момента заключения договора победитель конкурсных процедур должен выполнить ряд условий, перечисленных ниже. Невыполнение данных условий может служить причиной отказа предприятия-заказчика от заключения </a:t>
            </a:r>
            <a:r>
              <a:rPr lang="ru-RU" sz="1300" dirty="0" smtClean="0"/>
              <a:t>договора.</a:t>
            </a:r>
            <a:endParaRPr lang="ru-RU" sz="1300" dirty="0"/>
          </a:p>
        </p:txBody>
      </p:sp>
      <p:grpSp>
        <p:nvGrpSpPr>
          <p:cNvPr id="52" name="Группа 51"/>
          <p:cNvGrpSpPr/>
          <p:nvPr/>
        </p:nvGrpSpPr>
        <p:grpSpPr>
          <a:xfrm>
            <a:off x="430524" y="2333820"/>
            <a:ext cx="5023219" cy="642684"/>
            <a:chOff x="430524" y="1657479"/>
            <a:chExt cx="6619981" cy="642684"/>
          </a:xfrm>
        </p:grpSpPr>
        <p:grpSp>
          <p:nvGrpSpPr>
            <p:cNvPr id="53" name="Группа 52"/>
            <p:cNvGrpSpPr/>
            <p:nvPr/>
          </p:nvGrpSpPr>
          <p:grpSpPr>
            <a:xfrm>
              <a:off x="430524" y="1657479"/>
              <a:ext cx="6619981" cy="642684"/>
              <a:chOff x="285235" y="1147651"/>
              <a:chExt cx="3673567" cy="571174"/>
            </a:xfrm>
          </p:grpSpPr>
          <p:sp>
            <p:nvSpPr>
              <p:cNvPr id="55" name="Прямоугольник: скругленные углы 118">
                <a:extLst>
                  <a:ext uri="{FF2B5EF4-FFF2-40B4-BE49-F238E27FC236}">
                    <a16:creationId xmlns:a16="http://schemas.microsoft.com/office/drawing/2014/main" id="{79635FA1-070E-2B1F-64BB-00AA9892F49E}"/>
                  </a:ext>
                </a:extLst>
              </p:cNvPr>
              <p:cNvSpPr/>
              <p:nvPr/>
            </p:nvSpPr>
            <p:spPr>
              <a:xfrm>
                <a:off x="439226" y="1222624"/>
                <a:ext cx="3519576" cy="464946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85000"/>
                </a:schemeClr>
              </a:solidFill>
              <a:ln w="25400">
                <a:solidFill>
                  <a:srgbClr val="08509D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ru-RU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ru-RU" sz="1400" b="1" dirty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56" name="Шестиугольник 55">
                <a:extLst>
                  <a:ext uri="{FF2B5EF4-FFF2-40B4-BE49-F238E27FC236}">
                    <a16:creationId xmlns:a16="http://schemas.microsoft.com/office/drawing/2014/main" id="{509E7B9F-4A67-1DEF-7D9E-A2125CC24D22}"/>
                  </a:ext>
                </a:extLst>
              </p:cNvPr>
              <p:cNvSpPr/>
              <p:nvPr/>
            </p:nvSpPr>
            <p:spPr>
              <a:xfrm flipH="1">
                <a:off x="285235" y="1147651"/>
                <a:ext cx="408721" cy="571174"/>
              </a:xfrm>
              <a:prstGeom prst="hexagon">
                <a:avLst/>
              </a:prstGeom>
              <a:gradFill flip="none" rotWithShape="1">
                <a:gsLst>
                  <a:gs pos="0">
                    <a:srgbClr val="004A95">
                      <a:shade val="30000"/>
                      <a:satMod val="115000"/>
                    </a:srgbClr>
                  </a:gs>
                  <a:gs pos="50000">
                    <a:srgbClr val="004A95">
                      <a:shade val="67500"/>
                      <a:satMod val="115000"/>
                    </a:srgbClr>
                  </a:gs>
                  <a:gs pos="100000">
                    <a:srgbClr val="004A95">
                      <a:shade val="100000"/>
                      <a:satMod val="115000"/>
                    </a:srgbClr>
                  </a:gs>
                </a:gsLst>
                <a:path path="circle">
                  <a:fillToRect t="100000" r="100000"/>
                </a:path>
                <a:tileRect l="-100000" b="-100000"/>
              </a:gradFill>
              <a:ln w="28575" cap="flat" cmpd="sng" algn="ctr">
                <a:solidFill>
                  <a:srgbClr val="08417A"/>
                </a:solidFill>
                <a:prstDash val="solid"/>
                <a:miter lim="800000"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txBody>
              <a:bodyPr rtlCol="0" anchor="ctr"/>
              <a:lstStyle>
                <a:defPPr>
                  <a:defRPr lang="ru-RU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3687" b="0" i="0" u="none" strike="noStrike" kern="120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pic>
          <p:nvPicPr>
            <p:cNvPr id="54" name="Рисунок 53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4803" y="1734610"/>
              <a:ext cx="607976" cy="471848"/>
            </a:xfrm>
            <a:prstGeom prst="rect">
              <a:avLst/>
            </a:prstGeom>
          </p:spPr>
        </p:pic>
      </p:grpSp>
      <p:sp>
        <p:nvSpPr>
          <p:cNvPr id="28" name="Прямоугольник 27"/>
          <p:cNvSpPr/>
          <p:nvPr/>
        </p:nvSpPr>
        <p:spPr>
          <a:xfrm>
            <a:off x="430524" y="3022906"/>
            <a:ext cx="11334518" cy="2923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/>
            <a:r>
              <a:rPr lang="ru-RU" sz="1300" dirty="0"/>
              <a:t>Решение о необходимости проведения дополнительного совещания принимается заказчиком на этапе выбора победителя конкурсных процедур. </a:t>
            </a:r>
          </a:p>
        </p:txBody>
      </p:sp>
      <p:grpSp>
        <p:nvGrpSpPr>
          <p:cNvPr id="61" name="Группа 60"/>
          <p:cNvGrpSpPr/>
          <p:nvPr/>
        </p:nvGrpSpPr>
        <p:grpSpPr>
          <a:xfrm>
            <a:off x="507774" y="3373562"/>
            <a:ext cx="901157" cy="1080062"/>
            <a:chOff x="570301" y="2755819"/>
            <a:chExt cx="1542932" cy="3156219"/>
          </a:xfrm>
        </p:grpSpPr>
        <p:sp>
          <p:nvSpPr>
            <p:cNvPr id="63" name="4 Redondear rectángulo de esquina del mismo lado">
              <a:extLst>
                <a:ext uri="{FF2B5EF4-FFF2-40B4-BE49-F238E27FC236}">
                  <a16:creationId xmlns:a16="http://schemas.microsoft.com/office/drawing/2014/main" id="{BD1276BC-945D-4A19-B3FB-F807241A11EA}"/>
                </a:ext>
              </a:extLst>
            </p:cNvPr>
            <p:cNvSpPr/>
            <p:nvPr/>
          </p:nvSpPr>
          <p:spPr>
            <a:xfrm rot="16200000">
              <a:off x="244301" y="3630784"/>
              <a:ext cx="2194931" cy="1542932"/>
            </a:xfrm>
            <a:prstGeom prst="roundRect">
              <a:avLst/>
            </a:prstGeom>
            <a:solidFill>
              <a:schemeClr val="tx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SV" sz="900"/>
            </a:p>
          </p:txBody>
        </p:sp>
        <p:grpSp>
          <p:nvGrpSpPr>
            <p:cNvPr id="65" name="225 Grupo">
              <a:extLst>
                <a:ext uri="{FF2B5EF4-FFF2-40B4-BE49-F238E27FC236}">
                  <a16:creationId xmlns:a16="http://schemas.microsoft.com/office/drawing/2014/main" id="{92B46404-D75D-409C-B2A0-A24132127F9D}"/>
                </a:ext>
              </a:extLst>
            </p:cNvPr>
            <p:cNvGrpSpPr/>
            <p:nvPr/>
          </p:nvGrpSpPr>
          <p:grpSpPr>
            <a:xfrm>
              <a:off x="1049474" y="3989801"/>
              <a:ext cx="686510" cy="726990"/>
              <a:chOff x="32151400" y="11165086"/>
              <a:chExt cx="1373179" cy="1454139"/>
            </a:xfrm>
          </p:grpSpPr>
          <p:sp>
            <p:nvSpPr>
              <p:cNvPr id="100" name="Rectangle 154">
                <a:extLst>
                  <a:ext uri="{FF2B5EF4-FFF2-40B4-BE49-F238E27FC236}">
                    <a16:creationId xmlns:a16="http://schemas.microsoft.com/office/drawing/2014/main" id="{31C8D73D-DE1E-4E50-98F2-53D19085E0B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668916" y="11165086"/>
                <a:ext cx="855663" cy="1241418"/>
              </a:xfrm>
              <a:prstGeom prst="rect">
                <a:avLst/>
              </a:prstGeom>
              <a:solidFill>
                <a:srgbClr val="FFFFFF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s-SV" sz="900"/>
              </a:p>
            </p:txBody>
          </p:sp>
          <p:sp>
            <p:nvSpPr>
              <p:cNvPr id="101" name="Freeform 155">
                <a:extLst>
                  <a:ext uri="{FF2B5EF4-FFF2-40B4-BE49-F238E27FC236}">
                    <a16:creationId xmlns:a16="http://schemas.microsoft.com/office/drawing/2014/main" id="{2E7C037B-D2CC-475B-8CD7-8E8408C46CC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040391" y="11731820"/>
                <a:ext cx="314324" cy="317499"/>
              </a:xfrm>
              <a:prstGeom prst="ellipse">
                <a:avLst/>
              </a:prstGeom>
              <a:solidFill>
                <a:srgbClr val="92D05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s-SV" sz="900"/>
              </a:p>
            </p:txBody>
          </p:sp>
          <p:sp>
            <p:nvSpPr>
              <p:cNvPr id="102" name="Freeform 156">
                <a:extLst>
                  <a:ext uri="{FF2B5EF4-FFF2-40B4-BE49-F238E27FC236}">
                    <a16:creationId xmlns:a16="http://schemas.microsoft.com/office/drawing/2014/main" id="{14D65510-E897-46E5-887A-A8DDC628C2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924504" y="11541321"/>
                <a:ext cx="315913" cy="314322"/>
              </a:xfrm>
              <a:prstGeom prst="ellipse">
                <a:avLst/>
              </a:prstGeom>
              <a:solidFill>
                <a:srgbClr val="C0000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s-SV" sz="900"/>
              </a:p>
            </p:txBody>
          </p:sp>
          <p:sp>
            <p:nvSpPr>
              <p:cNvPr id="103" name="Freeform 158">
                <a:extLst>
                  <a:ext uri="{FF2B5EF4-FFF2-40B4-BE49-F238E27FC236}">
                    <a16:creationId xmlns:a16="http://schemas.microsoft.com/office/drawing/2014/main" id="{49D1F701-F17D-49C9-8814-DEB45C85EC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837192" y="11706421"/>
                <a:ext cx="314324" cy="314322"/>
              </a:xfrm>
              <a:prstGeom prst="ellipse">
                <a:avLst/>
              </a:prstGeom>
              <a:solidFill>
                <a:srgbClr val="126B95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s-SV" sz="900"/>
              </a:p>
            </p:txBody>
          </p:sp>
          <p:sp>
            <p:nvSpPr>
              <p:cNvPr id="104" name="Rectangle 162">
                <a:extLst>
                  <a:ext uri="{FF2B5EF4-FFF2-40B4-BE49-F238E27FC236}">
                    <a16:creationId xmlns:a16="http://schemas.microsoft.com/office/drawing/2014/main" id="{F362850A-C364-4DEB-AB9E-C19A6A893FD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791154" y="11250813"/>
                <a:ext cx="609601" cy="65087"/>
              </a:xfrm>
              <a:prstGeom prst="rect">
                <a:avLst/>
              </a:prstGeom>
              <a:solidFill>
                <a:srgbClr val="EAF0F0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s-SV" sz="900"/>
              </a:p>
            </p:txBody>
          </p:sp>
          <p:sp>
            <p:nvSpPr>
              <p:cNvPr id="105" name="Rectangle 163">
                <a:extLst>
                  <a:ext uri="{FF2B5EF4-FFF2-40B4-BE49-F238E27FC236}">
                    <a16:creationId xmlns:a16="http://schemas.microsoft.com/office/drawing/2014/main" id="{1D5E7121-B2AD-4690-B4D4-9D2E74FC271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791154" y="11377811"/>
                <a:ext cx="609601" cy="68263"/>
              </a:xfrm>
              <a:prstGeom prst="rect">
                <a:avLst/>
              </a:prstGeom>
              <a:solidFill>
                <a:srgbClr val="EAF0F0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s-SV" sz="900"/>
              </a:p>
            </p:txBody>
          </p:sp>
          <p:sp>
            <p:nvSpPr>
              <p:cNvPr id="106" name="Rectangle 164">
                <a:extLst>
                  <a:ext uri="{FF2B5EF4-FFF2-40B4-BE49-F238E27FC236}">
                    <a16:creationId xmlns:a16="http://schemas.microsoft.com/office/drawing/2014/main" id="{EDD6E5DE-4E50-424B-BD62-A6B01D63F3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791148" y="12206482"/>
                <a:ext cx="609601" cy="66675"/>
              </a:xfrm>
              <a:prstGeom prst="rect">
                <a:avLst/>
              </a:prstGeom>
              <a:solidFill>
                <a:srgbClr val="EAF0F0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s-SV" sz="900"/>
              </a:p>
            </p:txBody>
          </p:sp>
          <p:sp>
            <p:nvSpPr>
              <p:cNvPr id="107" name="Rectangle 165">
                <a:extLst>
                  <a:ext uri="{FF2B5EF4-FFF2-40B4-BE49-F238E27FC236}">
                    <a16:creationId xmlns:a16="http://schemas.microsoft.com/office/drawing/2014/main" id="{EB62D20F-09BA-4726-A75C-24640B4FFA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151400" y="11361933"/>
                <a:ext cx="889001" cy="1257292"/>
              </a:xfrm>
              <a:prstGeom prst="rect">
                <a:avLst/>
              </a:prstGeom>
              <a:solidFill>
                <a:srgbClr val="FFFFFF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s-SV" sz="900"/>
              </a:p>
            </p:txBody>
          </p:sp>
          <p:sp>
            <p:nvSpPr>
              <p:cNvPr id="108" name="Rectangle 166">
                <a:extLst>
                  <a:ext uri="{FF2B5EF4-FFF2-40B4-BE49-F238E27FC236}">
                    <a16:creationId xmlns:a16="http://schemas.microsoft.com/office/drawing/2014/main" id="{DD6E5A65-58BA-40AA-8197-C19717BF3D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260939" y="12012804"/>
                <a:ext cx="77789" cy="66675"/>
              </a:xfrm>
              <a:prstGeom prst="rect">
                <a:avLst/>
              </a:prstGeom>
              <a:solidFill>
                <a:srgbClr val="48A8D5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s-SV" sz="900"/>
              </a:p>
            </p:txBody>
          </p:sp>
          <p:sp>
            <p:nvSpPr>
              <p:cNvPr id="109" name="Rectangle 167">
                <a:extLst>
                  <a:ext uri="{FF2B5EF4-FFF2-40B4-BE49-F238E27FC236}">
                    <a16:creationId xmlns:a16="http://schemas.microsoft.com/office/drawing/2014/main" id="{BBE72595-F01B-48A7-8F72-A9119FCFD68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351426" y="11981053"/>
                <a:ext cx="76201" cy="98425"/>
              </a:xfrm>
              <a:prstGeom prst="rect">
                <a:avLst/>
              </a:prstGeom>
              <a:solidFill>
                <a:srgbClr val="5EBBDF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s-SV" sz="900"/>
              </a:p>
            </p:txBody>
          </p:sp>
          <p:sp>
            <p:nvSpPr>
              <p:cNvPr id="110" name="Rectangle 168">
                <a:extLst>
                  <a:ext uri="{FF2B5EF4-FFF2-40B4-BE49-F238E27FC236}">
                    <a16:creationId xmlns:a16="http://schemas.microsoft.com/office/drawing/2014/main" id="{6BB41128-25DD-41A8-93EC-92788F2A8CB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440326" y="11911203"/>
                <a:ext cx="77789" cy="168274"/>
              </a:xfrm>
              <a:prstGeom prst="rect">
                <a:avLst/>
              </a:prstGeom>
              <a:solidFill>
                <a:srgbClr val="74CCE6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s-SV" sz="900"/>
              </a:p>
            </p:txBody>
          </p:sp>
          <p:sp>
            <p:nvSpPr>
              <p:cNvPr id="111" name="Rectangle 169">
                <a:extLst>
                  <a:ext uri="{FF2B5EF4-FFF2-40B4-BE49-F238E27FC236}">
                    <a16:creationId xmlns:a16="http://schemas.microsoft.com/office/drawing/2014/main" id="{79026BD4-75F9-49C6-B461-9C3DBC36BB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529226" y="11935018"/>
                <a:ext cx="77789" cy="144462"/>
              </a:xfrm>
              <a:prstGeom prst="rect">
                <a:avLst/>
              </a:prstGeom>
              <a:solidFill>
                <a:srgbClr val="8BDCF0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s-SV" sz="900"/>
              </a:p>
            </p:txBody>
          </p:sp>
          <p:sp>
            <p:nvSpPr>
              <p:cNvPr id="112" name="Freeform 170">
                <a:extLst>
                  <a:ext uri="{FF2B5EF4-FFF2-40B4-BE49-F238E27FC236}">
                    <a16:creationId xmlns:a16="http://schemas.microsoft.com/office/drawing/2014/main" id="{AC2FB721-DA1F-4BD6-BCCC-EE41AEAE31B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619715" y="12009628"/>
                <a:ext cx="76201" cy="73024"/>
              </a:xfrm>
              <a:custGeom>
                <a:avLst/>
                <a:gdLst>
                  <a:gd name="T0" fmla="*/ 0 w 48"/>
                  <a:gd name="T1" fmla="*/ 0 h 46"/>
                  <a:gd name="T2" fmla="*/ 48 w 48"/>
                  <a:gd name="T3" fmla="*/ 0 h 46"/>
                  <a:gd name="T4" fmla="*/ 48 w 48"/>
                  <a:gd name="T5" fmla="*/ 46 h 46"/>
                  <a:gd name="T6" fmla="*/ 0 w 48"/>
                  <a:gd name="T7" fmla="*/ 44 h 46"/>
                  <a:gd name="T8" fmla="*/ 0 w 48"/>
                  <a:gd name="T9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" h="46">
                    <a:moveTo>
                      <a:pt x="0" y="0"/>
                    </a:moveTo>
                    <a:lnTo>
                      <a:pt x="48" y="0"/>
                    </a:lnTo>
                    <a:lnTo>
                      <a:pt x="48" y="46"/>
                    </a:lnTo>
                    <a:lnTo>
                      <a:pt x="0" y="4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0EAF7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s-SV" sz="900"/>
              </a:p>
            </p:txBody>
          </p:sp>
          <p:sp>
            <p:nvSpPr>
              <p:cNvPr id="113" name="Rectangle 171">
                <a:extLst>
                  <a:ext uri="{FF2B5EF4-FFF2-40B4-BE49-F238E27FC236}">
                    <a16:creationId xmlns:a16="http://schemas.microsoft.com/office/drawing/2014/main" id="{6372CD42-80C0-45B2-ABEA-C48642BA26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705439" y="11981053"/>
                <a:ext cx="76201" cy="98425"/>
              </a:xfrm>
              <a:prstGeom prst="rect">
                <a:avLst/>
              </a:prstGeom>
              <a:solidFill>
                <a:srgbClr val="74CCE6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s-SV" sz="900"/>
              </a:p>
            </p:txBody>
          </p:sp>
          <p:sp>
            <p:nvSpPr>
              <p:cNvPr id="114" name="Rectangle 172">
                <a:extLst>
                  <a:ext uri="{FF2B5EF4-FFF2-40B4-BE49-F238E27FC236}">
                    <a16:creationId xmlns:a16="http://schemas.microsoft.com/office/drawing/2014/main" id="{6737DD93-F21F-45F3-8264-C5C79A8A93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794339" y="11935018"/>
                <a:ext cx="77789" cy="144462"/>
              </a:xfrm>
              <a:prstGeom prst="rect">
                <a:avLst/>
              </a:prstGeom>
              <a:solidFill>
                <a:srgbClr val="8BDCF0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s-SV" sz="900"/>
              </a:p>
            </p:txBody>
          </p:sp>
          <p:sp>
            <p:nvSpPr>
              <p:cNvPr id="115" name="Freeform 173">
                <a:extLst>
                  <a:ext uri="{FF2B5EF4-FFF2-40B4-BE49-F238E27FC236}">
                    <a16:creationId xmlns:a16="http://schemas.microsoft.com/office/drawing/2014/main" id="{BE685CE3-59EF-40C7-977C-9B9B91E61FD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883240" y="11836593"/>
                <a:ext cx="77789" cy="246061"/>
              </a:xfrm>
              <a:custGeom>
                <a:avLst/>
                <a:gdLst>
                  <a:gd name="T0" fmla="*/ 0 w 49"/>
                  <a:gd name="T1" fmla="*/ 0 h 155"/>
                  <a:gd name="T2" fmla="*/ 49 w 49"/>
                  <a:gd name="T3" fmla="*/ 0 h 155"/>
                  <a:gd name="T4" fmla="*/ 49 w 49"/>
                  <a:gd name="T5" fmla="*/ 155 h 155"/>
                  <a:gd name="T6" fmla="*/ 0 w 49"/>
                  <a:gd name="T7" fmla="*/ 153 h 155"/>
                  <a:gd name="T8" fmla="*/ 0 w 49"/>
                  <a:gd name="T9" fmla="*/ 0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155">
                    <a:moveTo>
                      <a:pt x="0" y="0"/>
                    </a:moveTo>
                    <a:lnTo>
                      <a:pt x="49" y="0"/>
                    </a:lnTo>
                    <a:lnTo>
                      <a:pt x="49" y="155"/>
                    </a:lnTo>
                    <a:lnTo>
                      <a:pt x="0" y="15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0EAF7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s-SV" sz="900"/>
              </a:p>
            </p:txBody>
          </p:sp>
          <p:sp>
            <p:nvSpPr>
              <p:cNvPr id="116" name="Rectangle 174">
                <a:extLst>
                  <a:ext uri="{FF2B5EF4-FFF2-40B4-BE49-F238E27FC236}">
                    <a16:creationId xmlns:a16="http://schemas.microsoft.com/office/drawing/2014/main" id="{096CEF4B-5C0B-4009-BECE-ADE0BF4AB7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233950" y="12184253"/>
                <a:ext cx="333375" cy="22224"/>
              </a:xfrm>
              <a:prstGeom prst="rect">
                <a:avLst/>
              </a:prstGeom>
              <a:solidFill>
                <a:srgbClr val="CED9D7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s-SV" sz="900"/>
              </a:p>
            </p:txBody>
          </p:sp>
          <p:sp>
            <p:nvSpPr>
              <p:cNvPr id="117" name="Rectangle 175">
                <a:extLst>
                  <a:ext uri="{FF2B5EF4-FFF2-40B4-BE49-F238E27FC236}">
                    <a16:creationId xmlns:a16="http://schemas.microsoft.com/office/drawing/2014/main" id="{8D1316C1-2C13-4055-98C4-26599B0958B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233950" y="12223939"/>
                <a:ext cx="333375" cy="22224"/>
              </a:xfrm>
              <a:prstGeom prst="rect">
                <a:avLst/>
              </a:prstGeom>
              <a:solidFill>
                <a:srgbClr val="CED9D7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s-SV" sz="900"/>
              </a:p>
            </p:txBody>
          </p:sp>
          <p:sp>
            <p:nvSpPr>
              <p:cNvPr id="118" name="Rectangle 176">
                <a:extLst>
                  <a:ext uri="{FF2B5EF4-FFF2-40B4-BE49-F238E27FC236}">
                    <a16:creationId xmlns:a16="http://schemas.microsoft.com/office/drawing/2014/main" id="{A8E83588-0E4A-4ABE-98B1-03CCADF670A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233950" y="12262040"/>
                <a:ext cx="333375" cy="20638"/>
              </a:xfrm>
              <a:prstGeom prst="rect">
                <a:avLst/>
              </a:prstGeom>
              <a:solidFill>
                <a:srgbClr val="CED9D7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s-SV" sz="900"/>
              </a:p>
            </p:txBody>
          </p:sp>
          <p:sp>
            <p:nvSpPr>
              <p:cNvPr id="119" name="Rectangle 177">
                <a:extLst>
                  <a:ext uri="{FF2B5EF4-FFF2-40B4-BE49-F238E27FC236}">
                    <a16:creationId xmlns:a16="http://schemas.microsoft.com/office/drawing/2014/main" id="{3C544A98-D47E-432B-A621-2363A631D0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233950" y="12301726"/>
                <a:ext cx="333375" cy="20638"/>
              </a:xfrm>
              <a:prstGeom prst="rect">
                <a:avLst/>
              </a:prstGeom>
              <a:solidFill>
                <a:srgbClr val="CED9D7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s-SV" sz="900"/>
              </a:p>
            </p:txBody>
          </p:sp>
          <p:sp>
            <p:nvSpPr>
              <p:cNvPr id="120" name="Rectangle 178">
                <a:extLst>
                  <a:ext uri="{FF2B5EF4-FFF2-40B4-BE49-F238E27FC236}">
                    <a16:creationId xmlns:a16="http://schemas.microsoft.com/office/drawing/2014/main" id="{859C962D-41DD-492A-834A-DF5249E606F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233950" y="12338240"/>
                <a:ext cx="333375" cy="25401"/>
              </a:xfrm>
              <a:prstGeom prst="rect">
                <a:avLst/>
              </a:prstGeom>
              <a:solidFill>
                <a:srgbClr val="CED9D7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s-SV" sz="900"/>
              </a:p>
            </p:txBody>
          </p:sp>
          <p:sp>
            <p:nvSpPr>
              <p:cNvPr id="121" name="Rectangle 179">
                <a:extLst>
                  <a:ext uri="{FF2B5EF4-FFF2-40B4-BE49-F238E27FC236}">
                    <a16:creationId xmlns:a16="http://schemas.microsoft.com/office/drawing/2014/main" id="{7A83A1C4-AE23-4360-9A25-788795C072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233950" y="12377926"/>
                <a:ext cx="333375" cy="22224"/>
              </a:xfrm>
              <a:prstGeom prst="rect">
                <a:avLst/>
              </a:prstGeom>
              <a:solidFill>
                <a:srgbClr val="CED9D7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s-SV" sz="900"/>
              </a:p>
            </p:txBody>
          </p:sp>
          <p:sp>
            <p:nvSpPr>
              <p:cNvPr id="122" name="Rectangle 180">
                <a:extLst>
                  <a:ext uri="{FF2B5EF4-FFF2-40B4-BE49-F238E27FC236}">
                    <a16:creationId xmlns:a16="http://schemas.microsoft.com/office/drawing/2014/main" id="{46F82824-5441-4C84-BB66-4C93828B5D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233950" y="12419201"/>
                <a:ext cx="333375" cy="20638"/>
              </a:xfrm>
              <a:prstGeom prst="rect">
                <a:avLst/>
              </a:prstGeom>
              <a:solidFill>
                <a:srgbClr val="CED9D7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s-SV" sz="900"/>
              </a:p>
            </p:txBody>
          </p:sp>
          <p:sp>
            <p:nvSpPr>
              <p:cNvPr id="123" name="Rectangle 181">
                <a:extLst>
                  <a:ext uri="{FF2B5EF4-FFF2-40B4-BE49-F238E27FC236}">
                    <a16:creationId xmlns:a16="http://schemas.microsoft.com/office/drawing/2014/main" id="{87862B03-E2D5-4031-A269-F5BC4795763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233948" y="12455713"/>
                <a:ext cx="166687" cy="20638"/>
              </a:xfrm>
              <a:prstGeom prst="rect">
                <a:avLst/>
              </a:prstGeom>
              <a:solidFill>
                <a:srgbClr val="CED9D7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s-SV" sz="900"/>
              </a:p>
            </p:txBody>
          </p:sp>
          <p:sp>
            <p:nvSpPr>
              <p:cNvPr id="124" name="Rectangle 182">
                <a:extLst>
                  <a:ext uri="{FF2B5EF4-FFF2-40B4-BE49-F238E27FC236}">
                    <a16:creationId xmlns:a16="http://schemas.microsoft.com/office/drawing/2014/main" id="{A328B396-547A-4FB8-9D77-D1F0647D87C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624473" y="12184253"/>
                <a:ext cx="333375" cy="22224"/>
              </a:xfrm>
              <a:prstGeom prst="rect">
                <a:avLst/>
              </a:prstGeom>
              <a:solidFill>
                <a:srgbClr val="CED9D7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s-SV" sz="900"/>
              </a:p>
            </p:txBody>
          </p:sp>
          <p:sp>
            <p:nvSpPr>
              <p:cNvPr id="125" name="Rectangle 183">
                <a:extLst>
                  <a:ext uri="{FF2B5EF4-FFF2-40B4-BE49-F238E27FC236}">
                    <a16:creationId xmlns:a16="http://schemas.microsoft.com/office/drawing/2014/main" id="{B7308960-6FF1-4412-B8BC-1F644E5F576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624473" y="12223939"/>
                <a:ext cx="333375" cy="22224"/>
              </a:xfrm>
              <a:prstGeom prst="rect">
                <a:avLst/>
              </a:prstGeom>
              <a:solidFill>
                <a:srgbClr val="CED9D7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s-SV" sz="900"/>
              </a:p>
            </p:txBody>
          </p:sp>
          <p:sp>
            <p:nvSpPr>
              <p:cNvPr id="126" name="Freeform 184">
                <a:extLst>
                  <a:ext uri="{FF2B5EF4-FFF2-40B4-BE49-F238E27FC236}">
                    <a16:creationId xmlns:a16="http://schemas.microsoft.com/office/drawing/2014/main" id="{4703CCF5-BCB7-4431-BD7F-A962E16525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624473" y="12262040"/>
                <a:ext cx="333375" cy="23813"/>
              </a:xfrm>
              <a:custGeom>
                <a:avLst/>
                <a:gdLst>
                  <a:gd name="T0" fmla="*/ 0 w 210"/>
                  <a:gd name="T1" fmla="*/ 0 h 15"/>
                  <a:gd name="T2" fmla="*/ 210 w 210"/>
                  <a:gd name="T3" fmla="*/ 0 h 15"/>
                  <a:gd name="T4" fmla="*/ 210 w 210"/>
                  <a:gd name="T5" fmla="*/ 15 h 15"/>
                  <a:gd name="T6" fmla="*/ 0 w 210"/>
                  <a:gd name="T7" fmla="*/ 13 h 15"/>
                  <a:gd name="T8" fmla="*/ 0 w 210"/>
                  <a:gd name="T9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0" h="15">
                    <a:moveTo>
                      <a:pt x="0" y="0"/>
                    </a:moveTo>
                    <a:lnTo>
                      <a:pt x="210" y="0"/>
                    </a:lnTo>
                    <a:lnTo>
                      <a:pt x="210" y="15"/>
                    </a:lnTo>
                    <a:lnTo>
                      <a:pt x="0" y="1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ED9D7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s-SV" sz="900"/>
              </a:p>
            </p:txBody>
          </p:sp>
          <p:sp>
            <p:nvSpPr>
              <p:cNvPr id="127" name="Rectangle 185">
                <a:extLst>
                  <a:ext uri="{FF2B5EF4-FFF2-40B4-BE49-F238E27FC236}">
                    <a16:creationId xmlns:a16="http://schemas.microsoft.com/office/drawing/2014/main" id="{2E10007A-27C0-44EF-BEA4-E28A56227CD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624473" y="12301726"/>
                <a:ext cx="333375" cy="20638"/>
              </a:xfrm>
              <a:prstGeom prst="rect">
                <a:avLst/>
              </a:prstGeom>
              <a:solidFill>
                <a:srgbClr val="CED9D7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s-SV" sz="900"/>
              </a:p>
            </p:txBody>
          </p:sp>
          <p:sp>
            <p:nvSpPr>
              <p:cNvPr id="128" name="Freeform 186">
                <a:extLst>
                  <a:ext uri="{FF2B5EF4-FFF2-40B4-BE49-F238E27FC236}">
                    <a16:creationId xmlns:a16="http://schemas.microsoft.com/office/drawing/2014/main" id="{011AABA5-E772-4935-BCF4-DC0FCDB303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624473" y="12338240"/>
                <a:ext cx="333375" cy="25401"/>
              </a:xfrm>
              <a:custGeom>
                <a:avLst/>
                <a:gdLst>
                  <a:gd name="T0" fmla="*/ 0 w 210"/>
                  <a:gd name="T1" fmla="*/ 0 h 16"/>
                  <a:gd name="T2" fmla="*/ 210 w 210"/>
                  <a:gd name="T3" fmla="*/ 2 h 16"/>
                  <a:gd name="T4" fmla="*/ 210 w 210"/>
                  <a:gd name="T5" fmla="*/ 16 h 16"/>
                  <a:gd name="T6" fmla="*/ 0 w 210"/>
                  <a:gd name="T7" fmla="*/ 16 h 16"/>
                  <a:gd name="T8" fmla="*/ 0 w 210"/>
                  <a:gd name="T9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0" h="16">
                    <a:moveTo>
                      <a:pt x="0" y="0"/>
                    </a:moveTo>
                    <a:lnTo>
                      <a:pt x="210" y="2"/>
                    </a:lnTo>
                    <a:lnTo>
                      <a:pt x="210" y="16"/>
                    </a:lnTo>
                    <a:lnTo>
                      <a:pt x="0" y="1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ED9D7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s-SV" sz="900"/>
              </a:p>
            </p:txBody>
          </p:sp>
          <p:sp>
            <p:nvSpPr>
              <p:cNvPr id="129" name="Rectangle 187">
                <a:extLst>
                  <a:ext uri="{FF2B5EF4-FFF2-40B4-BE49-F238E27FC236}">
                    <a16:creationId xmlns:a16="http://schemas.microsoft.com/office/drawing/2014/main" id="{B4CDFA79-8592-445E-B04C-B7CD18208EB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624473" y="12377926"/>
                <a:ext cx="333375" cy="22224"/>
              </a:xfrm>
              <a:prstGeom prst="rect">
                <a:avLst/>
              </a:prstGeom>
              <a:solidFill>
                <a:srgbClr val="CED9D7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s-SV" sz="900"/>
              </a:p>
            </p:txBody>
          </p:sp>
          <p:sp>
            <p:nvSpPr>
              <p:cNvPr id="130" name="Rectangle 188">
                <a:extLst>
                  <a:ext uri="{FF2B5EF4-FFF2-40B4-BE49-F238E27FC236}">
                    <a16:creationId xmlns:a16="http://schemas.microsoft.com/office/drawing/2014/main" id="{3B27723D-CEAE-476C-B99B-0367EFD559C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624473" y="12419201"/>
                <a:ext cx="333375" cy="20638"/>
              </a:xfrm>
              <a:prstGeom prst="rect">
                <a:avLst/>
              </a:prstGeom>
              <a:solidFill>
                <a:srgbClr val="CED9D7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s-SV" sz="900"/>
              </a:p>
            </p:txBody>
          </p:sp>
          <p:sp>
            <p:nvSpPr>
              <p:cNvPr id="131" name="Rectangle 189">
                <a:extLst>
                  <a:ext uri="{FF2B5EF4-FFF2-40B4-BE49-F238E27FC236}">
                    <a16:creationId xmlns:a16="http://schemas.microsoft.com/office/drawing/2014/main" id="{A0C9A66D-5288-43A5-8BA4-001BCB31E8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624473" y="12455717"/>
                <a:ext cx="234949" cy="20638"/>
              </a:xfrm>
              <a:prstGeom prst="rect">
                <a:avLst/>
              </a:prstGeom>
              <a:solidFill>
                <a:srgbClr val="CED9D7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s-SV" sz="900"/>
              </a:p>
            </p:txBody>
          </p:sp>
          <p:sp>
            <p:nvSpPr>
              <p:cNvPr id="132" name="Freeform 190">
                <a:extLst>
                  <a:ext uri="{FF2B5EF4-FFF2-40B4-BE49-F238E27FC236}">
                    <a16:creationId xmlns:a16="http://schemas.microsoft.com/office/drawing/2014/main" id="{152C1B97-E2A5-4876-944B-232CD56D3E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259369" y="11498480"/>
                <a:ext cx="701676" cy="282573"/>
              </a:xfrm>
              <a:custGeom>
                <a:avLst/>
                <a:gdLst>
                  <a:gd name="T0" fmla="*/ 430 w 442"/>
                  <a:gd name="T1" fmla="*/ 0 h 178"/>
                  <a:gd name="T2" fmla="*/ 442 w 442"/>
                  <a:gd name="T3" fmla="*/ 17 h 178"/>
                  <a:gd name="T4" fmla="*/ 263 w 442"/>
                  <a:gd name="T5" fmla="*/ 139 h 178"/>
                  <a:gd name="T6" fmla="*/ 161 w 442"/>
                  <a:gd name="T7" fmla="*/ 69 h 178"/>
                  <a:gd name="T8" fmla="*/ 13 w 442"/>
                  <a:gd name="T9" fmla="*/ 178 h 178"/>
                  <a:gd name="T10" fmla="*/ 0 w 442"/>
                  <a:gd name="T11" fmla="*/ 161 h 178"/>
                  <a:gd name="T12" fmla="*/ 161 w 442"/>
                  <a:gd name="T13" fmla="*/ 42 h 178"/>
                  <a:gd name="T14" fmla="*/ 263 w 442"/>
                  <a:gd name="T15" fmla="*/ 114 h 178"/>
                  <a:gd name="T16" fmla="*/ 430 w 442"/>
                  <a:gd name="T17" fmla="*/ 0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42" h="178">
                    <a:moveTo>
                      <a:pt x="430" y="0"/>
                    </a:moveTo>
                    <a:lnTo>
                      <a:pt x="442" y="17"/>
                    </a:lnTo>
                    <a:lnTo>
                      <a:pt x="263" y="139"/>
                    </a:lnTo>
                    <a:lnTo>
                      <a:pt x="161" y="69"/>
                    </a:lnTo>
                    <a:lnTo>
                      <a:pt x="13" y="178"/>
                    </a:lnTo>
                    <a:lnTo>
                      <a:pt x="0" y="161"/>
                    </a:lnTo>
                    <a:lnTo>
                      <a:pt x="161" y="42"/>
                    </a:lnTo>
                    <a:lnTo>
                      <a:pt x="263" y="114"/>
                    </a:lnTo>
                    <a:lnTo>
                      <a:pt x="430" y="0"/>
                    </a:lnTo>
                    <a:close/>
                  </a:path>
                </a:pathLst>
              </a:custGeom>
              <a:solidFill>
                <a:srgbClr val="FEBD02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s-SV" sz="900"/>
              </a:p>
            </p:txBody>
          </p:sp>
          <p:sp>
            <p:nvSpPr>
              <p:cNvPr id="133" name="Freeform 191">
                <a:extLst>
                  <a:ext uri="{FF2B5EF4-FFF2-40B4-BE49-F238E27FC236}">
                    <a16:creationId xmlns:a16="http://schemas.microsoft.com/office/drawing/2014/main" id="{A6D77657-9C01-4388-A833-72F885E3D9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875337" y="11498470"/>
                <a:ext cx="88900" cy="88900"/>
              </a:xfrm>
              <a:custGeom>
                <a:avLst/>
                <a:gdLst>
                  <a:gd name="T0" fmla="*/ 0 w 56"/>
                  <a:gd name="T1" fmla="*/ 0 h 56"/>
                  <a:gd name="T2" fmla="*/ 56 w 56"/>
                  <a:gd name="T3" fmla="*/ 0 h 56"/>
                  <a:gd name="T4" fmla="*/ 56 w 56"/>
                  <a:gd name="T5" fmla="*/ 56 h 56"/>
                  <a:gd name="T6" fmla="*/ 38 w 56"/>
                  <a:gd name="T7" fmla="*/ 56 h 56"/>
                  <a:gd name="T8" fmla="*/ 38 w 56"/>
                  <a:gd name="T9" fmla="*/ 17 h 56"/>
                  <a:gd name="T10" fmla="*/ 0 w 56"/>
                  <a:gd name="T11" fmla="*/ 17 h 56"/>
                  <a:gd name="T12" fmla="*/ 0 w 56"/>
                  <a:gd name="T13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6" h="56">
                    <a:moveTo>
                      <a:pt x="0" y="0"/>
                    </a:moveTo>
                    <a:lnTo>
                      <a:pt x="56" y="0"/>
                    </a:lnTo>
                    <a:lnTo>
                      <a:pt x="56" y="56"/>
                    </a:lnTo>
                    <a:lnTo>
                      <a:pt x="38" y="56"/>
                    </a:lnTo>
                    <a:lnTo>
                      <a:pt x="38" y="17"/>
                    </a:lnTo>
                    <a:lnTo>
                      <a:pt x="0" y="1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EBD02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s-SV" sz="900"/>
              </a:p>
            </p:txBody>
          </p:sp>
          <p:sp>
            <p:nvSpPr>
              <p:cNvPr id="134" name="Freeform 192">
                <a:extLst>
                  <a:ext uri="{FF2B5EF4-FFF2-40B4-BE49-F238E27FC236}">
                    <a16:creationId xmlns:a16="http://schemas.microsoft.com/office/drawing/2014/main" id="{19D88265-94E2-4799-A728-D37481B70B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637315" y="11654033"/>
                <a:ext cx="77789" cy="77789"/>
              </a:xfrm>
              <a:prstGeom prst="ellipse">
                <a:avLst/>
              </a:prstGeom>
              <a:solidFill>
                <a:srgbClr val="43ECB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s-SV" sz="900"/>
              </a:p>
            </p:txBody>
          </p:sp>
          <p:sp>
            <p:nvSpPr>
              <p:cNvPr id="135" name="Freeform 193">
                <a:extLst>
                  <a:ext uri="{FF2B5EF4-FFF2-40B4-BE49-F238E27FC236}">
                    <a16:creationId xmlns:a16="http://schemas.microsoft.com/office/drawing/2014/main" id="{28557F7C-E37A-4764-A3BA-A437A3434EB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476794" y="11550916"/>
                <a:ext cx="74613" cy="73024"/>
              </a:xfrm>
              <a:prstGeom prst="ellipse">
                <a:avLst/>
              </a:prstGeom>
              <a:solidFill>
                <a:srgbClr val="43ECB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s-SV" sz="900"/>
              </a:p>
            </p:txBody>
          </p:sp>
        </p:grpSp>
        <p:grpSp>
          <p:nvGrpSpPr>
            <p:cNvPr id="66" name="256 Grupo">
              <a:extLst>
                <a:ext uri="{FF2B5EF4-FFF2-40B4-BE49-F238E27FC236}">
                  <a16:creationId xmlns:a16="http://schemas.microsoft.com/office/drawing/2014/main" id="{17CB974F-4530-4C21-B6D4-E115298F3062}"/>
                </a:ext>
              </a:extLst>
            </p:cNvPr>
            <p:cNvGrpSpPr/>
            <p:nvPr/>
          </p:nvGrpSpPr>
          <p:grpSpPr>
            <a:xfrm>
              <a:off x="1441909" y="4903828"/>
              <a:ext cx="542073" cy="383337"/>
              <a:chOff x="33491112" y="10292815"/>
              <a:chExt cx="1084269" cy="766763"/>
            </a:xfrm>
          </p:grpSpPr>
          <p:sp>
            <p:nvSpPr>
              <p:cNvPr id="95" name="Rectangle 376">
                <a:extLst>
                  <a:ext uri="{FF2B5EF4-FFF2-40B4-BE49-F238E27FC236}">
                    <a16:creationId xmlns:a16="http://schemas.microsoft.com/office/drawing/2014/main" id="{FF7D53A0-2E56-48D5-9634-410875594F8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491120" y="10292815"/>
                <a:ext cx="1084261" cy="766763"/>
              </a:xfrm>
              <a:prstGeom prst="rect">
                <a:avLst/>
              </a:prstGeom>
              <a:solidFill>
                <a:srgbClr val="FEBD02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s-SV" sz="900"/>
              </a:p>
            </p:txBody>
          </p:sp>
          <p:sp>
            <p:nvSpPr>
              <p:cNvPr id="96" name="Rectangle 377">
                <a:extLst>
                  <a:ext uri="{FF2B5EF4-FFF2-40B4-BE49-F238E27FC236}">
                    <a16:creationId xmlns:a16="http://schemas.microsoft.com/office/drawing/2014/main" id="{27916CE5-3298-431B-9F3B-1265D237628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491112" y="10292819"/>
                <a:ext cx="1084261" cy="23813"/>
              </a:xfrm>
              <a:prstGeom prst="rect">
                <a:avLst/>
              </a:prstGeom>
              <a:solidFill>
                <a:srgbClr val="FB533B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s-SV" sz="900"/>
              </a:p>
            </p:txBody>
          </p:sp>
          <p:sp>
            <p:nvSpPr>
              <p:cNvPr id="97" name="Rectangle 378">
                <a:extLst>
                  <a:ext uri="{FF2B5EF4-FFF2-40B4-BE49-F238E27FC236}">
                    <a16:creationId xmlns:a16="http://schemas.microsoft.com/office/drawing/2014/main" id="{4A4BB3B7-C226-4EF8-885C-D8EED010FB4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951486" y="10424580"/>
                <a:ext cx="165099" cy="474663"/>
              </a:xfrm>
              <a:prstGeom prst="rect">
                <a:avLst/>
              </a:prstGeom>
              <a:solidFill>
                <a:srgbClr val="F6F9F9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s-SV" sz="900"/>
              </a:p>
            </p:txBody>
          </p:sp>
          <p:sp>
            <p:nvSpPr>
              <p:cNvPr id="98" name="Rectangle 379">
                <a:extLst>
                  <a:ext uri="{FF2B5EF4-FFF2-40B4-BE49-F238E27FC236}">
                    <a16:creationId xmlns:a16="http://schemas.microsoft.com/office/drawing/2014/main" id="{40F2B3BE-0B42-475A-96E4-E048399780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332481" y="10424580"/>
                <a:ext cx="120650" cy="474663"/>
              </a:xfrm>
              <a:prstGeom prst="rect">
                <a:avLst/>
              </a:prstGeom>
              <a:solidFill>
                <a:srgbClr val="F6F9F9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s-SV" sz="900"/>
              </a:p>
            </p:txBody>
          </p:sp>
          <p:sp>
            <p:nvSpPr>
              <p:cNvPr id="99" name="Rectangle 380">
                <a:extLst>
                  <a:ext uri="{FF2B5EF4-FFF2-40B4-BE49-F238E27FC236}">
                    <a16:creationId xmlns:a16="http://schemas.microsoft.com/office/drawing/2014/main" id="{C81F4471-0B00-4626-A21F-8B159D79CE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578494" y="10424582"/>
                <a:ext cx="61913" cy="474663"/>
              </a:xfrm>
              <a:prstGeom prst="rect">
                <a:avLst/>
              </a:prstGeom>
              <a:solidFill>
                <a:srgbClr val="F6F9F9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s-SV" sz="900"/>
              </a:p>
            </p:txBody>
          </p:sp>
        </p:grpSp>
        <p:grpSp>
          <p:nvGrpSpPr>
            <p:cNvPr id="68" name="34 Grupo">
              <a:extLst>
                <a:ext uri="{FF2B5EF4-FFF2-40B4-BE49-F238E27FC236}">
                  <a16:creationId xmlns:a16="http://schemas.microsoft.com/office/drawing/2014/main" id="{0FBDE793-9EBB-435E-83CD-CE0FC781D4D9}"/>
                </a:ext>
              </a:extLst>
            </p:cNvPr>
            <p:cNvGrpSpPr/>
            <p:nvPr/>
          </p:nvGrpSpPr>
          <p:grpSpPr>
            <a:xfrm flipV="1">
              <a:off x="681102" y="4538217"/>
              <a:ext cx="1107948" cy="1373821"/>
              <a:chOff x="13058403" y="4560882"/>
              <a:chExt cx="2216151" cy="2747959"/>
            </a:xfrm>
          </p:grpSpPr>
          <p:sp>
            <p:nvSpPr>
              <p:cNvPr id="81" name="Freeform 79">
                <a:extLst>
                  <a:ext uri="{FF2B5EF4-FFF2-40B4-BE49-F238E27FC236}">
                    <a16:creationId xmlns:a16="http://schemas.microsoft.com/office/drawing/2014/main" id="{2922D5FA-ACE5-4126-B17F-D40B7CD498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498265" y="6637326"/>
                <a:ext cx="452438" cy="508001"/>
              </a:xfrm>
              <a:custGeom>
                <a:avLst/>
                <a:gdLst>
                  <a:gd name="T0" fmla="*/ 173 w 285"/>
                  <a:gd name="T1" fmla="*/ 0 h 320"/>
                  <a:gd name="T2" fmla="*/ 196 w 285"/>
                  <a:gd name="T3" fmla="*/ 2 h 320"/>
                  <a:gd name="T4" fmla="*/ 219 w 285"/>
                  <a:gd name="T5" fmla="*/ 9 h 320"/>
                  <a:gd name="T6" fmla="*/ 246 w 285"/>
                  <a:gd name="T7" fmla="*/ 25 h 320"/>
                  <a:gd name="T8" fmla="*/ 268 w 285"/>
                  <a:gd name="T9" fmla="*/ 46 h 320"/>
                  <a:gd name="T10" fmla="*/ 281 w 285"/>
                  <a:gd name="T11" fmla="*/ 71 h 320"/>
                  <a:gd name="T12" fmla="*/ 285 w 285"/>
                  <a:gd name="T13" fmla="*/ 103 h 320"/>
                  <a:gd name="T14" fmla="*/ 281 w 285"/>
                  <a:gd name="T15" fmla="*/ 138 h 320"/>
                  <a:gd name="T16" fmla="*/ 268 w 285"/>
                  <a:gd name="T17" fmla="*/ 178 h 320"/>
                  <a:gd name="T18" fmla="*/ 254 w 285"/>
                  <a:gd name="T19" fmla="*/ 250 h 320"/>
                  <a:gd name="T20" fmla="*/ 248 w 285"/>
                  <a:gd name="T21" fmla="*/ 262 h 320"/>
                  <a:gd name="T22" fmla="*/ 239 w 285"/>
                  <a:gd name="T23" fmla="*/ 268 h 320"/>
                  <a:gd name="T24" fmla="*/ 227 w 285"/>
                  <a:gd name="T25" fmla="*/ 268 h 320"/>
                  <a:gd name="T26" fmla="*/ 217 w 285"/>
                  <a:gd name="T27" fmla="*/ 264 h 320"/>
                  <a:gd name="T28" fmla="*/ 212 w 285"/>
                  <a:gd name="T29" fmla="*/ 254 h 320"/>
                  <a:gd name="T30" fmla="*/ 212 w 285"/>
                  <a:gd name="T31" fmla="*/ 241 h 320"/>
                  <a:gd name="T32" fmla="*/ 217 w 285"/>
                  <a:gd name="T33" fmla="*/ 211 h 320"/>
                  <a:gd name="T34" fmla="*/ 215 w 285"/>
                  <a:gd name="T35" fmla="*/ 211 h 320"/>
                  <a:gd name="T36" fmla="*/ 212 w 285"/>
                  <a:gd name="T37" fmla="*/ 213 h 320"/>
                  <a:gd name="T38" fmla="*/ 192 w 285"/>
                  <a:gd name="T39" fmla="*/ 272 h 320"/>
                  <a:gd name="T40" fmla="*/ 186 w 285"/>
                  <a:gd name="T41" fmla="*/ 281 h 320"/>
                  <a:gd name="T42" fmla="*/ 175 w 285"/>
                  <a:gd name="T43" fmla="*/ 287 h 320"/>
                  <a:gd name="T44" fmla="*/ 165 w 285"/>
                  <a:gd name="T45" fmla="*/ 285 h 320"/>
                  <a:gd name="T46" fmla="*/ 155 w 285"/>
                  <a:gd name="T47" fmla="*/ 279 h 320"/>
                  <a:gd name="T48" fmla="*/ 151 w 285"/>
                  <a:gd name="T49" fmla="*/ 270 h 320"/>
                  <a:gd name="T50" fmla="*/ 151 w 285"/>
                  <a:gd name="T51" fmla="*/ 258 h 320"/>
                  <a:gd name="T52" fmla="*/ 165 w 285"/>
                  <a:gd name="T53" fmla="*/ 211 h 320"/>
                  <a:gd name="T54" fmla="*/ 163 w 285"/>
                  <a:gd name="T55" fmla="*/ 209 h 320"/>
                  <a:gd name="T56" fmla="*/ 161 w 285"/>
                  <a:gd name="T57" fmla="*/ 209 h 320"/>
                  <a:gd name="T58" fmla="*/ 138 w 285"/>
                  <a:gd name="T59" fmla="*/ 268 h 320"/>
                  <a:gd name="T60" fmla="*/ 130 w 285"/>
                  <a:gd name="T61" fmla="*/ 277 h 320"/>
                  <a:gd name="T62" fmla="*/ 120 w 285"/>
                  <a:gd name="T63" fmla="*/ 281 h 320"/>
                  <a:gd name="T64" fmla="*/ 109 w 285"/>
                  <a:gd name="T65" fmla="*/ 279 h 320"/>
                  <a:gd name="T66" fmla="*/ 101 w 285"/>
                  <a:gd name="T67" fmla="*/ 274 h 320"/>
                  <a:gd name="T68" fmla="*/ 95 w 285"/>
                  <a:gd name="T69" fmla="*/ 264 h 320"/>
                  <a:gd name="T70" fmla="*/ 97 w 285"/>
                  <a:gd name="T71" fmla="*/ 252 h 320"/>
                  <a:gd name="T72" fmla="*/ 124 w 285"/>
                  <a:gd name="T73" fmla="*/ 184 h 320"/>
                  <a:gd name="T74" fmla="*/ 120 w 285"/>
                  <a:gd name="T75" fmla="*/ 178 h 320"/>
                  <a:gd name="T76" fmla="*/ 50 w 285"/>
                  <a:gd name="T77" fmla="*/ 309 h 320"/>
                  <a:gd name="T78" fmla="*/ 43 w 285"/>
                  <a:gd name="T79" fmla="*/ 318 h 320"/>
                  <a:gd name="T80" fmla="*/ 33 w 285"/>
                  <a:gd name="T81" fmla="*/ 320 h 320"/>
                  <a:gd name="T82" fmla="*/ 21 w 285"/>
                  <a:gd name="T83" fmla="*/ 318 h 320"/>
                  <a:gd name="T84" fmla="*/ 13 w 285"/>
                  <a:gd name="T85" fmla="*/ 310 h 320"/>
                  <a:gd name="T86" fmla="*/ 10 w 285"/>
                  <a:gd name="T87" fmla="*/ 301 h 320"/>
                  <a:gd name="T88" fmla="*/ 13 w 285"/>
                  <a:gd name="T89" fmla="*/ 289 h 320"/>
                  <a:gd name="T90" fmla="*/ 91 w 285"/>
                  <a:gd name="T91" fmla="*/ 139 h 320"/>
                  <a:gd name="T92" fmla="*/ 101 w 285"/>
                  <a:gd name="T93" fmla="*/ 118 h 320"/>
                  <a:gd name="T94" fmla="*/ 112 w 285"/>
                  <a:gd name="T95" fmla="*/ 91 h 320"/>
                  <a:gd name="T96" fmla="*/ 50 w 285"/>
                  <a:gd name="T97" fmla="*/ 134 h 320"/>
                  <a:gd name="T98" fmla="*/ 35 w 285"/>
                  <a:gd name="T99" fmla="*/ 139 h 320"/>
                  <a:gd name="T100" fmla="*/ 21 w 285"/>
                  <a:gd name="T101" fmla="*/ 139 h 320"/>
                  <a:gd name="T102" fmla="*/ 11 w 285"/>
                  <a:gd name="T103" fmla="*/ 132 h 320"/>
                  <a:gd name="T104" fmla="*/ 4 w 285"/>
                  <a:gd name="T105" fmla="*/ 124 h 320"/>
                  <a:gd name="T106" fmla="*/ 0 w 285"/>
                  <a:gd name="T107" fmla="*/ 114 h 320"/>
                  <a:gd name="T108" fmla="*/ 134 w 285"/>
                  <a:gd name="T109" fmla="*/ 9 h 320"/>
                  <a:gd name="T110" fmla="*/ 151 w 285"/>
                  <a:gd name="T111" fmla="*/ 2 h 320"/>
                  <a:gd name="T112" fmla="*/ 173 w 285"/>
                  <a:gd name="T113" fmla="*/ 0 h 3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85" h="320">
                    <a:moveTo>
                      <a:pt x="173" y="0"/>
                    </a:moveTo>
                    <a:lnTo>
                      <a:pt x="196" y="2"/>
                    </a:lnTo>
                    <a:lnTo>
                      <a:pt x="219" y="9"/>
                    </a:lnTo>
                    <a:lnTo>
                      <a:pt x="246" y="25"/>
                    </a:lnTo>
                    <a:lnTo>
                      <a:pt x="268" y="46"/>
                    </a:lnTo>
                    <a:lnTo>
                      <a:pt x="281" y="71"/>
                    </a:lnTo>
                    <a:lnTo>
                      <a:pt x="285" y="103"/>
                    </a:lnTo>
                    <a:lnTo>
                      <a:pt x="281" y="138"/>
                    </a:lnTo>
                    <a:lnTo>
                      <a:pt x="268" y="178"/>
                    </a:lnTo>
                    <a:lnTo>
                      <a:pt x="254" y="250"/>
                    </a:lnTo>
                    <a:lnTo>
                      <a:pt x="248" y="262"/>
                    </a:lnTo>
                    <a:lnTo>
                      <a:pt x="239" y="268"/>
                    </a:lnTo>
                    <a:lnTo>
                      <a:pt x="227" y="268"/>
                    </a:lnTo>
                    <a:lnTo>
                      <a:pt x="217" y="264"/>
                    </a:lnTo>
                    <a:lnTo>
                      <a:pt x="212" y="254"/>
                    </a:lnTo>
                    <a:lnTo>
                      <a:pt x="212" y="241"/>
                    </a:lnTo>
                    <a:lnTo>
                      <a:pt x="217" y="211"/>
                    </a:lnTo>
                    <a:lnTo>
                      <a:pt x="215" y="211"/>
                    </a:lnTo>
                    <a:lnTo>
                      <a:pt x="212" y="213"/>
                    </a:lnTo>
                    <a:lnTo>
                      <a:pt x="192" y="272"/>
                    </a:lnTo>
                    <a:lnTo>
                      <a:pt x="186" y="281"/>
                    </a:lnTo>
                    <a:lnTo>
                      <a:pt x="175" y="287"/>
                    </a:lnTo>
                    <a:lnTo>
                      <a:pt x="165" y="285"/>
                    </a:lnTo>
                    <a:lnTo>
                      <a:pt x="155" y="279"/>
                    </a:lnTo>
                    <a:lnTo>
                      <a:pt x="151" y="270"/>
                    </a:lnTo>
                    <a:lnTo>
                      <a:pt x="151" y="258"/>
                    </a:lnTo>
                    <a:lnTo>
                      <a:pt x="165" y="211"/>
                    </a:lnTo>
                    <a:lnTo>
                      <a:pt x="163" y="209"/>
                    </a:lnTo>
                    <a:lnTo>
                      <a:pt x="161" y="209"/>
                    </a:lnTo>
                    <a:lnTo>
                      <a:pt x="138" y="268"/>
                    </a:lnTo>
                    <a:lnTo>
                      <a:pt x="130" y="277"/>
                    </a:lnTo>
                    <a:lnTo>
                      <a:pt x="120" y="281"/>
                    </a:lnTo>
                    <a:lnTo>
                      <a:pt x="109" y="279"/>
                    </a:lnTo>
                    <a:lnTo>
                      <a:pt x="101" y="274"/>
                    </a:lnTo>
                    <a:lnTo>
                      <a:pt x="95" y="264"/>
                    </a:lnTo>
                    <a:lnTo>
                      <a:pt x="97" y="252"/>
                    </a:lnTo>
                    <a:lnTo>
                      <a:pt x="124" y="184"/>
                    </a:lnTo>
                    <a:lnTo>
                      <a:pt x="120" y="178"/>
                    </a:lnTo>
                    <a:lnTo>
                      <a:pt x="50" y="309"/>
                    </a:lnTo>
                    <a:lnTo>
                      <a:pt x="43" y="318"/>
                    </a:lnTo>
                    <a:lnTo>
                      <a:pt x="33" y="320"/>
                    </a:lnTo>
                    <a:lnTo>
                      <a:pt x="21" y="318"/>
                    </a:lnTo>
                    <a:lnTo>
                      <a:pt x="13" y="310"/>
                    </a:lnTo>
                    <a:lnTo>
                      <a:pt x="10" y="301"/>
                    </a:lnTo>
                    <a:lnTo>
                      <a:pt x="13" y="289"/>
                    </a:lnTo>
                    <a:lnTo>
                      <a:pt x="91" y="139"/>
                    </a:lnTo>
                    <a:lnTo>
                      <a:pt x="101" y="118"/>
                    </a:lnTo>
                    <a:lnTo>
                      <a:pt x="112" y="91"/>
                    </a:lnTo>
                    <a:lnTo>
                      <a:pt x="50" y="134"/>
                    </a:lnTo>
                    <a:lnTo>
                      <a:pt x="35" y="139"/>
                    </a:lnTo>
                    <a:lnTo>
                      <a:pt x="21" y="139"/>
                    </a:lnTo>
                    <a:lnTo>
                      <a:pt x="11" y="132"/>
                    </a:lnTo>
                    <a:lnTo>
                      <a:pt x="4" y="124"/>
                    </a:lnTo>
                    <a:lnTo>
                      <a:pt x="0" y="114"/>
                    </a:lnTo>
                    <a:lnTo>
                      <a:pt x="134" y="9"/>
                    </a:lnTo>
                    <a:lnTo>
                      <a:pt x="151" y="2"/>
                    </a:lnTo>
                    <a:lnTo>
                      <a:pt x="173" y="0"/>
                    </a:lnTo>
                    <a:close/>
                  </a:path>
                </a:pathLst>
              </a:custGeom>
              <a:solidFill>
                <a:srgbClr val="F6DFC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s-SV" sz="900"/>
              </a:p>
            </p:txBody>
          </p:sp>
          <p:sp>
            <p:nvSpPr>
              <p:cNvPr id="82" name="Freeform 80">
                <a:extLst>
                  <a:ext uri="{FF2B5EF4-FFF2-40B4-BE49-F238E27FC236}">
                    <a16:creationId xmlns:a16="http://schemas.microsoft.com/office/drawing/2014/main" id="{ECDD5C24-5A8A-4620-B390-BC4474F9115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433179" y="4986329"/>
                <a:ext cx="841375" cy="1782762"/>
              </a:xfrm>
              <a:custGeom>
                <a:avLst/>
                <a:gdLst>
                  <a:gd name="T0" fmla="*/ 107 w 530"/>
                  <a:gd name="T1" fmla="*/ 0 h 1123"/>
                  <a:gd name="T2" fmla="*/ 200 w 530"/>
                  <a:gd name="T3" fmla="*/ 64 h 1123"/>
                  <a:gd name="T4" fmla="*/ 278 w 530"/>
                  <a:gd name="T5" fmla="*/ 128 h 1123"/>
                  <a:gd name="T6" fmla="*/ 346 w 530"/>
                  <a:gd name="T7" fmla="*/ 194 h 1123"/>
                  <a:gd name="T8" fmla="*/ 400 w 530"/>
                  <a:gd name="T9" fmla="*/ 260 h 1123"/>
                  <a:gd name="T10" fmla="*/ 445 w 530"/>
                  <a:gd name="T11" fmla="*/ 328 h 1123"/>
                  <a:gd name="T12" fmla="*/ 480 w 530"/>
                  <a:gd name="T13" fmla="*/ 396 h 1123"/>
                  <a:gd name="T14" fmla="*/ 505 w 530"/>
                  <a:gd name="T15" fmla="*/ 464 h 1123"/>
                  <a:gd name="T16" fmla="*/ 520 w 530"/>
                  <a:gd name="T17" fmla="*/ 532 h 1123"/>
                  <a:gd name="T18" fmla="*/ 528 w 530"/>
                  <a:gd name="T19" fmla="*/ 602 h 1123"/>
                  <a:gd name="T20" fmla="*/ 530 w 530"/>
                  <a:gd name="T21" fmla="*/ 659 h 1123"/>
                  <a:gd name="T22" fmla="*/ 526 w 530"/>
                  <a:gd name="T23" fmla="*/ 711 h 1123"/>
                  <a:gd name="T24" fmla="*/ 517 w 530"/>
                  <a:gd name="T25" fmla="*/ 756 h 1123"/>
                  <a:gd name="T26" fmla="*/ 503 w 530"/>
                  <a:gd name="T27" fmla="*/ 799 h 1123"/>
                  <a:gd name="T28" fmla="*/ 487 w 530"/>
                  <a:gd name="T29" fmla="*/ 839 h 1123"/>
                  <a:gd name="T30" fmla="*/ 466 w 530"/>
                  <a:gd name="T31" fmla="*/ 878 h 1123"/>
                  <a:gd name="T32" fmla="*/ 443 w 530"/>
                  <a:gd name="T33" fmla="*/ 919 h 1123"/>
                  <a:gd name="T34" fmla="*/ 418 w 530"/>
                  <a:gd name="T35" fmla="*/ 962 h 1123"/>
                  <a:gd name="T36" fmla="*/ 390 w 530"/>
                  <a:gd name="T37" fmla="*/ 1010 h 1123"/>
                  <a:gd name="T38" fmla="*/ 363 w 530"/>
                  <a:gd name="T39" fmla="*/ 1061 h 1123"/>
                  <a:gd name="T40" fmla="*/ 352 w 530"/>
                  <a:gd name="T41" fmla="*/ 1057 h 1123"/>
                  <a:gd name="T42" fmla="*/ 317 w 530"/>
                  <a:gd name="T43" fmla="*/ 1123 h 1123"/>
                  <a:gd name="T44" fmla="*/ 167 w 530"/>
                  <a:gd name="T45" fmla="*/ 1043 h 1123"/>
                  <a:gd name="T46" fmla="*/ 202 w 530"/>
                  <a:gd name="T47" fmla="*/ 977 h 1123"/>
                  <a:gd name="T48" fmla="*/ 185 w 530"/>
                  <a:gd name="T49" fmla="*/ 970 h 1123"/>
                  <a:gd name="T50" fmla="*/ 212 w 530"/>
                  <a:gd name="T51" fmla="*/ 921 h 1123"/>
                  <a:gd name="T52" fmla="*/ 237 w 530"/>
                  <a:gd name="T53" fmla="*/ 878 h 1123"/>
                  <a:gd name="T54" fmla="*/ 262 w 530"/>
                  <a:gd name="T55" fmla="*/ 841 h 1123"/>
                  <a:gd name="T56" fmla="*/ 282 w 530"/>
                  <a:gd name="T57" fmla="*/ 808 h 1123"/>
                  <a:gd name="T58" fmla="*/ 301 w 530"/>
                  <a:gd name="T59" fmla="*/ 775 h 1123"/>
                  <a:gd name="T60" fmla="*/ 315 w 530"/>
                  <a:gd name="T61" fmla="*/ 740 h 1123"/>
                  <a:gd name="T62" fmla="*/ 324 w 530"/>
                  <a:gd name="T63" fmla="*/ 703 h 1123"/>
                  <a:gd name="T64" fmla="*/ 330 w 530"/>
                  <a:gd name="T65" fmla="*/ 663 h 1123"/>
                  <a:gd name="T66" fmla="*/ 330 w 530"/>
                  <a:gd name="T67" fmla="*/ 616 h 1123"/>
                  <a:gd name="T68" fmla="*/ 322 w 530"/>
                  <a:gd name="T69" fmla="*/ 560 h 1123"/>
                  <a:gd name="T70" fmla="*/ 307 w 530"/>
                  <a:gd name="T71" fmla="*/ 505 h 1123"/>
                  <a:gd name="T72" fmla="*/ 282 w 530"/>
                  <a:gd name="T73" fmla="*/ 449 h 1123"/>
                  <a:gd name="T74" fmla="*/ 249 w 530"/>
                  <a:gd name="T75" fmla="*/ 393 h 1123"/>
                  <a:gd name="T76" fmla="*/ 204 w 530"/>
                  <a:gd name="T77" fmla="*/ 338 h 1123"/>
                  <a:gd name="T78" fmla="*/ 148 w 530"/>
                  <a:gd name="T79" fmla="*/ 282 h 1123"/>
                  <a:gd name="T80" fmla="*/ 80 w 530"/>
                  <a:gd name="T81" fmla="*/ 226 h 1123"/>
                  <a:gd name="T82" fmla="*/ 0 w 530"/>
                  <a:gd name="T83" fmla="*/ 169 h 1123"/>
                  <a:gd name="T84" fmla="*/ 107 w 530"/>
                  <a:gd name="T85" fmla="*/ 0 h 1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530" h="1123">
                    <a:moveTo>
                      <a:pt x="107" y="0"/>
                    </a:moveTo>
                    <a:lnTo>
                      <a:pt x="200" y="64"/>
                    </a:lnTo>
                    <a:lnTo>
                      <a:pt x="278" y="128"/>
                    </a:lnTo>
                    <a:lnTo>
                      <a:pt x="346" y="194"/>
                    </a:lnTo>
                    <a:lnTo>
                      <a:pt x="400" y="260"/>
                    </a:lnTo>
                    <a:lnTo>
                      <a:pt x="445" y="328"/>
                    </a:lnTo>
                    <a:lnTo>
                      <a:pt x="480" y="396"/>
                    </a:lnTo>
                    <a:lnTo>
                      <a:pt x="505" y="464"/>
                    </a:lnTo>
                    <a:lnTo>
                      <a:pt x="520" y="532"/>
                    </a:lnTo>
                    <a:lnTo>
                      <a:pt x="528" y="602"/>
                    </a:lnTo>
                    <a:lnTo>
                      <a:pt x="530" y="659"/>
                    </a:lnTo>
                    <a:lnTo>
                      <a:pt x="526" y="711"/>
                    </a:lnTo>
                    <a:lnTo>
                      <a:pt x="517" y="756"/>
                    </a:lnTo>
                    <a:lnTo>
                      <a:pt x="503" y="799"/>
                    </a:lnTo>
                    <a:lnTo>
                      <a:pt x="487" y="839"/>
                    </a:lnTo>
                    <a:lnTo>
                      <a:pt x="466" y="878"/>
                    </a:lnTo>
                    <a:lnTo>
                      <a:pt x="443" y="919"/>
                    </a:lnTo>
                    <a:lnTo>
                      <a:pt x="418" y="962"/>
                    </a:lnTo>
                    <a:lnTo>
                      <a:pt x="390" y="1010"/>
                    </a:lnTo>
                    <a:lnTo>
                      <a:pt x="363" y="1061"/>
                    </a:lnTo>
                    <a:lnTo>
                      <a:pt x="352" y="1057"/>
                    </a:lnTo>
                    <a:lnTo>
                      <a:pt x="317" y="1123"/>
                    </a:lnTo>
                    <a:lnTo>
                      <a:pt x="167" y="1043"/>
                    </a:lnTo>
                    <a:lnTo>
                      <a:pt x="202" y="977"/>
                    </a:lnTo>
                    <a:lnTo>
                      <a:pt x="185" y="970"/>
                    </a:lnTo>
                    <a:lnTo>
                      <a:pt x="212" y="921"/>
                    </a:lnTo>
                    <a:lnTo>
                      <a:pt x="237" y="878"/>
                    </a:lnTo>
                    <a:lnTo>
                      <a:pt x="262" y="841"/>
                    </a:lnTo>
                    <a:lnTo>
                      <a:pt x="282" y="808"/>
                    </a:lnTo>
                    <a:lnTo>
                      <a:pt x="301" y="775"/>
                    </a:lnTo>
                    <a:lnTo>
                      <a:pt x="315" y="740"/>
                    </a:lnTo>
                    <a:lnTo>
                      <a:pt x="324" y="703"/>
                    </a:lnTo>
                    <a:lnTo>
                      <a:pt x="330" y="663"/>
                    </a:lnTo>
                    <a:lnTo>
                      <a:pt x="330" y="616"/>
                    </a:lnTo>
                    <a:lnTo>
                      <a:pt x="322" y="560"/>
                    </a:lnTo>
                    <a:lnTo>
                      <a:pt x="307" y="505"/>
                    </a:lnTo>
                    <a:lnTo>
                      <a:pt x="282" y="449"/>
                    </a:lnTo>
                    <a:lnTo>
                      <a:pt x="249" y="393"/>
                    </a:lnTo>
                    <a:lnTo>
                      <a:pt x="204" y="338"/>
                    </a:lnTo>
                    <a:lnTo>
                      <a:pt x="148" y="282"/>
                    </a:lnTo>
                    <a:lnTo>
                      <a:pt x="80" y="226"/>
                    </a:lnTo>
                    <a:lnTo>
                      <a:pt x="0" y="169"/>
                    </a:lnTo>
                    <a:lnTo>
                      <a:pt x="107" y="0"/>
                    </a:lnTo>
                    <a:close/>
                  </a:path>
                </a:pathLst>
              </a:custGeom>
              <a:solidFill>
                <a:srgbClr val="527B7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s-SV" sz="900"/>
              </a:p>
            </p:txBody>
          </p:sp>
          <p:sp>
            <p:nvSpPr>
              <p:cNvPr id="83" name="Freeform 81">
                <a:extLst>
                  <a:ext uri="{FF2B5EF4-FFF2-40B4-BE49-F238E27FC236}">
                    <a16:creationId xmlns:a16="http://schemas.microsoft.com/office/drawing/2014/main" id="{62B7BCEF-3631-44AB-9196-69C66B4D20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401305" y="6797666"/>
                <a:ext cx="452438" cy="511175"/>
              </a:xfrm>
              <a:custGeom>
                <a:avLst/>
                <a:gdLst>
                  <a:gd name="T0" fmla="*/ 112 w 285"/>
                  <a:gd name="T1" fmla="*/ 0 h 322"/>
                  <a:gd name="T2" fmla="*/ 134 w 285"/>
                  <a:gd name="T3" fmla="*/ 2 h 322"/>
                  <a:gd name="T4" fmla="*/ 151 w 285"/>
                  <a:gd name="T5" fmla="*/ 9 h 322"/>
                  <a:gd name="T6" fmla="*/ 285 w 285"/>
                  <a:gd name="T7" fmla="*/ 114 h 322"/>
                  <a:gd name="T8" fmla="*/ 281 w 285"/>
                  <a:gd name="T9" fmla="*/ 124 h 322"/>
                  <a:gd name="T10" fmla="*/ 273 w 285"/>
                  <a:gd name="T11" fmla="*/ 134 h 322"/>
                  <a:gd name="T12" fmla="*/ 264 w 285"/>
                  <a:gd name="T13" fmla="*/ 140 h 322"/>
                  <a:gd name="T14" fmla="*/ 250 w 285"/>
                  <a:gd name="T15" fmla="*/ 141 h 322"/>
                  <a:gd name="T16" fmla="*/ 235 w 285"/>
                  <a:gd name="T17" fmla="*/ 134 h 322"/>
                  <a:gd name="T18" fmla="*/ 172 w 285"/>
                  <a:gd name="T19" fmla="*/ 91 h 322"/>
                  <a:gd name="T20" fmla="*/ 184 w 285"/>
                  <a:gd name="T21" fmla="*/ 118 h 322"/>
                  <a:gd name="T22" fmla="*/ 194 w 285"/>
                  <a:gd name="T23" fmla="*/ 141 h 322"/>
                  <a:gd name="T24" fmla="*/ 271 w 285"/>
                  <a:gd name="T25" fmla="*/ 289 h 322"/>
                  <a:gd name="T26" fmla="*/ 275 w 285"/>
                  <a:gd name="T27" fmla="*/ 303 h 322"/>
                  <a:gd name="T28" fmla="*/ 271 w 285"/>
                  <a:gd name="T29" fmla="*/ 312 h 322"/>
                  <a:gd name="T30" fmla="*/ 262 w 285"/>
                  <a:gd name="T31" fmla="*/ 320 h 322"/>
                  <a:gd name="T32" fmla="*/ 252 w 285"/>
                  <a:gd name="T33" fmla="*/ 322 h 322"/>
                  <a:gd name="T34" fmla="*/ 242 w 285"/>
                  <a:gd name="T35" fmla="*/ 320 h 322"/>
                  <a:gd name="T36" fmla="*/ 233 w 285"/>
                  <a:gd name="T37" fmla="*/ 311 h 322"/>
                  <a:gd name="T38" fmla="*/ 165 w 285"/>
                  <a:gd name="T39" fmla="*/ 178 h 322"/>
                  <a:gd name="T40" fmla="*/ 161 w 285"/>
                  <a:gd name="T41" fmla="*/ 184 h 322"/>
                  <a:gd name="T42" fmla="*/ 188 w 285"/>
                  <a:gd name="T43" fmla="*/ 252 h 322"/>
                  <a:gd name="T44" fmla="*/ 190 w 285"/>
                  <a:gd name="T45" fmla="*/ 266 h 322"/>
                  <a:gd name="T46" fmla="*/ 184 w 285"/>
                  <a:gd name="T47" fmla="*/ 276 h 322"/>
                  <a:gd name="T48" fmla="*/ 176 w 285"/>
                  <a:gd name="T49" fmla="*/ 281 h 322"/>
                  <a:gd name="T50" fmla="*/ 165 w 285"/>
                  <a:gd name="T51" fmla="*/ 283 h 322"/>
                  <a:gd name="T52" fmla="*/ 155 w 285"/>
                  <a:gd name="T53" fmla="*/ 279 h 322"/>
                  <a:gd name="T54" fmla="*/ 147 w 285"/>
                  <a:gd name="T55" fmla="*/ 270 h 322"/>
                  <a:gd name="T56" fmla="*/ 124 w 285"/>
                  <a:gd name="T57" fmla="*/ 209 h 322"/>
                  <a:gd name="T58" fmla="*/ 122 w 285"/>
                  <a:gd name="T59" fmla="*/ 211 h 322"/>
                  <a:gd name="T60" fmla="*/ 120 w 285"/>
                  <a:gd name="T61" fmla="*/ 211 h 322"/>
                  <a:gd name="T62" fmla="*/ 134 w 285"/>
                  <a:gd name="T63" fmla="*/ 260 h 322"/>
                  <a:gd name="T64" fmla="*/ 134 w 285"/>
                  <a:gd name="T65" fmla="*/ 272 h 322"/>
                  <a:gd name="T66" fmla="*/ 128 w 285"/>
                  <a:gd name="T67" fmla="*/ 281 h 322"/>
                  <a:gd name="T68" fmla="*/ 120 w 285"/>
                  <a:gd name="T69" fmla="*/ 287 h 322"/>
                  <a:gd name="T70" fmla="*/ 108 w 285"/>
                  <a:gd name="T71" fmla="*/ 287 h 322"/>
                  <a:gd name="T72" fmla="*/ 99 w 285"/>
                  <a:gd name="T73" fmla="*/ 283 h 322"/>
                  <a:gd name="T74" fmla="*/ 93 w 285"/>
                  <a:gd name="T75" fmla="*/ 272 h 322"/>
                  <a:gd name="T76" fmla="*/ 73 w 285"/>
                  <a:gd name="T77" fmla="*/ 213 h 322"/>
                  <a:gd name="T78" fmla="*/ 69 w 285"/>
                  <a:gd name="T79" fmla="*/ 213 h 322"/>
                  <a:gd name="T80" fmla="*/ 68 w 285"/>
                  <a:gd name="T81" fmla="*/ 211 h 322"/>
                  <a:gd name="T82" fmla="*/ 73 w 285"/>
                  <a:gd name="T83" fmla="*/ 243 h 322"/>
                  <a:gd name="T84" fmla="*/ 73 w 285"/>
                  <a:gd name="T85" fmla="*/ 256 h 322"/>
                  <a:gd name="T86" fmla="*/ 68 w 285"/>
                  <a:gd name="T87" fmla="*/ 264 h 322"/>
                  <a:gd name="T88" fmla="*/ 58 w 285"/>
                  <a:gd name="T89" fmla="*/ 270 h 322"/>
                  <a:gd name="T90" fmla="*/ 46 w 285"/>
                  <a:gd name="T91" fmla="*/ 270 h 322"/>
                  <a:gd name="T92" fmla="*/ 36 w 285"/>
                  <a:gd name="T93" fmla="*/ 264 h 322"/>
                  <a:gd name="T94" fmla="*/ 31 w 285"/>
                  <a:gd name="T95" fmla="*/ 252 h 322"/>
                  <a:gd name="T96" fmla="*/ 17 w 285"/>
                  <a:gd name="T97" fmla="*/ 180 h 322"/>
                  <a:gd name="T98" fmla="*/ 3 w 285"/>
                  <a:gd name="T99" fmla="*/ 140 h 322"/>
                  <a:gd name="T100" fmla="*/ 0 w 285"/>
                  <a:gd name="T101" fmla="*/ 103 h 322"/>
                  <a:gd name="T102" fmla="*/ 3 w 285"/>
                  <a:gd name="T103" fmla="*/ 72 h 322"/>
                  <a:gd name="T104" fmla="*/ 17 w 285"/>
                  <a:gd name="T105" fmla="*/ 46 h 322"/>
                  <a:gd name="T106" fmla="*/ 38 w 285"/>
                  <a:gd name="T107" fmla="*/ 27 h 322"/>
                  <a:gd name="T108" fmla="*/ 66 w 285"/>
                  <a:gd name="T109" fmla="*/ 11 h 322"/>
                  <a:gd name="T110" fmla="*/ 89 w 285"/>
                  <a:gd name="T111" fmla="*/ 4 h 322"/>
                  <a:gd name="T112" fmla="*/ 112 w 285"/>
                  <a:gd name="T113" fmla="*/ 0 h 3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85" h="322">
                    <a:moveTo>
                      <a:pt x="112" y="0"/>
                    </a:moveTo>
                    <a:lnTo>
                      <a:pt x="134" y="2"/>
                    </a:lnTo>
                    <a:lnTo>
                      <a:pt x="151" y="9"/>
                    </a:lnTo>
                    <a:lnTo>
                      <a:pt x="285" y="114"/>
                    </a:lnTo>
                    <a:lnTo>
                      <a:pt x="281" y="124"/>
                    </a:lnTo>
                    <a:lnTo>
                      <a:pt x="273" y="134"/>
                    </a:lnTo>
                    <a:lnTo>
                      <a:pt x="264" y="140"/>
                    </a:lnTo>
                    <a:lnTo>
                      <a:pt x="250" y="141"/>
                    </a:lnTo>
                    <a:lnTo>
                      <a:pt x="235" y="134"/>
                    </a:lnTo>
                    <a:lnTo>
                      <a:pt x="172" y="91"/>
                    </a:lnTo>
                    <a:lnTo>
                      <a:pt x="184" y="118"/>
                    </a:lnTo>
                    <a:lnTo>
                      <a:pt x="194" y="141"/>
                    </a:lnTo>
                    <a:lnTo>
                      <a:pt x="271" y="289"/>
                    </a:lnTo>
                    <a:lnTo>
                      <a:pt x="275" y="303"/>
                    </a:lnTo>
                    <a:lnTo>
                      <a:pt x="271" y="312"/>
                    </a:lnTo>
                    <a:lnTo>
                      <a:pt x="262" y="320"/>
                    </a:lnTo>
                    <a:lnTo>
                      <a:pt x="252" y="322"/>
                    </a:lnTo>
                    <a:lnTo>
                      <a:pt x="242" y="320"/>
                    </a:lnTo>
                    <a:lnTo>
                      <a:pt x="233" y="311"/>
                    </a:lnTo>
                    <a:lnTo>
                      <a:pt x="165" y="178"/>
                    </a:lnTo>
                    <a:lnTo>
                      <a:pt x="161" y="184"/>
                    </a:lnTo>
                    <a:lnTo>
                      <a:pt x="188" y="252"/>
                    </a:lnTo>
                    <a:lnTo>
                      <a:pt x="190" y="266"/>
                    </a:lnTo>
                    <a:lnTo>
                      <a:pt x="184" y="276"/>
                    </a:lnTo>
                    <a:lnTo>
                      <a:pt x="176" y="281"/>
                    </a:lnTo>
                    <a:lnTo>
                      <a:pt x="165" y="283"/>
                    </a:lnTo>
                    <a:lnTo>
                      <a:pt x="155" y="279"/>
                    </a:lnTo>
                    <a:lnTo>
                      <a:pt x="147" y="270"/>
                    </a:lnTo>
                    <a:lnTo>
                      <a:pt x="124" y="209"/>
                    </a:lnTo>
                    <a:lnTo>
                      <a:pt x="122" y="211"/>
                    </a:lnTo>
                    <a:lnTo>
                      <a:pt x="120" y="211"/>
                    </a:lnTo>
                    <a:lnTo>
                      <a:pt x="134" y="260"/>
                    </a:lnTo>
                    <a:lnTo>
                      <a:pt x="134" y="272"/>
                    </a:lnTo>
                    <a:lnTo>
                      <a:pt x="128" y="281"/>
                    </a:lnTo>
                    <a:lnTo>
                      <a:pt x="120" y="287"/>
                    </a:lnTo>
                    <a:lnTo>
                      <a:pt x="108" y="287"/>
                    </a:lnTo>
                    <a:lnTo>
                      <a:pt x="99" y="283"/>
                    </a:lnTo>
                    <a:lnTo>
                      <a:pt x="93" y="272"/>
                    </a:lnTo>
                    <a:lnTo>
                      <a:pt x="73" y="213"/>
                    </a:lnTo>
                    <a:lnTo>
                      <a:pt x="69" y="213"/>
                    </a:lnTo>
                    <a:lnTo>
                      <a:pt x="68" y="211"/>
                    </a:lnTo>
                    <a:lnTo>
                      <a:pt x="73" y="243"/>
                    </a:lnTo>
                    <a:lnTo>
                      <a:pt x="73" y="256"/>
                    </a:lnTo>
                    <a:lnTo>
                      <a:pt x="68" y="264"/>
                    </a:lnTo>
                    <a:lnTo>
                      <a:pt x="58" y="270"/>
                    </a:lnTo>
                    <a:lnTo>
                      <a:pt x="46" y="270"/>
                    </a:lnTo>
                    <a:lnTo>
                      <a:pt x="36" y="264"/>
                    </a:lnTo>
                    <a:lnTo>
                      <a:pt x="31" y="252"/>
                    </a:lnTo>
                    <a:lnTo>
                      <a:pt x="17" y="180"/>
                    </a:lnTo>
                    <a:lnTo>
                      <a:pt x="3" y="140"/>
                    </a:lnTo>
                    <a:lnTo>
                      <a:pt x="0" y="103"/>
                    </a:lnTo>
                    <a:lnTo>
                      <a:pt x="3" y="72"/>
                    </a:lnTo>
                    <a:lnTo>
                      <a:pt x="17" y="46"/>
                    </a:lnTo>
                    <a:lnTo>
                      <a:pt x="38" y="27"/>
                    </a:lnTo>
                    <a:lnTo>
                      <a:pt x="66" y="11"/>
                    </a:lnTo>
                    <a:lnTo>
                      <a:pt x="89" y="4"/>
                    </a:lnTo>
                    <a:lnTo>
                      <a:pt x="112" y="0"/>
                    </a:lnTo>
                    <a:close/>
                  </a:path>
                </a:pathLst>
              </a:custGeom>
              <a:solidFill>
                <a:srgbClr val="F6DFC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s-SV" sz="900"/>
              </a:p>
            </p:txBody>
          </p:sp>
          <p:sp>
            <p:nvSpPr>
              <p:cNvPr id="84" name="Freeform 82">
                <a:extLst>
                  <a:ext uri="{FF2B5EF4-FFF2-40B4-BE49-F238E27FC236}">
                    <a16:creationId xmlns:a16="http://schemas.microsoft.com/office/drawing/2014/main" id="{C6E56055-1B4A-4B4E-8DA4-A6096D69A1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058403" y="4959342"/>
                <a:ext cx="841375" cy="1973262"/>
              </a:xfrm>
              <a:custGeom>
                <a:avLst/>
                <a:gdLst>
                  <a:gd name="T0" fmla="*/ 421 w 530"/>
                  <a:gd name="T1" fmla="*/ 0 h 1243"/>
                  <a:gd name="T2" fmla="*/ 530 w 530"/>
                  <a:gd name="T3" fmla="*/ 169 h 1243"/>
                  <a:gd name="T4" fmla="*/ 449 w 530"/>
                  <a:gd name="T5" fmla="*/ 225 h 1243"/>
                  <a:gd name="T6" fmla="*/ 381 w 530"/>
                  <a:gd name="T7" fmla="*/ 279 h 1243"/>
                  <a:gd name="T8" fmla="*/ 326 w 530"/>
                  <a:gd name="T9" fmla="*/ 336 h 1243"/>
                  <a:gd name="T10" fmla="*/ 282 w 530"/>
                  <a:gd name="T11" fmla="*/ 392 h 1243"/>
                  <a:gd name="T12" fmla="*/ 247 w 530"/>
                  <a:gd name="T13" fmla="*/ 448 h 1243"/>
                  <a:gd name="T14" fmla="*/ 223 w 530"/>
                  <a:gd name="T15" fmla="*/ 503 h 1243"/>
                  <a:gd name="T16" fmla="*/ 208 w 530"/>
                  <a:gd name="T17" fmla="*/ 559 h 1243"/>
                  <a:gd name="T18" fmla="*/ 200 w 530"/>
                  <a:gd name="T19" fmla="*/ 614 h 1243"/>
                  <a:gd name="T20" fmla="*/ 202 w 530"/>
                  <a:gd name="T21" fmla="*/ 691 h 1243"/>
                  <a:gd name="T22" fmla="*/ 214 w 530"/>
                  <a:gd name="T23" fmla="*/ 771 h 1243"/>
                  <a:gd name="T24" fmla="*/ 237 w 530"/>
                  <a:gd name="T25" fmla="*/ 851 h 1243"/>
                  <a:gd name="T26" fmla="*/ 268 w 530"/>
                  <a:gd name="T27" fmla="*/ 930 h 1243"/>
                  <a:gd name="T28" fmla="*/ 303 w 530"/>
                  <a:gd name="T29" fmla="*/ 1010 h 1243"/>
                  <a:gd name="T30" fmla="*/ 344 w 530"/>
                  <a:gd name="T31" fmla="*/ 1090 h 1243"/>
                  <a:gd name="T32" fmla="*/ 326 w 530"/>
                  <a:gd name="T33" fmla="*/ 1099 h 1243"/>
                  <a:gd name="T34" fmla="*/ 361 w 530"/>
                  <a:gd name="T35" fmla="*/ 1165 h 1243"/>
                  <a:gd name="T36" fmla="*/ 212 w 530"/>
                  <a:gd name="T37" fmla="*/ 1243 h 1243"/>
                  <a:gd name="T38" fmla="*/ 177 w 530"/>
                  <a:gd name="T39" fmla="*/ 1177 h 1243"/>
                  <a:gd name="T40" fmla="*/ 167 w 530"/>
                  <a:gd name="T41" fmla="*/ 1183 h 1243"/>
                  <a:gd name="T42" fmla="*/ 126 w 530"/>
                  <a:gd name="T43" fmla="*/ 1103 h 1243"/>
                  <a:gd name="T44" fmla="*/ 89 w 530"/>
                  <a:gd name="T45" fmla="*/ 1022 h 1243"/>
                  <a:gd name="T46" fmla="*/ 56 w 530"/>
                  <a:gd name="T47" fmla="*/ 940 h 1243"/>
                  <a:gd name="T48" fmla="*/ 29 w 530"/>
                  <a:gd name="T49" fmla="*/ 856 h 1243"/>
                  <a:gd name="T50" fmla="*/ 10 w 530"/>
                  <a:gd name="T51" fmla="*/ 773 h 1243"/>
                  <a:gd name="T52" fmla="*/ 0 w 530"/>
                  <a:gd name="T53" fmla="*/ 687 h 1243"/>
                  <a:gd name="T54" fmla="*/ 0 w 530"/>
                  <a:gd name="T55" fmla="*/ 602 h 1243"/>
                  <a:gd name="T56" fmla="*/ 8 w 530"/>
                  <a:gd name="T57" fmla="*/ 532 h 1243"/>
                  <a:gd name="T58" fmla="*/ 25 w 530"/>
                  <a:gd name="T59" fmla="*/ 464 h 1243"/>
                  <a:gd name="T60" fmla="*/ 49 w 530"/>
                  <a:gd name="T61" fmla="*/ 394 h 1243"/>
                  <a:gd name="T62" fmla="*/ 84 w 530"/>
                  <a:gd name="T63" fmla="*/ 326 h 1243"/>
                  <a:gd name="T64" fmla="*/ 128 w 530"/>
                  <a:gd name="T65" fmla="*/ 260 h 1243"/>
                  <a:gd name="T66" fmla="*/ 184 w 530"/>
                  <a:gd name="T67" fmla="*/ 194 h 1243"/>
                  <a:gd name="T68" fmla="*/ 251 w 530"/>
                  <a:gd name="T69" fmla="*/ 128 h 1243"/>
                  <a:gd name="T70" fmla="*/ 330 w 530"/>
                  <a:gd name="T71" fmla="*/ 64 h 1243"/>
                  <a:gd name="T72" fmla="*/ 421 w 530"/>
                  <a:gd name="T73" fmla="*/ 0 h 1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530" h="1243">
                    <a:moveTo>
                      <a:pt x="421" y="0"/>
                    </a:moveTo>
                    <a:lnTo>
                      <a:pt x="530" y="169"/>
                    </a:lnTo>
                    <a:lnTo>
                      <a:pt x="449" y="225"/>
                    </a:lnTo>
                    <a:lnTo>
                      <a:pt x="381" y="279"/>
                    </a:lnTo>
                    <a:lnTo>
                      <a:pt x="326" y="336"/>
                    </a:lnTo>
                    <a:lnTo>
                      <a:pt x="282" y="392"/>
                    </a:lnTo>
                    <a:lnTo>
                      <a:pt x="247" y="448"/>
                    </a:lnTo>
                    <a:lnTo>
                      <a:pt x="223" y="503"/>
                    </a:lnTo>
                    <a:lnTo>
                      <a:pt x="208" y="559"/>
                    </a:lnTo>
                    <a:lnTo>
                      <a:pt x="200" y="614"/>
                    </a:lnTo>
                    <a:lnTo>
                      <a:pt x="202" y="691"/>
                    </a:lnTo>
                    <a:lnTo>
                      <a:pt x="214" y="771"/>
                    </a:lnTo>
                    <a:lnTo>
                      <a:pt x="237" y="851"/>
                    </a:lnTo>
                    <a:lnTo>
                      <a:pt x="268" y="930"/>
                    </a:lnTo>
                    <a:lnTo>
                      <a:pt x="303" y="1010"/>
                    </a:lnTo>
                    <a:lnTo>
                      <a:pt x="344" y="1090"/>
                    </a:lnTo>
                    <a:lnTo>
                      <a:pt x="326" y="1099"/>
                    </a:lnTo>
                    <a:lnTo>
                      <a:pt x="361" y="1165"/>
                    </a:lnTo>
                    <a:lnTo>
                      <a:pt x="212" y="1243"/>
                    </a:lnTo>
                    <a:lnTo>
                      <a:pt x="177" y="1177"/>
                    </a:lnTo>
                    <a:lnTo>
                      <a:pt x="167" y="1183"/>
                    </a:lnTo>
                    <a:lnTo>
                      <a:pt x="126" y="1103"/>
                    </a:lnTo>
                    <a:lnTo>
                      <a:pt x="89" y="1022"/>
                    </a:lnTo>
                    <a:lnTo>
                      <a:pt x="56" y="940"/>
                    </a:lnTo>
                    <a:lnTo>
                      <a:pt x="29" y="856"/>
                    </a:lnTo>
                    <a:lnTo>
                      <a:pt x="10" y="773"/>
                    </a:lnTo>
                    <a:lnTo>
                      <a:pt x="0" y="687"/>
                    </a:lnTo>
                    <a:lnTo>
                      <a:pt x="0" y="602"/>
                    </a:lnTo>
                    <a:lnTo>
                      <a:pt x="8" y="532"/>
                    </a:lnTo>
                    <a:lnTo>
                      <a:pt x="25" y="464"/>
                    </a:lnTo>
                    <a:lnTo>
                      <a:pt x="49" y="394"/>
                    </a:lnTo>
                    <a:lnTo>
                      <a:pt x="84" y="326"/>
                    </a:lnTo>
                    <a:lnTo>
                      <a:pt x="128" y="260"/>
                    </a:lnTo>
                    <a:lnTo>
                      <a:pt x="184" y="194"/>
                    </a:lnTo>
                    <a:lnTo>
                      <a:pt x="251" y="128"/>
                    </a:lnTo>
                    <a:lnTo>
                      <a:pt x="330" y="64"/>
                    </a:lnTo>
                    <a:lnTo>
                      <a:pt x="421" y="0"/>
                    </a:lnTo>
                    <a:close/>
                  </a:path>
                </a:pathLst>
              </a:custGeom>
              <a:solidFill>
                <a:srgbClr val="527B7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s-SV" sz="900"/>
              </a:p>
            </p:txBody>
          </p:sp>
          <p:sp>
            <p:nvSpPr>
              <p:cNvPr id="85" name="Freeform 83">
                <a:extLst>
                  <a:ext uri="{FF2B5EF4-FFF2-40B4-BE49-F238E27FC236}">
                    <a16:creationId xmlns:a16="http://schemas.microsoft.com/office/drawing/2014/main" id="{79A40FDF-25A0-476A-8B36-B3F0FAFE18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464804" y="4914893"/>
                <a:ext cx="1381125" cy="719137"/>
              </a:xfrm>
              <a:custGeom>
                <a:avLst/>
                <a:gdLst>
                  <a:gd name="T0" fmla="*/ 435 w 870"/>
                  <a:gd name="T1" fmla="*/ 0 h 453"/>
                  <a:gd name="T2" fmla="*/ 505 w 870"/>
                  <a:gd name="T3" fmla="*/ 2 h 453"/>
                  <a:gd name="T4" fmla="*/ 573 w 870"/>
                  <a:gd name="T5" fmla="*/ 12 h 453"/>
                  <a:gd name="T6" fmla="*/ 635 w 870"/>
                  <a:gd name="T7" fmla="*/ 26 h 453"/>
                  <a:gd name="T8" fmla="*/ 692 w 870"/>
                  <a:gd name="T9" fmla="*/ 43 h 453"/>
                  <a:gd name="T10" fmla="*/ 742 w 870"/>
                  <a:gd name="T11" fmla="*/ 67 h 453"/>
                  <a:gd name="T12" fmla="*/ 787 w 870"/>
                  <a:gd name="T13" fmla="*/ 92 h 453"/>
                  <a:gd name="T14" fmla="*/ 822 w 870"/>
                  <a:gd name="T15" fmla="*/ 123 h 453"/>
                  <a:gd name="T16" fmla="*/ 849 w 870"/>
                  <a:gd name="T17" fmla="*/ 154 h 453"/>
                  <a:gd name="T18" fmla="*/ 864 w 870"/>
                  <a:gd name="T19" fmla="*/ 189 h 453"/>
                  <a:gd name="T20" fmla="*/ 870 w 870"/>
                  <a:gd name="T21" fmla="*/ 226 h 453"/>
                  <a:gd name="T22" fmla="*/ 864 w 870"/>
                  <a:gd name="T23" fmla="*/ 263 h 453"/>
                  <a:gd name="T24" fmla="*/ 849 w 870"/>
                  <a:gd name="T25" fmla="*/ 298 h 453"/>
                  <a:gd name="T26" fmla="*/ 822 w 870"/>
                  <a:gd name="T27" fmla="*/ 331 h 453"/>
                  <a:gd name="T28" fmla="*/ 787 w 870"/>
                  <a:gd name="T29" fmla="*/ 360 h 453"/>
                  <a:gd name="T30" fmla="*/ 742 w 870"/>
                  <a:gd name="T31" fmla="*/ 387 h 453"/>
                  <a:gd name="T32" fmla="*/ 692 w 870"/>
                  <a:gd name="T33" fmla="*/ 410 h 453"/>
                  <a:gd name="T34" fmla="*/ 635 w 870"/>
                  <a:gd name="T35" fmla="*/ 428 h 453"/>
                  <a:gd name="T36" fmla="*/ 573 w 870"/>
                  <a:gd name="T37" fmla="*/ 441 h 453"/>
                  <a:gd name="T38" fmla="*/ 505 w 870"/>
                  <a:gd name="T39" fmla="*/ 449 h 453"/>
                  <a:gd name="T40" fmla="*/ 435 w 870"/>
                  <a:gd name="T41" fmla="*/ 453 h 453"/>
                  <a:gd name="T42" fmla="*/ 365 w 870"/>
                  <a:gd name="T43" fmla="*/ 449 h 453"/>
                  <a:gd name="T44" fmla="*/ 297 w 870"/>
                  <a:gd name="T45" fmla="*/ 441 h 453"/>
                  <a:gd name="T46" fmla="*/ 235 w 870"/>
                  <a:gd name="T47" fmla="*/ 428 h 453"/>
                  <a:gd name="T48" fmla="*/ 179 w 870"/>
                  <a:gd name="T49" fmla="*/ 410 h 453"/>
                  <a:gd name="T50" fmla="*/ 128 w 870"/>
                  <a:gd name="T51" fmla="*/ 387 h 453"/>
                  <a:gd name="T52" fmla="*/ 84 w 870"/>
                  <a:gd name="T53" fmla="*/ 360 h 453"/>
                  <a:gd name="T54" fmla="*/ 49 w 870"/>
                  <a:gd name="T55" fmla="*/ 331 h 453"/>
                  <a:gd name="T56" fmla="*/ 22 w 870"/>
                  <a:gd name="T57" fmla="*/ 298 h 453"/>
                  <a:gd name="T58" fmla="*/ 6 w 870"/>
                  <a:gd name="T59" fmla="*/ 263 h 453"/>
                  <a:gd name="T60" fmla="*/ 0 w 870"/>
                  <a:gd name="T61" fmla="*/ 226 h 453"/>
                  <a:gd name="T62" fmla="*/ 6 w 870"/>
                  <a:gd name="T63" fmla="*/ 189 h 453"/>
                  <a:gd name="T64" fmla="*/ 22 w 870"/>
                  <a:gd name="T65" fmla="*/ 154 h 453"/>
                  <a:gd name="T66" fmla="*/ 49 w 870"/>
                  <a:gd name="T67" fmla="*/ 123 h 453"/>
                  <a:gd name="T68" fmla="*/ 84 w 870"/>
                  <a:gd name="T69" fmla="*/ 92 h 453"/>
                  <a:gd name="T70" fmla="*/ 128 w 870"/>
                  <a:gd name="T71" fmla="*/ 67 h 453"/>
                  <a:gd name="T72" fmla="*/ 179 w 870"/>
                  <a:gd name="T73" fmla="*/ 43 h 453"/>
                  <a:gd name="T74" fmla="*/ 235 w 870"/>
                  <a:gd name="T75" fmla="*/ 26 h 453"/>
                  <a:gd name="T76" fmla="*/ 297 w 870"/>
                  <a:gd name="T77" fmla="*/ 12 h 453"/>
                  <a:gd name="T78" fmla="*/ 365 w 870"/>
                  <a:gd name="T79" fmla="*/ 2 h 453"/>
                  <a:gd name="T80" fmla="*/ 435 w 870"/>
                  <a:gd name="T81" fmla="*/ 0 h 4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870" h="453">
                    <a:moveTo>
                      <a:pt x="435" y="0"/>
                    </a:moveTo>
                    <a:lnTo>
                      <a:pt x="505" y="2"/>
                    </a:lnTo>
                    <a:lnTo>
                      <a:pt x="573" y="12"/>
                    </a:lnTo>
                    <a:lnTo>
                      <a:pt x="635" y="26"/>
                    </a:lnTo>
                    <a:lnTo>
                      <a:pt x="692" y="43"/>
                    </a:lnTo>
                    <a:lnTo>
                      <a:pt x="742" y="67"/>
                    </a:lnTo>
                    <a:lnTo>
                      <a:pt x="787" y="92"/>
                    </a:lnTo>
                    <a:lnTo>
                      <a:pt x="822" y="123"/>
                    </a:lnTo>
                    <a:lnTo>
                      <a:pt x="849" y="154"/>
                    </a:lnTo>
                    <a:lnTo>
                      <a:pt x="864" y="189"/>
                    </a:lnTo>
                    <a:lnTo>
                      <a:pt x="870" y="226"/>
                    </a:lnTo>
                    <a:lnTo>
                      <a:pt x="864" y="263"/>
                    </a:lnTo>
                    <a:lnTo>
                      <a:pt x="849" y="298"/>
                    </a:lnTo>
                    <a:lnTo>
                      <a:pt x="822" y="331"/>
                    </a:lnTo>
                    <a:lnTo>
                      <a:pt x="787" y="360"/>
                    </a:lnTo>
                    <a:lnTo>
                      <a:pt x="742" y="387"/>
                    </a:lnTo>
                    <a:lnTo>
                      <a:pt x="692" y="410"/>
                    </a:lnTo>
                    <a:lnTo>
                      <a:pt x="635" y="428"/>
                    </a:lnTo>
                    <a:lnTo>
                      <a:pt x="573" y="441"/>
                    </a:lnTo>
                    <a:lnTo>
                      <a:pt x="505" y="449"/>
                    </a:lnTo>
                    <a:lnTo>
                      <a:pt x="435" y="453"/>
                    </a:lnTo>
                    <a:lnTo>
                      <a:pt x="365" y="449"/>
                    </a:lnTo>
                    <a:lnTo>
                      <a:pt x="297" y="441"/>
                    </a:lnTo>
                    <a:lnTo>
                      <a:pt x="235" y="428"/>
                    </a:lnTo>
                    <a:lnTo>
                      <a:pt x="179" y="410"/>
                    </a:lnTo>
                    <a:lnTo>
                      <a:pt x="128" y="387"/>
                    </a:lnTo>
                    <a:lnTo>
                      <a:pt x="84" y="360"/>
                    </a:lnTo>
                    <a:lnTo>
                      <a:pt x="49" y="331"/>
                    </a:lnTo>
                    <a:lnTo>
                      <a:pt x="22" y="298"/>
                    </a:lnTo>
                    <a:lnTo>
                      <a:pt x="6" y="263"/>
                    </a:lnTo>
                    <a:lnTo>
                      <a:pt x="0" y="226"/>
                    </a:lnTo>
                    <a:lnTo>
                      <a:pt x="6" y="189"/>
                    </a:lnTo>
                    <a:lnTo>
                      <a:pt x="22" y="154"/>
                    </a:lnTo>
                    <a:lnTo>
                      <a:pt x="49" y="123"/>
                    </a:lnTo>
                    <a:lnTo>
                      <a:pt x="84" y="92"/>
                    </a:lnTo>
                    <a:lnTo>
                      <a:pt x="128" y="67"/>
                    </a:lnTo>
                    <a:lnTo>
                      <a:pt x="179" y="43"/>
                    </a:lnTo>
                    <a:lnTo>
                      <a:pt x="235" y="26"/>
                    </a:lnTo>
                    <a:lnTo>
                      <a:pt x="297" y="12"/>
                    </a:lnTo>
                    <a:lnTo>
                      <a:pt x="365" y="2"/>
                    </a:lnTo>
                    <a:lnTo>
                      <a:pt x="435" y="0"/>
                    </a:lnTo>
                    <a:close/>
                  </a:path>
                </a:pathLst>
              </a:custGeom>
              <a:solidFill>
                <a:srgbClr val="527B7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s-SV" sz="900"/>
              </a:p>
            </p:txBody>
          </p:sp>
          <p:sp>
            <p:nvSpPr>
              <p:cNvPr id="86" name="Freeform 84">
                <a:extLst>
                  <a:ext uri="{FF2B5EF4-FFF2-40B4-BE49-F238E27FC236}">
                    <a16:creationId xmlns:a16="http://schemas.microsoft.com/office/drawing/2014/main" id="{DB3F4329-511D-492E-9FF0-58CD6EC056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582286" y="4560882"/>
                <a:ext cx="1146174" cy="1109662"/>
              </a:xfrm>
              <a:custGeom>
                <a:avLst/>
                <a:gdLst>
                  <a:gd name="T0" fmla="*/ 427 w 722"/>
                  <a:gd name="T1" fmla="*/ 4 h 699"/>
                  <a:gd name="T2" fmla="*/ 538 w 722"/>
                  <a:gd name="T3" fmla="*/ 35 h 699"/>
                  <a:gd name="T4" fmla="*/ 623 w 722"/>
                  <a:gd name="T5" fmla="*/ 91 h 699"/>
                  <a:gd name="T6" fmla="*/ 684 w 722"/>
                  <a:gd name="T7" fmla="*/ 165 h 699"/>
                  <a:gd name="T8" fmla="*/ 715 w 722"/>
                  <a:gd name="T9" fmla="*/ 251 h 699"/>
                  <a:gd name="T10" fmla="*/ 722 w 722"/>
                  <a:gd name="T11" fmla="*/ 344 h 699"/>
                  <a:gd name="T12" fmla="*/ 703 w 722"/>
                  <a:gd name="T13" fmla="*/ 429 h 699"/>
                  <a:gd name="T14" fmla="*/ 656 w 722"/>
                  <a:gd name="T15" fmla="*/ 509 h 699"/>
                  <a:gd name="T16" fmla="*/ 585 w 722"/>
                  <a:gd name="T17" fmla="*/ 577 h 699"/>
                  <a:gd name="T18" fmla="*/ 550 w 722"/>
                  <a:gd name="T19" fmla="*/ 612 h 699"/>
                  <a:gd name="T20" fmla="*/ 583 w 722"/>
                  <a:gd name="T21" fmla="*/ 616 h 699"/>
                  <a:gd name="T22" fmla="*/ 639 w 722"/>
                  <a:gd name="T23" fmla="*/ 608 h 699"/>
                  <a:gd name="T24" fmla="*/ 575 w 722"/>
                  <a:gd name="T25" fmla="*/ 643 h 699"/>
                  <a:gd name="T26" fmla="*/ 517 w 722"/>
                  <a:gd name="T27" fmla="*/ 653 h 699"/>
                  <a:gd name="T28" fmla="*/ 445 w 722"/>
                  <a:gd name="T29" fmla="*/ 657 h 699"/>
                  <a:gd name="T30" fmla="*/ 495 w 722"/>
                  <a:gd name="T31" fmla="*/ 672 h 699"/>
                  <a:gd name="T32" fmla="*/ 554 w 722"/>
                  <a:gd name="T33" fmla="*/ 676 h 699"/>
                  <a:gd name="T34" fmla="*/ 460 w 722"/>
                  <a:gd name="T35" fmla="*/ 698 h 699"/>
                  <a:gd name="T36" fmla="*/ 363 w 722"/>
                  <a:gd name="T37" fmla="*/ 690 h 699"/>
                  <a:gd name="T38" fmla="*/ 260 w 722"/>
                  <a:gd name="T39" fmla="*/ 699 h 699"/>
                  <a:gd name="T40" fmla="*/ 161 w 722"/>
                  <a:gd name="T41" fmla="*/ 680 h 699"/>
                  <a:gd name="T42" fmla="*/ 221 w 722"/>
                  <a:gd name="T43" fmla="*/ 676 h 699"/>
                  <a:gd name="T44" fmla="*/ 270 w 722"/>
                  <a:gd name="T45" fmla="*/ 661 h 699"/>
                  <a:gd name="T46" fmla="*/ 200 w 722"/>
                  <a:gd name="T47" fmla="*/ 657 h 699"/>
                  <a:gd name="T48" fmla="*/ 140 w 722"/>
                  <a:gd name="T49" fmla="*/ 647 h 699"/>
                  <a:gd name="T50" fmla="*/ 76 w 722"/>
                  <a:gd name="T51" fmla="*/ 612 h 699"/>
                  <a:gd name="T52" fmla="*/ 132 w 722"/>
                  <a:gd name="T53" fmla="*/ 620 h 699"/>
                  <a:gd name="T54" fmla="*/ 167 w 722"/>
                  <a:gd name="T55" fmla="*/ 616 h 699"/>
                  <a:gd name="T56" fmla="*/ 132 w 722"/>
                  <a:gd name="T57" fmla="*/ 585 h 699"/>
                  <a:gd name="T58" fmla="*/ 62 w 722"/>
                  <a:gd name="T59" fmla="*/ 515 h 699"/>
                  <a:gd name="T60" fmla="*/ 18 w 722"/>
                  <a:gd name="T61" fmla="*/ 427 h 699"/>
                  <a:gd name="T62" fmla="*/ 0 w 722"/>
                  <a:gd name="T63" fmla="*/ 328 h 699"/>
                  <a:gd name="T64" fmla="*/ 10 w 722"/>
                  <a:gd name="T65" fmla="*/ 241 h 699"/>
                  <a:gd name="T66" fmla="*/ 43 w 722"/>
                  <a:gd name="T67" fmla="*/ 157 h 699"/>
                  <a:gd name="T68" fmla="*/ 101 w 722"/>
                  <a:gd name="T69" fmla="*/ 87 h 699"/>
                  <a:gd name="T70" fmla="*/ 185 w 722"/>
                  <a:gd name="T71" fmla="*/ 35 h 699"/>
                  <a:gd name="T72" fmla="*/ 295 w 722"/>
                  <a:gd name="T73" fmla="*/ 4 h 6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722" h="699">
                    <a:moveTo>
                      <a:pt x="361" y="0"/>
                    </a:moveTo>
                    <a:lnTo>
                      <a:pt x="427" y="4"/>
                    </a:lnTo>
                    <a:lnTo>
                      <a:pt x="486" y="17"/>
                    </a:lnTo>
                    <a:lnTo>
                      <a:pt x="538" y="35"/>
                    </a:lnTo>
                    <a:lnTo>
                      <a:pt x="585" y="60"/>
                    </a:lnTo>
                    <a:lnTo>
                      <a:pt x="623" y="91"/>
                    </a:lnTo>
                    <a:lnTo>
                      <a:pt x="656" y="126"/>
                    </a:lnTo>
                    <a:lnTo>
                      <a:pt x="684" y="165"/>
                    </a:lnTo>
                    <a:lnTo>
                      <a:pt x="703" y="206"/>
                    </a:lnTo>
                    <a:lnTo>
                      <a:pt x="715" y="251"/>
                    </a:lnTo>
                    <a:lnTo>
                      <a:pt x="722" y="297"/>
                    </a:lnTo>
                    <a:lnTo>
                      <a:pt x="722" y="344"/>
                    </a:lnTo>
                    <a:lnTo>
                      <a:pt x="715" y="387"/>
                    </a:lnTo>
                    <a:lnTo>
                      <a:pt x="703" y="429"/>
                    </a:lnTo>
                    <a:lnTo>
                      <a:pt x="684" y="470"/>
                    </a:lnTo>
                    <a:lnTo>
                      <a:pt x="656" y="509"/>
                    </a:lnTo>
                    <a:lnTo>
                      <a:pt x="623" y="544"/>
                    </a:lnTo>
                    <a:lnTo>
                      <a:pt x="585" y="577"/>
                    </a:lnTo>
                    <a:lnTo>
                      <a:pt x="538" y="606"/>
                    </a:lnTo>
                    <a:lnTo>
                      <a:pt x="550" y="612"/>
                    </a:lnTo>
                    <a:lnTo>
                      <a:pt x="563" y="616"/>
                    </a:lnTo>
                    <a:lnTo>
                      <a:pt x="583" y="616"/>
                    </a:lnTo>
                    <a:lnTo>
                      <a:pt x="608" y="614"/>
                    </a:lnTo>
                    <a:lnTo>
                      <a:pt x="639" y="608"/>
                    </a:lnTo>
                    <a:lnTo>
                      <a:pt x="606" y="630"/>
                    </a:lnTo>
                    <a:lnTo>
                      <a:pt x="575" y="643"/>
                    </a:lnTo>
                    <a:lnTo>
                      <a:pt x="546" y="649"/>
                    </a:lnTo>
                    <a:lnTo>
                      <a:pt x="517" y="653"/>
                    </a:lnTo>
                    <a:lnTo>
                      <a:pt x="484" y="655"/>
                    </a:lnTo>
                    <a:lnTo>
                      <a:pt x="445" y="657"/>
                    </a:lnTo>
                    <a:lnTo>
                      <a:pt x="470" y="668"/>
                    </a:lnTo>
                    <a:lnTo>
                      <a:pt x="495" y="672"/>
                    </a:lnTo>
                    <a:lnTo>
                      <a:pt x="522" y="674"/>
                    </a:lnTo>
                    <a:lnTo>
                      <a:pt x="554" y="676"/>
                    </a:lnTo>
                    <a:lnTo>
                      <a:pt x="509" y="690"/>
                    </a:lnTo>
                    <a:lnTo>
                      <a:pt x="460" y="698"/>
                    </a:lnTo>
                    <a:lnTo>
                      <a:pt x="412" y="696"/>
                    </a:lnTo>
                    <a:lnTo>
                      <a:pt x="363" y="690"/>
                    </a:lnTo>
                    <a:lnTo>
                      <a:pt x="313" y="699"/>
                    </a:lnTo>
                    <a:lnTo>
                      <a:pt x="260" y="699"/>
                    </a:lnTo>
                    <a:lnTo>
                      <a:pt x="210" y="694"/>
                    </a:lnTo>
                    <a:lnTo>
                      <a:pt x="161" y="680"/>
                    </a:lnTo>
                    <a:lnTo>
                      <a:pt x="194" y="678"/>
                    </a:lnTo>
                    <a:lnTo>
                      <a:pt x="221" y="676"/>
                    </a:lnTo>
                    <a:lnTo>
                      <a:pt x="245" y="670"/>
                    </a:lnTo>
                    <a:lnTo>
                      <a:pt x="270" y="661"/>
                    </a:lnTo>
                    <a:lnTo>
                      <a:pt x="233" y="659"/>
                    </a:lnTo>
                    <a:lnTo>
                      <a:pt x="200" y="657"/>
                    </a:lnTo>
                    <a:lnTo>
                      <a:pt x="169" y="653"/>
                    </a:lnTo>
                    <a:lnTo>
                      <a:pt x="140" y="647"/>
                    </a:lnTo>
                    <a:lnTo>
                      <a:pt x="109" y="633"/>
                    </a:lnTo>
                    <a:lnTo>
                      <a:pt x="76" y="612"/>
                    </a:lnTo>
                    <a:lnTo>
                      <a:pt x="109" y="618"/>
                    </a:lnTo>
                    <a:lnTo>
                      <a:pt x="132" y="620"/>
                    </a:lnTo>
                    <a:lnTo>
                      <a:pt x="152" y="620"/>
                    </a:lnTo>
                    <a:lnTo>
                      <a:pt x="167" y="616"/>
                    </a:lnTo>
                    <a:lnTo>
                      <a:pt x="177" y="610"/>
                    </a:lnTo>
                    <a:lnTo>
                      <a:pt x="132" y="585"/>
                    </a:lnTo>
                    <a:lnTo>
                      <a:pt x="93" y="554"/>
                    </a:lnTo>
                    <a:lnTo>
                      <a:pt x="62" y="515"/>
                    </a:lnTo>
                    <a:lnTo>
                      <a:pt x="35" y="474"/>
                    </a:lnTo>
                    <a:lnTo>
                      <a:pt x="18" y="427"/>
                    </a:lnTo>
                    <a:lnTo>
                      <a:pt x="4" y="379"/>
                    </a:lnTo>
                    <a:lnTo>
                      <a:pt x="0" y="328"/>
                    </a:lnTo>
                    <a:lnTo>
                      <a:pt x="2" y="284"/>
                    </a:lnTo>
                    <a:lnTo>
                      <a:pt x="10" y="241"/>
                    </a:lnTo>
                    <a:lnTo>
                      <a:pt x="23" y="198"/>
                    </a:lnTo>
                    <a:lnTo>
                      <a:pt x="43" y="157"/>
                    </a:lnTo>
                    <a:lnTo>
                      <a:pt x="68" y="120"/>
                    </a:lnTo>
                    <a:lnTo>
                      <a:pt x="101" y="87"/>
                    </a:lnTo>
                    <a:lnTo>
                      <a:pt x="140" y="58"/>
                    </a:lnTo>
                    <a:lnTo>
                      <a:pt x="185" y="35"/>
                    </a:lnTo>
                    <a:lnTo>
                      <a:pt x="237" y="16"/>
                    </a:lnTo>
                    <a:lnTo>
                      <a:pt x="295" y="4"/>
                    </a:lnTo>
                    <a:lnTo>
                      <a:pt x="361" y="0"/>
                    </a:lnTo>
                    <a:close/>
                  </a:path>
                </a:pathLst>
              </a:custGeom>
              <a:solidFill>
                <a:srgbClr val="30303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s-SV" sz="900"/>
              </a:p>
            </p:txBody>
          </p:sp>
        </p:grpSp>
        <p:grpSp>
          <p:nvGrpSpPr>
            <p:cNvPr id="69" name="19 Grupo">
              <a:extLst>
                <a:ext uri="{FF2B5EF4-FFF2-40B4-BE49-F238E27FC236}">
                  <a16:creationId xmlns:a16="http://schemas.microsoft.com/office/drawing/2014/main" id="{A6326F28-D449-4F02-A595-0506FAA8D273}"/>
                </a:ext>
              </a:extLst>
            </p:cNvPr>
            <p:cNvGrpSpPr/>
            <p:nvPr/>
          </p:nvGrpSpPr>
          <p:grpSpPr>
            <a:xfrm>
              <a:off x="783513" y="2755819"/>
              <a:ext cx="1107948" cy="1373821"/>
              <a:chOff x="13058403" y="4560881"/>
              <a:chExt cx="2216151" cy="2747960"/>
            </a:xfrm>
          </p:grpSpPr>
          <p:sp>
            <p:nvSpPr>
              <p:cNvPr id="70" name="Freeform 79">
                <a:extLst>
                  <a:ext uri="{FF2B5EF4-FFF2-40B4-BE49-F238E27FC236}">
                    <a16:creationId xmlns:a16="http://schemas.microsoft.com/office/drawing/2014/main" id="{423166C4-A897-4212-AB3D-779038A625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498265" y="6637325"/>
                <a:ext cx="452438" cy="508001"/>
              </a:xfrm>
              <a:custGeom>
                <a:avLst/>
                <a:gdLst>
                  <a:gd name="T0" fmla="*/ 173 w 285"/>
                  <a:gd name="T1" fmla="*/ 0 h 320"/>
                  <a:gd name="T2" fmla="*/ 196 w 285"/>
                  <a:gd name="T3" fmla="*/ 2 h 320"/>
                  <a:gd name="T4" fmla="*/ 219 w 285"/>
                  <a:gd name="T5" fmla="*/ 9 h 320"/>
                  <a:gd name="T6" fmla="*/ 246 w 285"/>
                  <a:gd name="T7" fmla="*/ 25 h 320"/>
                  <a:gd name="T8" fmla="*/ 268 w 285"/>
                  <a:gd name="T9" fmla="*/ 46 h 320"/>
                  <a:gd name="T10" fmla="*/ 281 w 285"/>
                  <a:gd name="T11" fmla="*/ 71 h 320"/>
                  <a:gd name="T12" fmla="*/ 285 w 285"/>
                  <a:gd name="T13" fmla="*/ 103 h 320"/>
                  <a:gd name="T14" fmla="*/ 281 w 285"/>
                  <a:gd name="T15" fmla="*/ 138 h 320"/>
                  <a:gd name="T16" fmla="*/ 268 w 285"/>
                  <a:gd name="T17" fmla="*/ 178 h 320"/>
                  <a:gd name="T18" fmla="*/ 254 w 285"/>
                  <a:gd name="T19" fmla="*/ 250 h 320"/>
                  <a:gd name="T20" fmla="*/ 248 w 285"/>
                  <a:gd name="T21" fmla="*/ 262 h 320"/>
                  <a:gd name="T22" fmla="*/ 239 w 285"/>
                  <a:gd name="T23" fmla="*/ 268 h 320"/>
                  <a:gd name="T24" fmla="*/ 227 w 285"/>
                  <a:gd name="T25" fmla="*/ 268 h 320"/>
                  <a:gd name="T26" fmla="*/ 217 w 285"/>
                  <a:gd name="T27" fmla="*/ 264 h 320"/>
                  <a:gd name="T28" fmla="*/ 212 w 285"/>
                  <a:gd name="T29" fmla="*/ 254 h 320"/>
                  <a:gd name="T30" fmla="*/ 212 w 285"/>
                  <a:gd name="T31" fmla="*/ 241 h 320"/>
                  <a:gd name="T32" fmla="*/ 217 w 285"/>
                  <a:gd name="T33" fmla="*/ 211 h 320"/>
                  <a:gd name="T34" fmla="*/ 215 w 285"/>
                  <a:gd name="T35" fmla="*/ 211 h 320"/>
                  <a:gd name="T36" fmla="*/ 212 w 285"/>
                  <a:gd name="T37" fmla="*/ 213 h 320"/>
                  <a:gd name="T38" fmla="*/ 192 w 285"/>
                  <a:gd name="T39" fmla="*/ 272 h 320"/>
                  <a:gd name="T40" fmla="*/ 186 w 285"/>
                  <a:gd name="T41" fmla="*/ 281 h 320"/>
                  <a:gd name="T42" fmla="*/ 175 w 285"/>
                  <a:gd name="T43" fmla="*/ 287 h 320"/>
                  <a:gd name="T44" fmla="*/ 165 w 285"/>
                  <a:gd name="T45" fmla="*/ 285 h 320"/>
                  <a:gd name="T46" fmla="*/ 155 w 285"/>
                  <a:gd name="T47" fmla="*/ 279 h 320"/>
                  <a:gd name="T48" fmla="*/ 151 w 285"/>
                  <a:gd name="T49" fmla="*/ 270 h 320"/>
                  <a:gd name="T50" fmla="*/ 151 w 285"/>
                  <a:gd name="T51" fmla="*/ 258 h 320"/>
                  <a:gd name="T52" fmla="*/ 165 w 285"/>
                  <a:gd name="T53" fmla="*/ 211 h 320"/>
                  <a:gd name="T54" fmla="*/ 163 w 285"/>
                  <a:gd name="T55" fmla="*/ 209 h 320"/>
                  <a:gd name="T56" fmla="*/ 161 w 285"/>
                  <a:gd name="T57" fmla="*/ 209 h 320"/>
                  <a:gd name="T58" fmla="*/ 138 w 285"/>
                  <a:gd name="T59" fmla="*/ 268 h 320"/>
                  <a:gd name="T60" fmla="*/ 130 w 285"/>
                  <a:gd name="T61" fmla="*/ 277 h 320"/>
                  <a:gd name="T62" fmla="*/ 120 w 285"/>
                  <a:gd name="T63" fmla="*/ 281 h 320"/>
                  <a:gd name="T64" fmla="*/ 109 w 285"/>
                  <a:gd name="T65" fmla="*/ 279 h 320"/>
                  <a:gd name="T66" fmla="*/ 101 w 285"/>
                  <a:gd name="T67" fmla="*/ 274 h 320"/>
                  <a:gd name="T68" fmla="*/ 95 w 285"/>
                  <a:gd name="T69" fmla="*/ 264 h 320"/>
                  <a:gd name="T70" fmla="*/ 97 w 285"/>
                  <a:gd name="T71" fmla="*/ 252 h 320"/>
                  <a:gd name="T72" fmla="*/ 124 w 285"/>
                  <a:gd name="T73" fmla="*/ 184 h 320"/>
                  <a:gd name="T74" fmla="*/ 120 w 285"/>
                  <a:gd name="T75" fmla="*/ 178 h 320"/>
                  <a:gd name="T76" fmla="*/ 50 w 285"/>
                  <a:gd name="T77" fmla="*/ 309 h 320"/>
                  <a:gd name="T78" fmla="*/ 43 w 285"/>
                  <a:gd name="T79" fmla="*/ 318 h 320"/>
                  <a:gd name="T80" fmla="*/ 33 w 285"/>
                  <a:gd name="T81" fmla="*/ 320 h 320"/>
                  <a:gd name="T82" fmla="*/ 21 w 285"/>
                  <a:gd name="T83" fmla="*/ 318 h 320"/>
                  <a:gd name="T84" fmla="*/ 13 w 285"/>
                  <a:gd name="T85" fmla="*/ 310 h 320"/>
                  <a:gd name="T86" fmla="*/ 10 w 285"/>
                  <a:gd name="T87" fmla="*/ 301 h 320"/>
                  <a:gd name="T88" fmla="*/ 13 w 285"/>
                  <a:gd name="T89" fmla="*/ 289 h 320"/>
                  <a:gd name="T90" fmla="*/ 91 w 285"/>
                  <a:gd name="T91" fmla="*/ 139 h 320"/>
                  <a:gd name="T92" fmla="*/ 101 w 285"/>
                  <a:gd name="T93" fmla="*/ 118 h 320"/>
                  <a:gd name="T94" fmla="*/ 112 w 285"/>
                  <a:gd name="T95" fmla="*/ 91 h 320"/>
                  <a:gd name="T96" fmla="*/ 50 w 285"/>
                  <a:gd name="T97" fmla="*/ 134 h 320"/>
                  <a:gd name="T98" fmla="*/ 35 w 285"/>
                  <a:gd name="T99" fmla="*/ 139 h 320"/>
                  <a:gd name="T100" fmla="*/ 21 w 285"/>
                  <a:gd name="T101" fmla="*/ 139 h 320"/>
                  <a:gd name="T102" fmla="*/ 11 w 285"/>
                  <a:gd name="T103" fmla="*/ 132 h 320"/>
                  <a:gd name="T104" fmla="*/ 4 w 285"/>
                  <a:gd name="T105" fmla="*/ 124 h 320"/>
                  <a:gd name="T106" fmla="*/ 0 w 285"/>
                  <a:gd name="T107" fmla="*/ 114 h 320"/>
                  <a:gd name="T108" fmla="*/ 134 w 285"/>
                  <a:gd name="T109" fmla="*/ 9 h 320"/>
                  <a:gd name="T110" fmla="*/ 151 w 285"/>
                  <a:gd name="T111" fmla="*/ 2 h 320"/>
                  <a:gd name="T112" fmla="*/ 173 w 285"/>
                  <a:gd name="T113" fmla="*/ 0 h 3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85" h="320">
                    <a:moveTo>
                      <a:pt x="173" y="0"/>
                    </a:moveTo>
                    <a:lnTo>
                      <a:pt x="196" y="2"/>
                    </a:lnTo>
                    <a:lnTo>
                      <a:pt x="219" y="9"/>
                    </a:lnTo>
                    <a:lnTo>
                      <a:pt x="246" y="25"/>
                    </a:lnTo>
                    <a:lnTo>
                      <a:pt x="268" y="46"/>
                    </a:lnTo>
                    <a:lnTo>
                      <a:pt x="281" y="71"/>
                    </a:lnTo>
                    <a:lnTo>
                      <a:pt x="285" y="103"/>
                    </a:lnTo>
                    <a:lnTo>
                      <a:pt x="281" y="138"/>
                    </a:lnTo>
                    <a:lnTo>
                      <a:pt x="268" y="178"/>
                    </a:lnTo>
                    <a:lnTo>
                      <a:pt x="254" y="250"/>
                    </a:lnTo>
                    <a:lnTo>
                      <a:pt x="248" y="262"/>
                    </a:lnTo>
                    <a:lnTo>
                      <a:pt x="239" y="268"/>
                    </a:lnTo>
                    <a:lnTo>
                      <a:pt x="227" y="268"/>
                    </a:lnTo>
                    <a:lnTo>
                      <a:pt x="217" y="264"/>
                    </a:lnTo>
                    <a:lnTo>
                      <a:pt x="212" y="254"/>
                    </a:lnTo>
                    <a:lnTo>
                      <a:pt x="212" y="241"/>
                    </a:lnTo>
                    <a:lnTo>
                      <a:pt x="217" y="211"/>
                    </a:lnTo>
                    <a:lnTo>
                      <a:pt x="215" y="211"/>
                    </a:lnTo>
                    <a:lnTo>
                      <a:pt x="212" y="213"/>
                    </a:lnTo>
                    <a:lnTo>
                      <a:pt x="192" y="272"/>
                    </a:lnTo>
                    <a:lnTo>
                      <a:pt x="186" y="281"/>
                    </a:lnTo>
                    <a:lnTo>
                      <a:pt x="175" y="287"/>
                    </a:lnTo>
                    <a:lnTo>
                      <a:pt x="165" y="285"/>
                    </a:lnTo>
                    <a:lnTo>
                      <a:pt x="155" y="279"/>
                    </a:lnTo>
                    <a:lnTo>
                      <a:pt x="151" y="270"/>
                    </a:lnTo>
                    <a:lnTo>
                      <a:pt x="151" y="258"/>
                    </a:lnTo>
                    <a:lnTo>
                      <a:pt x="165" y="211"/>
                    </a:lnTo>
                    <a:lnTo>
                      <a:pt x="163" y="209"/>
                    </a:lnTo>
                    <a:lnTo>
                      <a:pt x="161" y="209"/>
                    </a:lnTo>
                    <a:lnTo>
                      <a:pt x="138" y="268"/>
                    </a:lnTo>
                    <a:lnTo>
                      <a:pt x="130" y="277"/>
                    </a:lnTo>
                    <a:lnTo>
                      <a:pt x="120" y="281"/>
                    </a:lnTo>
                    <a:lnTo>
                      <a:pt x="109" y="279"/>
                    </a:lnTo>
                    <a:lnTo>
                      <a:pt x="101" y="274"/>
                    </a:lnTo>
                    <a:lnTo>
                      <a:pt x="95" y="264"/>
                    </a:lnTo>
                    <a:lnTo>
                      <a:pt x="97" y="252"/>
                    </a:lnTo>
                    <a:lnTo>
                      <a:pt x="124" y="184"/>
                    </a:lnTo>
                    <a:lnTo>
                      <a:pt x="120" y="178"/>
                    </a:lnTo>
                    <a:lnTo>
                      <a:pt x="50" y="309"/>
                    </a:lnTo>
                    <a:lnTo>
                      <a:pt x="43" y="318"/>
                    </a:lnTo>
                    <a:lnTo>
                      <a:pt x="33" y="320"/>
                    </a:lnTo>
                    <a:lnTo>
                      <a:pt x="21" y="318"/>
                    </a:lnTo>
                    <a:lnTo>
                      <a:pt x="13" y="310"/>
                    </a:lnTo>
                    <a:lnTo>
                      <a:pt x="10" y="301"/>
                    </a:lnTo>
                    <a:lnTo>
                      <a:pt x="13" y="289"/>
                    </a:lnTo>
                    <a:lnTo>
                      <a:pt x="91" y="139"/>
                    </a:lnTo>
                    <a:lnTo>
                      <a:pt x="101" y="118"/>
                    </a:lnTo>
                    <a:lnTo>
                      <a:pt x="112" y="91"/>
                    </a:lnTo>
                    <a:lnTo>
                      <a:pt x="50" y="134"/>
                    </a:lnTo>
                    <a:lnTo>
                      <a:pt x="35" y="139"/>
                    </a:lnTo>
                    <a:lnTo>
                      <a:pt x="21" y="139"/>
                    </a:lnTo>
                    <a:lnTo>
                      <a:pt x="11" y="132"/>
                    </a:lnTo>
                    <a:lnTo>
                      <a:pt x="4" y="124"/>
                    </a:lnTo>
                    <a:lnTo>
                      <a:pt x="0" y="114"/>
                    </a:lnTo>
                    <a:lnTo>
                      <a:pt x="134" y="9"/>
                    </a:lnTo>
                    <a:lnTo>
                      <a:pt x="151" y="2"/>
                    </a:lnTo>
                    <a:lnTo>
                      <a:pt x="173" y="0"/>
                    </a:lnTo>
                    <a:close/>
                  </a:path>
                </a:pathLst>
              </a:custGeom>
              <a:solidFill>
                <a:srgbClr val="F6DFC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s-SV" sz="900"/>
              </a:p>
            </p:txBody>
          </p:sp>
          <p:sp>
            <p:nvSpPr>
              <p:cNvPr id="71" name="Freeform 80">
                <a:extLst>
                  <a:ext uri="{FF2B5EF4-FFF2-40B4-BE49-F238E27FC236}">
                    <a16:creationId xmlns:a16="http://schemas.microsoft.com/office/drawing/2014/main" id="{1EF2BB32-90C1-4720-B524-9609EE7B0F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433179" y="4986326"/>
                <a:ext cx="841375" cy="1782762"/>
              </a:xfrm>
              <a:custGeom>
                <a:avLst/>
                <a:gdLst>
                  <a:gd name="T0" fmla="*/ 107 w 530"/>
                  <a:gd name="T1" fmla="*/ 0 h 1123"/>
                  <a:gd name="T2" fmla="*/ 200 w 530"/>
                  <a:gd name="T3" fmla="*/ 64 h 1123"/>
                  <a:gd name="T4" fmla="*/ 278 w 530"/>
                  <a:gd name="T5" fmla="*/ 128 h 1123"/>
                  <a:gd name="T6" fmla="*/ 346 w 530"/>
                  <a:gd name="T7" fmla="*/ 194 h 1123"/>
                  <a:gd name="T8" fmla="*/ 400 w 530"/>
                  <a:gd name="T9" fmla="*/ 260 h 1123"/>
                  <a:gd name="T10" fmla="*/ 445 w 530"/>
                  <a:gd name="T11" fmla="*/ 328 h 1123"/>
                  <a:gd name="T12" fmla="*/ 480 w 530"/>
                  <a:gd name="T13" fmla="*/ 396 h 1123"/>
                  <a:gd name="T14" fmla="*/ 505 w 530"/>
                  <a:gd name="T15" fmla="*/ 464 h 1123"/>
                  <a:gd name="T16" fmla="*/ 520 w 530"/>
                  <a:gd name="T17" fmla="*/ 532 h 1123"/>
                  <a:gd name="T18" fmla="*/ 528 w 530"/>
                  <a:gd name="T19" fmla="*/ 602 h 1123"/>
                  <a:gd name="T20" fmla="*/ 530 w 530"/>
                  <a:gd name="T21" fmla="*/ 659 h 1123"/>
                  <a:gd name="T22" fmla="*/ 526 w 530"/>
                  <a:gd name="T23" fmla="*/ 711 h 1123"/>
                  <a:gd name="T24" fmla="*/ 517 w 530"/>
                  <a:gd name="T25" fmla="*/ 756 h 1123"/>
                  <a:gd name="T26" fmla="*/ 503 w 530"/>
                  <a:gd name="T27" fmla="*/ 799 h 1123"/>
                  <a:gd name="T28" fmla="*/ 487 w 530"/>
                  <a:gd name="T29" fmla="*/ 839 h 1123"/>
                  <a:gd name="T30" fmla="*/ 466 w 530"/>
                  <a:gd name="T31" fmla="*/ 878 h 1123"/>
                  <a:gd name="T32" fmla="*/ 443 w 530"/>
                  <a:gd name="T33" fmla="*/ 919 h 1123"/>
                  <a:gd name="T34" fmla="*/ 418 w 530"/>
                  <a:gd name="T35" fmla="*/ 962 h 1123"/>
                  <a:gd name="T36" fmla="*/ 390 w 530"/>
                  <a:gd name="T37" fmla="*/ 1010 h 1123"/>
                  <a:gd name="T38" fmla="*/ 363 w 530"/>
                  <a:gd name="T39" fmla="*/ 1061 h 1123"/>
                  <a:gd name="T40" fmla="*/ 352 w 530"/>
                  <a:gd name="T41" fmla="*/ 1057 h 1123"/>
                  <a:gd name="T42" fmla="*/ 317 w 530"/>
                  <a:gd name="T43" fmla="*/ 1123 h 1123"/>
                  <a:gd name="T44" fmla="*/ 167 w 530"/>
                  <a:gd name="T45" fmla="*/ 1043 h 1123"/>
                  <a:gd name="T46" fmla="*/ 202 w 530"/>
                  <a:gd name="T47" fmla="*/ 977 h 1123"/>
                  <a:gd name="T48" fmla="*/ 185 w 530"/>
                  <a:gd name="T49" fmla="*/ 970 h 1123"/>
                  <a:gd name="T50" fmla="*/ 212 w 530"/>
                  <a:gd name="T51" fmla="*/ 921 h 1123"/>
                  <a:gd name="T52" fmla="*/ 237 w 530"/>
                  <a:gd name="T53" fmla="*/ 878 h 1123"/>
                  <a:gd name="T54" fmla="*/ 262 w 530"/>
                  <a:gd name="T55" fmla="*/ 841 h 1123"/>
                  <a:gd name="T56" fmla="*/ 282 w 530"/>
                  <a:gd name="T57" fmla="*/ 808 h 1123"/>
                  <a:gd name="T58" fmla="*/ 301 w 530"/>
                  <a:gd name="T59" fmla="*/ 775 h 1123"/>
                  <a:gd name="T60" fmla="*/ 315 w 530"/>
                  <a:gd name="T61" fmla="*/ 740 h 1123"/>
                  <a:gd name="T62" fmla="*/ 324 w 530"/>
                  <a:gd name="T63" fmla="*/ 703 h 1123"/>
                  <a:gd name="T64" fmla="*/ 330 w 530"/>
                  <a:gd name="T65" fmla="*/ 663 h 1123"/>
                  <a:gd name="T66" fmla="*/ 330 w 530"/>
                  <a:gd name="T67" fmla="*/ 616 h 1123"/>
                  <a:gd name="T68" fmla="*/ 322 w 530"/>
                  <a:gd name="T69" fmla="*/ 560 h 1123"/>
                  <a:gd name="T70" fmla="*/ 307 w 530"/>
                  <a:gd name="T71" fmla="*/ 505 h 1123"/>
                  <a:gd name="T72" fmla="*/ 282 w 530"/>
                  <a:gd name="T73" fmla="*/ 449 h 1123"/>
                  <a:gd name="T74" fmla="*/ 249 w 530"/>
                  <a:gd name="T75" fmla="*/ 393 h 1123"/>
                  <a:gd name="T76" fmla="*/ 204 w 530"/>
                  <a:gd name="T77" fmla="*/ 338 h 1123"/>
                  <a:gd name="T78" fmla="*/ 148 w 530"/>
                  <a:gd name="T79" fmla="*/ 282 h 1123"/>
                  <a:gd name="T80" fmla="*/ 80 w 530"/>
                  <a:gd name="T81" fmla="*/ 226 h 1123"/>
                  <a:gd name="T82" fmla="*/ 0 w 530"/>
                  <a:gd name="T83" fmla="*/ 169 h 1123"/>
                  <a:gd name="T84" fmla="*/ 107 w 530"/>
                  <a:gd name="T85" fmla="*/ 0 h 1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530" h="1123">
                    <a:moveTo>
                      <a:pt x="107" y="0"/>
                    </a:moveTo>
                    <a:lnTo>
                      <a:pt x="200" y="64"/>
                    </a:lnTo>
                    <a:lnTo>
                      <a:pt x="278" y="128"/>
                    </a:lnTo>
                    <a:lnTo>
                      <a:pt x="346" y="194"/>
                    </a:lnTo>
                    <a:lnTo>
                      <a:pt x="400" y="260"/>
                    </a:lnTo>
                    <a:lnTo>
                      <a:pt x="445" y="328"/>
                    </a:lnTo>
                    <a:lnTo>
                      <a:pt x="480" y="396"/>
                    </a:lnTo>
                    <a:lnTo>
                      <a:pt x="505" y="464"/>
                    </a:lnTo>
                    <a:lnTo>
                      <a:pt x="520" y="532"/>
                    </a:lnTo>
                    <a:lnTo>
                      <a:pt x="528" y="602"/>
                    </a:lnTo>
                    <a:lnTo>
                      <a:pt x="530" y="659"/>
                    </a:lnTo>
                    <a:lnTo>
                      <a:pt x="526" y="711"/>
                    </a:lnTo>
                    <a:lnTo>
                      <a:pt x="517" y="756"/>
                    </a:lnTo>
                    <a:lnTo>
                      <a:pt x="503" y="799"/>
                    </a:lnTo>
                    <a:lnTo>
                      <a:pt x="487" y="839"/>
                    </a:lnTo>
                    <a:lnTo>
                      <a:pt x="466" y="878"/>
                    </a:lnTo>
                    <a:lnTo>
                      <a:pt x="443" y="919"/>
                    </a:lnTo>
                    <a:lnTo>
                      <a:pt x="418" y="962"/>
                    </a:lnTo>
                    <a:lnTo>
                      <a:pt x="390" y="1010"/>
                    </a:lnTo>
                    <a:lnTo>
                      <a:pt x="363" y="1061"/>
                    </a:lnTo>
                    <a:lnTo>
                      <a:pt x="352" y="1057"/>
                    </a:lnTo>
                    <a:lnTo>
                      <a:pt x="317" y="1123"/>
                    </a:lnTo>
                    <a:lnTo>
                      <a:pt x="167" y="1043"/>
                    </a:lnTo>
                    <a:lnTo>
                      <a:pt x="202" y="977"/>
                    </a:lnTo>
                    <a:lnTo>
                      <a:pt x="185" y="970"/>
                    </a:lnTo>
                    <a:lnTo>
                      <a:pt x="212" y="921"/>
                    </a:lnTo>
                    <a:lnTo>
                      <a:pt x="237" y="878"/>
                    </a:lnTo>
                    <a:lnTo>
                      <a:pt x="262" y="841"/>
                    </a:lnTo>
                    <a:lnTo>
                      <a:pt x="282" y="808"/>
                    </a:lnTo>
                    <a:lnTo>
                      <a:pt x="301" y="775"/>
                    </a:lnTo>
                    <a:lnTo>
                      <a:pt x="315" y="740"/>
                    </a:lnTo>
                    <a:lnTo>
                      <a:pt x="324" y="703"/>
                    </a:lnTo>
                    <a:lnTo>
                      <a:pt x="330" y="663"/>
                    </a:lnTo>
                    <a:lnTo>
                      <a:pt x="330" y="616"/>
                    </a:lnTo>
                    <a:lnTo>
                      <a:pt x="322" y="560"/>
                    </a:lnTo>
                    <a:lnTo>
                      <a:pt x="307" y="505"/>
                    </a:lnTo>
                    <a:lnTo>
                      <a:pt x="282" y="449"/>
                    </a:lnTo>
                    <a:lnTo>
                      <a:pt x="249" y="393"/>
                    </a:lnTo>
                    <a:lnTo>
                      <a:pt x="204" y="338"/>
                    </a:lnTo>
                    <a:lnTo>
                      <a:pt x="148" y="282"/>
                    </a:lnTo>
                    <a:lnTo>
                      <a:pt x="80" y="226"/>
                    </a:lnTo>
                    <a:lnTo>
                      <a:pt x="0" y="169"/>
                    </a:lnTo>
                    <a:lnTo>
                      <a:pt x="107" y="0"/>
                    </a:lnTo>
                    <a:close/>
                  </a:path>
                </a:pathLst>
              </a:custGeom>
              <a:solidFill>
                <a:srgbClr val="FF790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s-SV" sz="900"/>
              </a:p>
            </p:txBody>
          </p:sp>
          <p:sp>
            <p:nvSpPr>
              <p:cNvPr id="77" name="Freeform 81">
                <a:extLst>
                  <a:ext uri="{FF2B5EF4-FFF2-40B4-BE49-F238E27FC236}">
                    <a16:creationId xmlns:a16="http://schemas.microsoft.com/office/drawing/2014/main" id="{74345F21-5D34-48F6-A505-06D86FE011A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401305" y="6797666"/>
                <a:ext cx="452438" cy="511175"/>
              </a:xfrm>
              <a:custGeom>
                <a:avLst/>
                <a:gdLst>
                  <a:gd name="T0" fmla="*/ 112 w 285"/>
                  <a:gd name="T1" fmla="*/ 0 h 322"/>
                  <a:gd name="T2" fmla="*/ 134 w 285"/>
                  <a:gd name="T3" fmla="*/ 2 h 322"/>
                  <a:gd name="T4" fmla="*/ 151 w 285"/>
                  <a:gd name="T5" fmla="*/ 9 h 322"/>
                  <a:gd name="T6" fmla="*/ 285 w 285"/>
                  <a:gd name="T7" fmla="*/ 114 h 322"/>
                  <a:gd name="T8" fmla="*/ 281 w 285"/>
                  <a:gd name="T9" fmla="*/ 124 h 322"/>
                  <a:gd name="T10" fmla="*/ 273 w 285"/>
                  <a:gd name="T11" fmla="*/ 134 h 322"/>
                  <a:gd name="T12" fmla="*/ 264 w 285"/>
                  <a:gd name="T13" fmla="*/ 140 h 322"/>
                  <a:gd name="T14" fmla="*/ 250 w 285"/>
                  <a:gd name="T15" fmla="*/ 141 h 322"/>
                  <a:gd name="T16" fmla="*/ 235 w 285"/>
                  <a:gd name="T17" fmla="*/ 134 h 322"/>
                  <a:gd name="T18" fmla="*/ 172 w 285"/>
                  <a:gd name="T19" fmla="*/ 91 h 322"/>
                  <a:gd name="T20" fmla="*/ 184 w 285"/>
                  <a:gd name="T21" fmla="*/ 118 h 322"/>
                  <a:gd name="T22" fmla="*/ 194 w 285"/>
                  <a:gd name="T23" fmla="*/ 141 h 322"/>
                  <a:gd name="T24" fmla="*/ 271 w 285"/>
                  <a:gd name="T25" fmla="*/ 289 h 322"/>
                  <a:gd name="T26" fmla="*/ 275 w 285"/>
                  <a:gd name="T27" fmla="*/ 303 h 322"/>
                  <a:gd name="T28" fmla="*/ 271 w 285"/>
                  <a:gd name="T29" fmla="*/ 312 h 322"/>
                  <a:gd name="T30" fmla="*/ 262 w 285"/>
                  <a:gd name="T31" fmla="*/ 320 h 322"/>
                  <a:gd name="T32" fmla="*/ 252 w 285"/>
                  <a:gd name="T33" fmla="*/ 322 h 322"/>
                  <a:gd name="T34" fmla="*/ 242 w 285"/>
                  <a:gd name="T35" fmla="*/ 320 h 322"/>
                  <a:gd name="T36" fmla="*/ 233 w 285"/>
                  <a:gd name="T37" fmla="*/ 311 h 322"/>
                  <a:gd name="T38" fmla="*/ 165 w 285"/>
                  <a:gd name="T39" fmla="*/ 178 h 322"/>
                  <a:gd name="T40" fmla="*/ 161 w 285"/>
                  <a:gd name="T41" fmla="*/ 184 h 322"/>
                  <a:gd name="T42" fmla="*/ 188 w 285"/>
                  <a:gd name="T43" fmla="*/ 252 h 322"/>
                  <a:gd name="T44" fmla="*/ 190 w 285"/>
                  <a:gd name="T45" fmla="*/ 266 h 322"/>
                  <a:gd name="T46" fmla="*/ 184 w 285"/>
                  <a:gd name="T47" fmla="*/ 276 h 322"/>
                  <a:gd name="T48" fmla="*/ 176 w 285"/>
                  <a:gd name="T49" fmla="*/ 281 h 322"/>
                  <a:gd name="T50" fmla="*/ 165 w 285"/>
                  <a:gd name="T51" fmla="*/ 283 h 322"/>
                  <a:gd name="T52" fmla="*/ 155 w 285"/>
                  <a:gd name="T53" fmla="*/ 279 h 322"/>
                  <a:gd name="T54" fmla="*/ 147 w 285"/>
                  <a:gd name="T55" fmla="*/ 270 h 322"/>
                  <a:gd name="T56" fmla="*/ 124 w 285"/>
                  <a:gd name="T57" fmla="*/ 209 h 322"/>
                  <a:gd name="T58" fmla="*/ 122 w 285"/>
                  <a:gd name="T59" fmla="*/ 211 h 322"/>
                  <a:gd name="T60" fmla="*/ 120 w 285"/>
                  <a:gd name="T61" fmla="*/ 211 h 322"/>
                  <a:gd name="T62" fmla="*/ 134 w 285"/>
                  <a:gd name="T63" fmla="*/ 260 h 322"/>
                  <a:gd name="T64" fmla="*/ 134 w 285"/>
                  <a:gd name="T65" fmla="*/ 272 h 322"/>
                  <a:gd name="T66" fmla="*/ 128 w 285"/>
                  <a:gd name="T67" fmla="*/ 281 h 322"/>
                  <a:gd name="T68" fmla="*/ 120 w 285"/>
                  <a:gd name="T69" fmla="*/ 287 h 322"/>
                  <a:gd name="T70" fmla="*/ 108 w 285"/>
                  <a:gd name="T71" fmla="*/ 287 h 322"/>
                  <a:gd name="T72" fmla="*/ 99 w 285"/>
                  <a:gd name="T73" fmla="*/ 283 h 322"/>
                  <a:gd name="T74" fmla="*/ 93 w 285"/>
                  <a:gd name="T75" fmla="*/ 272 h 322"/>
                  <a:gd name="T76" fmla="*/ 73 w 285"/>
                  <a:gd name="T77" fmla="*/ 213 h 322"/>
                  <a:gd name="T78" fmla="*/ 69 w 285"/>
                  <a:gd name="T79" fmla="*/ 213 h 322"/>
                  <a:gd name="T80" fmla="*/ 68 w 285"/>
                  <a:gd name="T81" fmla="*/ 211 h 322"/>
                  <a:gd name="T82" fmla="*/ 73 w 285"/>
                  <a:gd name="T83" fmla="*/ 243 h 322"/>
                  <a:gd name="T84" fmla="*/ 73 w 285"/>
                  <a:gd name="T85" fmla="*/ 256 h 322"/>
                  <a:gd name="T86" fmla="*/ 68 w 285"/>
                  <a:gd name="T87" fmla="*/ 264 h 322"/>
                  <a:gd name="T88" fmla="*/ 58 w 285"/>
                  <a:gd name="T89" fmla="*/ 270 h 322"/>
                  <a:gd name="T90" fmla="*/ 46 w 285"/>
                  <a:gd name="T91" fmla="*/ 270 h 322"/>
                  <a:gd name="T92" fmla="*/ 36 w 285"/>
                  <a:gd name="T93" fmla="*/ 264 h 322"/>
                  <a:gd name="T94" fmla="*/ 31 w 285"/>
                  <a:gd name="T95" fmla="*/ 252 h 322"/>
                  <a:gd name="T96" fmla="*/ 17 w 285"/>
                  <a:gd name="T97" fmla="*/ 180 h 322"/>
                  <a:gd name="T98" fmla="*/ 3 w 285"/>
                  <a:gd name="T99" fmla="*/ 140 h 322"/>
                  <a:gd name="T100" fmla="*/ 0 w 285"/>
                  <a:gd name="T101" fmla="*/ 103 h 322"/>
                  <a:gd name="T102" fmla="*/ 3 w 285"/>
                  <a:gd name="T103" fmla="*/ 72 h 322"/>
                  <a:gd name="T104" fmla="*/ 17 w 285"/>
                  <a:gd name="T105" fmla="*/ 46 h 322"/>
                  <a:gd name="T106" fmla="*/ 38 w 285"/>
                  <a:gd name="T107" fmla="*/ 27 h 322"/>
                  <a:gd name="T108" fmla="*/ 66 w 285"/>
                  <a:gd name="T109" fmla="*/ 11 h 322"/>
                  <a:gd name="T110" fmla="*/ 89 w 285"/>
                  <a:gd name="T111" fmla="*/ 4 h 322"/>
                  <a:gd name="T112" fmla="*/ 112 w 285"/>
                  <a:gd name="T113" fmla="*/ 0 h 3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85" h="322">
                    <a:moveTo>
                      <a:pt x="112" y="0"/>
                    </a:moveTo>
                    <a:lnTo>
                      <a:pt x="134" y="2"/>
                    </a:lnTo>
                    <a:lnTo>
                      <a:pt x="151" y="9"/>
                    </a:lnTo>
                    <a:lnTo>
                      <a:pt x="285" y="114"/>
                    </a:lnTo>
                    <a:lnTo>
                      <a:pt x="281" y="124"/>
                    </a:lnTo>
                    <a:lnTo>
                      <a:pt x="273" y="134"/>
                    </a:lnTo>
                    <a:lnTo>
                      <a:pt x="264" y="140"/>
                    </a:lnTo>
                    <a:lnTo>
                      <a:pt x="250" y="141"/>
                    </a:lnTo>
                    <a:lnTo>
                      <a:pt x="235" y="134"/>
                    </a:lnTo>
                    <a:lnTo>
                      <a:pt x="172" y="91"/>
                    </a:lnTo>
                    <a:lnTo>
                      <a:pt x="184" y="118"/>
                    </a:lnTo>
                    <a:lnTo>
                      <a:pt x="194" y="141"/>
                    </a:lnTo>
                    <a:lnTo>
                      <a:pt x="271" y="289"/>
                    </a:lnTo>
                    <a:lnTo>
                      <a:pt x="275" y="303"/>
                    </a:lnTo>
                    <a:lnTo>
                      <a:pt x="271" y="312"/>
                    </a:lnTo>
                    <a:lnTo>
                      <a:pt x="262" y="320"/>
                    </a:lnTo>
                    <a:lnTo>
                      <a:pt x="252" y="322"/>
                    </a:lnTo>
                    <a:lnTo>
                      <a:pt x="242" y="320"/>
                    </a:lnTo>
                    <a:lnTo>
                      <a:pt x="233" y="311"/>
                    </a:lnTo>
                    <a:lnTo>
                      <a:pt x="165" y="178"/>
                    </a:lnTo>
                    <a:lnTo>
                      <a:pt x="161" y="184"/>
                    </a:lnTo>
                    <a:lnTo>
                      <a:pt x="188" y="252"/>
                    </a:lnTo>
                    <a:lnTo>
                      <a:pt x="190" y="266"/>
                    </a:lnTo>
                    <a:lnTo>
                      <a:pt x="184" y="276"/>
                    </a:lnTo>
                    <a:lnTo>
                      <a:pt x="176" y="281"/>
                    </a:lnTo>
                    <a:lnTo>
                      <a:pt x="165" y="283"/>
                    </a:lnTo>
                    <a:lnTo>
                      <a:pt x="155" y="279"/>
                    </a:lnTo>
                    <a:lnTo>
                      <a:pt x="147" y="270"/>
                    </a:lnTo>
                    <a:lnTo>
                      <a:pt x="124" y="209"/>
                    </a:lnTo>
                    <a:lnTo>
                      <a:pt x="122" y="211"/>
                    </a:lnTo>
                    <a:lnTo>
                      <a:pt x="120" y="211"/>
                    </a:lnTo>
                    <a:lnTo>
                      <a:pt x="134" y="260"/>
                    </a:lnTo>
                    <a:lnTo>
                      <a:pt x="134" y="272"/>
                    </a:lnTo>
                    <a:lnTo>
                      <a:pt x="128" y="281"/>
                    </a:lnTo>
                    <a:lnTo>
                      <a:pt x="120" y="287"/>
                    </a:lnTo>
                    <a:lnTo>
                      <a:pt x="108" y="287"/>
                    </a:lnTo>
                    <a:lnTo>
                      <a:pt x="99" y="283"/>
                    </a:lnTo>
                    <a:lnTo>
                      <a:pt x="93" y="272"/>
                    </a:lnTo>
                    <a:lnTo>
                      <a:pt x="73" y="213"/>
                    </a:lnTo>
                    <a:lnTo>
                      <a:pt x="69" y="213"/>
                    </a:lnTo>
                    <a:lnTo>
                      <a:pt x="68" y="211"/>
                    </a:lnTo>
                    <a:lnTo>
                      <a:pt x="73" y="243"/>
                    </a:lnTo>
                    <a:lnTo>
                      <a:pt x="73" y="256"/>
                    </a:lnTo>
                    <a:lnTo>
                      <a:pt x="68" y="264"/>
                    </a:lnTo>
                    <a:lnTo>
                      <a:pt x="58" y="270"/>
                    </a:lnTo>
                    <a:lnTo>
                      <a:pt x="46" y="270"/>
                    </a:lnTo>
                    <a:lnTo>
                      <a:pt x="36" y="264"/>
                    </a:lnTo>
                    <a:lnTo>
                      <a:pt x="31" y="252"/>
                    </a:lnTo>
                    <a:lnTo>
                      <a:pt x="17" y="180"/>
                    </a:lnTo>
                    <a:lnTo>
                      <a:pt x="3" y="140"/>
                    </a:lnTo>
                    <a:lnTo>
                      <a:pt x="0" y="103"/>
                    </a:lnTo>
                    <a:lnTo>
                      <a:pt x="3" y="72"/>
                    </a:lnTo>
                    <a:lnTo>
                      <a:pt x="17" y="46"/>
                    </a:lnTo>
                    <a:lnTo>
                      <a:pt x="38" y="27"/>
                    </a:lnTo>
                    <a:lnTo>
                      <a:pt x="66" y="11"/>
                    </a:lnTo>
                    <a:lnTo>
                      <a:pt x="89" y="4"/>
                    </a:lnTo>
                    <a:lnTo>
                      <a:pt x="112" y="0"/>
                    </a:lnTo>
                    <a:close/>
                  </a:path>
                </a:pathLst>
              </a:custGeom>
              <a:solidFill>
                <a:srgbClr val="F6DFC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s-SV" sz="900"/>
              </a:p>
            </p:txBody>
          </p:sp>
          <p:sp>
            <p:nvSpPr>
              <p:cNvPr id="78" name="Freeform 82">
                <a:extLst>
                  <a:ext uri="{FF2B5EF4-FFF2-40B4-BE49-F238E27FC236}">
                    <a16:creationId xmlns:a16="http://schemas.microsoft.com/office/drawing/2014/main" id="{BA6DA80D-4C0C-4024-8B98-5F803A30DB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058403" y="4959343"/>
                <a:ext cx="841375" cy="1973263"/>
              </a:xfrm>
              <a:custGeom>
                <a:avLst/>
                <a:gdLst>
                  <a:gd name="T0" fmla="*/ 421 w 530"/>
                  <a:gd name="T1" fmla="*/ 0 h 1243"/>
                  <a:gd name="T2" fmla="*/ 530 w 530"/>
                  <a:gd name="T3" fmla="*/ 169 h 1243"/>
                  <a:gd name="T4" fmla="*/ 449 w 530"/>
                  <a:gd name="T5" fmla="*/ 225 h 1243"/>
                  <a:gd name="T6" fmla="*/ 381 w 530"/>
                  <a:gd name="T7" fmla="*/ 279 h 1243"/>
                  <a:gd name="T8" fmla="*/ 326 w 530"/>
                  <a:gd name="T9" fmla="*/ 336 h 1243"/>
                  <a:gd name="T10" fmla="*/ 282 w 530"/>
                  <a:gd name="T11" fmla="*/ 392 h 1243"/>
                  <a:gd name="T12" fmla="*/ 247 w 530"/>
                  <a:gd name="T13" fmla="*/ 448 h 1243"/>
                  <a:gd name="T14" fmla="*/ 223 w 530"/>
                  <a:gd name="T15" fmla="*/ 503 h 1243"/>
                  <a:gd name="T16" fmla="*/ 208 w 530"/>
                  <a:gd name="T17" fmla="*/ 559 h 1243"/>
                  <a:gd name="T18" fmla="*/ 200 w 530"/>
                  <a:gd name="T19" fmla="*/ 614 h 1243"/>
                  <a:gd name="T20" fmla="*/ 202 w 530"/>
                  <a:gd name="T21" fmla="*/ 691 h 1243"/>
                  <a:gd name="T22" fmla="*/ 214 w 530"/>
                  <a:gd name="T23" fmla="*/ 771 h 1243"/>
                  <a:gd name="T24" fmla="*/ 237 w 530"/>
                  <a:gd name="T25" fmla="*/ 851 h 1243"/>
                  <a:gd name="T26" fmla="*/ 268 w 530"/>
                  <a:gd name="T27" fmla="*/ 930 h 1243"/>
                  <a:gd name="T28" fmla="*/ 303 w 530"/>
                  <a:gd name="T29" fmla="*/ 1010 h 1243"/>
                  <a:gd name="T30" fmla="*/ 344 w 530"/>
                  <a:gd name="T31" fmla="*/ 1090 h 1243"/>
                  <a:gd name="T32" fmla="*/ 326 w 530"/>
                  <a:gd name="T33" fmla="*/ 1099 h 1243"/>
                  <a:gd name="T34" fmla="*/ 361 w 530"/>
                  <a:gd name="T35" fmla="*/ 1165 h 1243"/>
                  <a:gd name="T36" fmla="*/ 212 w 530"/>
                  <a:gd name="T37" fmla="*/ 1243 h 1243"/>
                  <a:gd name="T38" fmla="*/ 177 w 530"/>
                  <a:gd name="T39" fmla="*/ 1177 h 1243"/>
                  <a:gd name="T40" fmla="*/ 167 w 530"/>
                  <a:gd name="T41" fmla="*/ 1183 h 1243"/>
                  <a:gd name="T42" fmla="*/ 126 w 530"/>
                  <a:gd name="T43" fmla="*/ 1103 h 1243"/>
                  <a:gd name="T44" fmla="*/ 89 w 530"/>
                  <a:gd name="T45" fmla="*/ 1022 h 1243"/>
                  <a:gd name="T46" fmla="*/ 56 w 530"/>
                  <a:gd name="T47" fmla="*/ 940 h 1243"/>
                  <a:gd name="T48" fmla="*/ 29 w 530"/>
                  <a:gd name="T49" fmla="*/ 856 h 1243"/>
                  <a:gd name="T50" fmla="*/ 10 w 530"/>
                  <a:gd name="T51" fmla="*/ 773 h 1243"/>
                  <a:gd name="T52" fmla="*/ 0 w 530"/>
                  <a:gd name="T53" fmla="*/ 687 h 1243"/>
                  <a:gd name="T54" fmla="*/ 0 w 530"/>
                  <a:gd name="T55" fmla="*/ 602 h 1243"/>
                  <a:gd name="T56" fmla="*/ 8 w 530"/>
                  <a:gd name="T57" fmla="*/ 532 h 1243"/>
                  <a:gd name="T58" fmla="*/ 25 w 530"/>
                  <a:gd name="T59" fmla="*/ 464 h 1243"/>
                  <a:gd name="T60" fmla="*/ 49 w 530"/>
                  <a:gd name="T61" fmla="*/ 394 h 1243"/>
                  <a:gd name="T62" fmla="*/ 84 w 530"/>
                  <a:gd name="T63" fmla="*/ 326 h 1243"/>
                  <a:gd name="T64" fmla="*/ 128 w 530"/>
                  <a:gd name="T65" fmla="*/ 260 h 1243"/>
                  <a:gd name="T66" fmla="*/ 184 w 530"/>
                  <a:gd name="T67" fmla="*/ 194 h 1243"/>
                  <a:gd name="T68" fmla="*/ 251 w 530"/>
                  <a:gd name="T69" fmla="*/ 128 h 1243"/>
                  <a:gd name="T70" fmla="*/ 330 w 530"/>
                  <a:gd name="T71" fmla="*/ 64 h 1243"/>
                  <a:gd name="T72" fmla="*/ 421 w 530"/>
                  <a:gd name="T73" fmla="*/ 0 h 1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530" h="1243">
                    <a:moveTo>
                      <a:pt x="421" y="0"/>
                    </a:moveTo>
                    <a:lnTo>
                      <a:pt x="530" y="169"/>
                    </a:lnTo>
                    <a:lnTo>
                      <a:pt x="449" y="225"/>
                    </a:lnTo>
                    <a:lnTo>
                      <a:pt x="381" y="279"/>
                    </a:lnTo>
                    <a:lnTo>
                      <a:pt x="326" y="336"/>
                    </a:lnTo>
                    <a:lnTo>
                      <a:pt x="282" y="392"/>
                    </a:lnTo>
                    <a:lnTo>
                      <a:pt x="247" y="448"/>
                    </a:lnTo>
                    <a:lnTo>
                      <a:pt x="223" y="503"/>
                    </a:lnTo>
                    <a:lnTo>
                      <a:pt x="208" y="559"/>
                    </a:lnTo>
                    <a:lnTo>
                      <a:pt x="200" y="614"/>
                    </a:lnTo>
                    <a:lnTo>
                      <a:pt x="202" y="691"/>
                    </a:lnTo>
                    <a:lnTo>
                      <a:pt x="214" y="771"/>
                    </a:lnTo>
                    <a:lnTo>
                      <a:pt x="237" y="851"/>
                    </a:lnTo>
                    <a:lnTo>
                      <a:pt x="268" y="930"/>
                    </a:lnTo>
                    <a:lnTo>
                      <a:pt x="303" y="1010"/>
                    </a:lnTo>
                    <a:lnTo>
                      <a:pt x="344" y="1090"/>
                    </a:lnTo>
                    <a:lnTo>
                      <a:pt x="326" y="1099"/>
                    </a:lnTo>
                    <a:lnTo>
                      <a:pt x="361" y="1165"/>
                    </a:lnTo>
                    <a:lnTo>
                      <a:pt x="212" y="1243"/>
                    </a:lnTo>
                    <a:lnTo>
                      <a:pt x="177" y="1177"/>
                    </a:lnTo>
                    <a:lnTo>
                      <a:pt x="167" y="1183"/>
                    </a:lnTo>
                    <a:lnTo>
                      <a:pt x="126" y="1103"/>
                    </a:lnTo>
                    <a:lnTo>
                      <a:pt x="89" y="1022"/>
                    </a:lnTo>
                    <a:lnTo>
                      <a:pt x="56" y="940"/>
                    </a:lnTo>
                    <a:lnTo>
                      <a:pt x="29" y="856"/>
                    </a:lnTo>
                    <a:lnTo>
                      <a:pt x="10" y="773"/>
                    </a:lnTo>
                    <a:lnTo>
                      <a:pt x="0" y="687"/>
                    </a:lnTo>
                    <a:lnTo>
                      <a:pt x="0" y="602"/>
                    </a:lnTo>
                    <a:lnTo>
                      <a:pt x="8" y="532"/>
                    </a:lnTo>
                    <a:lnTo>
                      <a:pt x="25" y="464"/>
                    </a:lnTo>
                    <a:lnTo>
                      <a:pt x="49" y="394"/>
                    </a:lnTo>
                    <a:lnTo>
                      <a:pt x="84" y="326"/>
                    </a:lnTo>
                    <a:lnTo>
                      <a:pt x="128" y="260"/>
                    </a:lnTo>
                    <a:lnTo>
                      <a:pt x="184" y="194"/>
                    </a:lnTo>
                    <a:lnTo>
                      <a:pt x="251" y="128"/>
                    </a:lnTo>
                    <a:lnTo>
                      <a:pt x="330" y="64"/>
                    </a:lnTo>
                    <a:lnTo>
                      <a:pt x="421" y="0"/>
                    </a:lnTo>
                    <a:close/>
                  </a:path>
                </a:pathLst>
              </a:custGeom>
              <a:solidFill>
                <a:srgbClr val="FF790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s-SV" sz="900"/>
              </a:p>
            </p:txBody>
          </p:sp>
          <p:sp>
            <p:nvSpPr>
              <p:cNvPr id="79" name="Freeform 83">
                <a:extLst>
                  <a:ext uri="{FF2B5EF4-FFF2-40B4-BE49-F238E27FC236}">
                    <a16:creationId xmlns:a16="http://schemas.microsoft.com/office/drawing/2014/main" id="{D5EA5685-40AE-49EB-9F75-AF8C26BCF45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464804" y="4914894"/>
                <a:ext cx="1381125" cy="719138"/>
              </a:xfrm>
              <a:custGeom>
                <a:avLst/>
                <a:gdLst>
                  <a:gd name="T0" fmla="*/ 435 w 870"/>
                  <a:gd name="T1" fmla="*/ 0 h 453"/>
                  <a:gd name="T2" fmla="*/ 505 w 870"/>
                  <a:gd name="T3" fmla="*/ 2 h 453"/>
                  <a:gd name="T4" fmla="*/ 573 w 870"/>
                  <a:gd name="T5" fmla="*/ 12 h 453"/>
                  <a:gd name="T6" fmla="*/ 635 w 870"/>
                  <a:gd name="T7" fmla="*/ 26 h 453"/>
                  <a:gd name="T8" fmla="*/ 692 w 870"/>
                  <a:gd name="T9" fmla="*/ 43 h 453"/>
                  <a:gd name="T10" fmla="*/ 742 w 870"/>
                  <a:gd name="T11" fmla="*/ 67 h 453"/>
                  <a:gd name="T12" fmla="*/ 787 w 870"/>
                  <a:gd name="T13" fmla="*/ 92 h 453"/>
                  <a:gd name="T14" fmla="*/ 822 w 870"/>
                  <a:gd name="T15" fmla="*/ 123 h 453"/>
                  <a:gd name="T16" fmla="*/ 849 w 870"/>
                  <a:gd name="T17" fmla="*/ 154 h 453"/>
                  <a:gd name="T18" fmla="*/ 864 w 870"/>
                  <a:gd name="T19" fmla="*/ 189 h 453"/>
                  <a:gd name="T20" fmla="*/ 870 w 870"/>
                  <a:gd name="T21" fmla="*/ 226 h 453"/>
                  <a:gd name="T22" fmla="*/ 864 w 870"/>
                  <a:gd name="T23" fmla="*/ 263 h 453"/>
                  <a:gd name="T24" fmla="*/ 849 w 870"/>
                  <a:gd name="T25" fmla="*/ 298 h 453"/>
                  <a:gd name="T26" fmla="*/ 822 w 870"/>
                  <a:gd name="T27" fmla="*/ 331 h 453"/>
                  <a:gd name="T28" fmla="*/ 787 w 870"/>
                  <a:gd name="T29" fmla="*/ 360 h 453"/>
                  <a:gd name="T30" fmla="*/ 742 w 870"/>
                  <a:gd name="T31" fmla="*/ 387 h 453"/>
                  <a:gd name="T32" fmla="*/ 692 w 870"/>
                  <a:gd name="T33" fmla="*/ 410 h 453"/>
                  <a:gd name="T34" fmla="*/ 635 w 870"/>
                  <a:gd name="T35" fmla="*/ 428 h 453"/>
                  <a:gd name="T36" fmla="*/ 573 w 870"/>
                  <a:gd name="T37" fmla="*/ 441 h 453"/>
                  <a:gd name="T38" fmla="*/ 505 w 870"/>
                  <a:gd name="T39" fmla="*/ 449 h 453"/>
                  <a:gd name="T40" fmla="*/ 435 w 870"/>
                  <a:gd name="T41" fmla="*/ 453 h 453"/>
                  <a:gd name="T42" fmla="*/ 365 w 870"/>
                  <a:gd name="T43" fmla="*/ 449 h 453"/>
                  <a:gd name="T44" fmla="*/ 297 w 870"/>
                  <a:gd name="T45" fmla="*/ 441 h 453"/>
                  <a:gd name="T46" fmla="*/ 235 w 870"/>
                  <a:gd name="T47" fmla="*/ 428 h 453"/>
                  <a:gd name="T48" fmla="*/ 179 w 870"/>
                  <a:gd name="T49" fmla="*/ 410 h 453"/>
                  <a:gd name="T50" fmla="*/ 128 w 870"/>
                  <a:gd name="T51" fmla="*/ 387 h 453"/>
                  <a:gd name="T52" fmla="*/ 84 w 870"/>
                  <a:gd name="T53" fmla="*/ 360 h 453"/>
                  <a:gd name="T54" fmla="*/ 49 w 870"/>
                  <a:gd name="T55" fmla="*/ 331 h 453"/>
                  <a:gd name="T56" fmla="*/ 22 w 870"/>
                  <a:gd name="T57" fmla="*/ 298 h 453"/>
                  <a:gd name="T58" fmla="*/ 6 w 870"/>
                  <a:gd name="T59" fmla="*/ 263 h 453"/>
                  <a:gd name="T60" fmla="*/ 0 w 870"/>
                  <a:gd name="T61" fmla="*/ 226 h 453"/>
                  <a:gd name="T62" fmla="*/ 6 w 870"/>
                  <a:gd name="T63" fmla="*/ 189 h 453"/>
                  <a:gd name="T64" fmla="*/ 22 w 870"/>
                  <a:gd name="T65" fmla="*/ 154 h 453"/>
                  <a:gd name="T66" fmla="*/ 49 w 870"/>
                  <a:gd name="T67" fmla="*/ 123 h 453"/>
                  <a:gd name="T68" fmla="*/ 84 w 870"/>
                  <a:gd name="T69" fmla="*/ 92 h 453"/>
                  <a:gd name="T70" fmla="*/ 128 w 870"/>
                  <a:gd name="T71" fmla="*/ 67 h 453"/>
                  <a:gd name="T72" fmla="*/ 179 w 870"/>
                  <a:gd name="T73" fmla="*/ 43 h 453"/>
                  <a:gd name="T74" fmla="*/ 235 w 870"/>
                  <a:gd name="T75" fmla="*/ 26 h 453"/>
                  <a:gd name="T76" fmla="*/ 297 w 870"/>
                  <a:gd name="T77" fmla="*/ 12 h 453"/>
                  <a:gd name="T78" fmla="*/ 365 w 870"/>
                  <a:gd name="T79" fmla="*/ 2 h 453"/>
                  <a:gd name="T80" fmla="*/ 435 w 870"/>
                  <a:gd name="T81" fmla="*/ 0 h 4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870" h="453">
                    <a:moveTo>
                      <a:pt x="435" y="0"/>
                    </a:moveTo>
                    <a:lnTo>
                      <a:pt x="505" y="2"/>
                    </a:lnTo>
                    <a:lnTo>
                      <a:pt x="573" y="12"/>
                    </a:lnTo>
                    <a:lnTo>
                      <a:pt x="635" y="26"/>
                    </a:lnTo>
                    <a:lnTo>
                      <a:pt x="692" y="43"/>
                    </a:lnTo>
                    <a:lnTo>
                      <a:pt x="742" y="67"/>
                    </a:lnTo>
                    <a:lnTo>
                      <a:pt x="787" y="92"/>
                    </a:lnTo>
                    <a:lnTo>
                      <a:pt x="822" y="123"/>
                    </a:lnTo>
                    <a:lnTo>
                      <a:pt x="849" y="154"/>
                    </a:lnTo>
                    <a:lnTo>
                      <a:pt x="864" y="189"/>
                    </a:lnTo>
                    <a:lnTo>
                      <a:pt x="870" y="226"/>
                    </a:lnTo>
                    <a:lnTo>
                      <a:pt x="864" y="263"/>
                    </a:lnTo>
                    <a:lnTo>
                      <a:pt x="849" y="298"/>
                    </a:lnTo>
                    <a:lnTo>
                      <a:pt x="822" y="331"/>
                    </a:lnTo>
                    <a:lnTo>
                      <a:pt x="787" y="360"/>
                    </a:lnTo>
                    <a:lnTo>
                      <a:pt x="742" y="387"/>
                    </a:lnTo>
                    <a:lnTo>
                      <a:pt x="692" y="410"/>
                    </a:lnTo>
                    <a:lnTo>
                      <a:pt x="635" y="428"/>
                    </a:lnTo>
                    <a:lnTo>
                      <a:pt x="573" y="441"/>
                    </a:lnTo>
                    <a:lnTo>
                      <a:pt x="505" y="449"/>
                    </a:lnTo>
                    <a:lnTo>
                      <a:pt x="435" y="453"/>
                    </a:lnTo>
                    <a:lnTo>
                      <a:pt x="365" y="449"/>
                    </a:lnTo>
                    <a:lnTo>
                      <a:pt x="297" y="441"/>
                    </a:lnTo>
                    <a:lnTo>
                      <a:pt x="235" y="428"/>
                    </a:lnTo>
                    <a:lnTo>
                      <a:pt x="179" y="410"/>
                    </a:lnTo>
                    <a:lnTo>
                      <a:pt x="128" y="387"/>
                    </a:lnTo>
                    <a:lnTo>
                      <a:pt x="84" y="360"/>
                    </a:lnTo>
                    <a:lnTo>
                      <a:pt x="49" y="331"/>
                    </a:lnTo>
                    <a:lnTo>
                      <a:pt x="22" y="298"/>
                    </a:lnTo>
                    <a:lnTo>
                      <a:pt x="6" y="263"/>
                    </a:lnTo>
                    <a:lnTo>
                      <a:pt x="0" y="226"/>
                    </a:lnTo>
                    <a:lnTo>
                      <a:pt x="6" y="189"/>
                    </a:lnTo>
                    <a:lnTo>
                      <a:pt x="22" y="154"/>
                    </a:lnTo>
                    <a:lnTo>
                      <a:pt x="49" y="123"/>
                    </a:lnTo>
                    <a:lnTo>
                      <a:pt x="84" y="92"/>
                    </a:lnTo>
                    <a:lnTo>
                      <a:pt x="128" y="67"/>
                    </a:lnTo>
                    <a:lnTo>
                      <a:pt x="179" y="43"/>
                    </a:lnTo>
                    <a:lnTo>
                      <a:pt x="235" y="26"/>
                    </a:lnTo>
                    <a:lnTo>
                      <a:pt x="297" y="12"/>
                    </a:lnTo>
                    <a:lnTo>
                      <a:pt x="365" y="2"/>
                    </a:lnTo>
                    <a:lnTo>
                      <a:pt x="435" y="0"/>
                    </a:lnTo>
                    <a:close/>
                  </a:path>
                </a:pathLst>
              </a:custGeom>
              <a:solidFill>
                <a:srgbClr val="FF790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s-SV" sz="900"/>
              </a:p>
            </p:txBody>
          </p:sp>
          <p:sp>
            <p:nvSpPr>
              <p:cNvPr id="80" name="Freeform 84">
                <a:extLst>
                  <a:ext uri="{FF2B5EF4-FFF2-40B4-BE49-F238E27FC236}">
                    <a16:creationId xmlns:a16="http://schemas.microsoft.com/office/drawing/2014/main" id="{C673C316-9B36-445D-9913-A89A430BF9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582284" y="4560881"/>
                <a:ext cx="1146174" cy="1109663"/>
              </a:xfrm>
              <a:custGeom>
                <a:avLst/>
                <a:gdLst>
                  <a:gd name="T0" fmla="*/ 427 w 722"/>
                  <a:gd name="T1" fmla="*/ 4 h 699"/>
                  <a:gd name="T2" fmla="*/ 538 w 722"/>
                  <a:gd name="T3" fmla="*/ 35 h 699"/>
                  <a:gd name="T4" fmla="*/ 623 w 722"/>
                  <a:gd name="T5" fmla="*/ 91 h 699"/>
                  <a:gd name="T6" fmla="*/ 684 w 722"/>
                  <a:gd name="T7" fmla="*/ 165 h 699"/>
                  <a:gd name="T8" fmla="*/ 715 w 722"/>
                  <a:gd name="T9" fmla="*/ 251 h 699"/>
                  <a:gd name="T10" fmla="*/ 722 w 722"/>
                  <a:gd name="T11" fmla="*/ 344 h 699"/>
                  <a:gd name="T12" fmla="*/ 703 w 722"/>
                  <a:gd name="T13" fmla="*/ 429 h 699"/>
                  <a:gd name="T14" fmla="*/ 656 w 722"/>
                  <a:gd name="T15" fmla="*/ 509 h 699"/>
                  <a:gd name="T16" fmla="*/ 585 w 722"/>
                  <a:gd name="T17" fmla="*/ 577 h 699"/>
                  <a:gd name="T18" fmla="*/ 550 w 722"/>
                  <a:gd name="T19" fmla="*/ 612 h 699"/>
                  <a:gd name="T20" fmla="*/ 583 w 722"/>
                  <a:gd name="T21" fmla="*/ 616 h 699"/>
                  <a:gd name="T22" fmla="*/ 639 w 722"/>
                  <a:gd name="T23" fmla="*/ 608 h 699"/>
                  <a:gd name="T24" fmla="*/ 575 w 722"/>
                  <a:gd name="T25" fmla="*/ 643 h 699"/>
                  <a:gd name="T26" fmla="*/ 517 w 722"/>
                  <a:gd name="T27" fmla="*/ 653 h 699"/>
                  <a:gd name="T28" fmla="*/ 445 w 722"/>
                  <a:gd name="T29" fmla="*/ 657 h 699"/>
                  <a:gd name="T30" fmla="*/ 495 w 722"/>
                  <a:gd name="T31" fmla="*/ 672 h 699"/>
                  <a:gd name="T32" fmla="*/ 554 w 722"/>
                  <a:gd name="T33" fmla="*/ 676 h 699"/>
                  <a:gd name="T34" fmla="*/ 460 w 722"/>
                  <a:gd name="T35" fmla="*/ 698 h 699"/>
                  <a:gd name="T36" fmla="*/ 363 w 722"/>
                  <a:gd name="T37" fmla="*/ 690 h 699"/>
                  <a:gd name="T38" fmla="*/ 260 w 722"/>
                  <a:gd name="T39" fmla="*/ 699 h 699"/>
                  <a:gd name="T40" fmla="*/ 161 w 722"/>
                  <a:gd name="T41" fmla="*/ 680 h 699"/>
                  <a:gd name="T42" fmla="*/ 221 w 722"/>
                  <a:gd name="T43" fmla="*/ 676 h 699"/>
                  <a:gd name="T44" fmla="*/ 270 w 722"/>
                  <a:gd name="T45" fmla="*/ 661 h 699"/>
                  <a:gd name="T46" fmla="*/ 200 w 722"/>
                  <a:gd name="T47" fmla="*/ 657 h 699"/>
                  <a:gd name="T48" fmla="*/ 140 w 722"/>
                  <a:gd name="T49" fmla="*/ 647 h 699"/>
                  <a:gd name="T50" fmla="*/ 76 w 722"/>
                  <a:gd name="T51" fmla="*/ 612 h 699"/>
                  <a:gd name="T52" fmla="*/ 132 w 722"/>
                  <a:gd name="T53" fmla="*/ 620 h 699"/>
                  <a:gd name="T54" fmla="*/ 167 w 722"/>
                  <a:gd name="T55" fmla="*/ 616 h 699"/>
                  <a:gd name="T56" fmla="*/ 132 w 722"/>
                  <a:gd name="T57" fmla="*/ 585 h 699"/>
                  <a:gd name="T58" fmla="*/ 62 w 722"/>
                  <a:gd name="T59" fmla="*/ 515 h 699"/>
                  <a:gd name="T60" fmla="*/ 18 w 722"/>
                  <a:gd name="T61" fmla="*/ 427 h 699"/>
                  <a:gd name="T62" fmla="*/ 0 w 722"/>
                  <a:gd name="T63" fmla="*/ 328 h 699"/>
                  <a:gd name="T64" fmla="*/ 10 w 722"/>
                  <a:gd name="T65" fmla="*/ 241 h 699"/>
                  <a:gd name="T66" fmla="*/ 43 w 722"/>
                  <a:gd name="T67" fmla="*/ 157 h 699"/>
                  <a:gd name="T68" fmla="*/ 101 w 722"/>
                  <a:gd name="T69" fmla="*/ 87 h 699"/>
                  <a:gd name="T70" fmla="*/ 185 w 722"/>
                  <a:gd name="T71" fmla="*/ 35 h 699"/>
                  <a:gd name="T72" fmla="*/ 295 w 722"/>
                  <a:gd name="T73" fmla="*/ 4 h 6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722" h="699">
                    <a:moveTo>
                      <a:pt x="361" y="0"/>
                    </a:moveTo>
                    <a:lnTo>
                      <a:pt x="427" y="4"/>
                    </a:lnTo>
                    <a:lnTo>
                      <a:pt x="486" y="17"/>
                    </a:lnTo>
                    <a:lnTo>
                      <a:pt x="538" y="35"/>
                    </a:lnTo>
                    <a:lnTo>
                      <a:pt x="585" y="60"/>
                    </a:lnTo>
                    <a:lnTo>
                      <a:pt x="623" y="91"/>
                    </a:lnTo>
                    <a:lnTo>
                      <a:pt x="656" y="126"/>
                    </a:lnTo>
                    <a:lnTo>
                      <a:pt x="684" y="165"/>
                    </a:lnTo>
                    <a:lnTo>
                      <a:pt x="703" y="206"/>
                    </a:lnTo>
                    <a:lnTo>
                      <a:pt x="715" y="251"/>
                    </a:lnTo>
                    <a:lnTo>
                      <a:pt x="722" y="297"/>
                    </a:lnTo>
                    <a:lnTo>
                      <a:pt x="722" y="344"/>
                    </a:lnTo>
                    <a:lnTo>
                      <a:pt x="715" y="387"/>
                    </a:lnTo>
                    <a:lnTo>
                      <a:pt x="703" y="429"/>
                    </a:lnTo>
                    <a:lnTo>
                      <a:pt x="684" y="470"/>
                    </a:lnTo>
                    <a:lnTo>
                      <a:pt x="656" y="509"/>
                    </a:lnTo>
                    <a:lnTo>
                      <a:pt x="623" y="544"/>
                    </a:lnTo>
                    <a:lnTo>
                      <a:pt x="585" y="577"/>
                    </a:lnTo>
                    <a:lnTo>
                      <a:pt x="538" y="606"/>
                    </a:lnTo>
                    <a:lnTo>
                      <a:pt x="550" y="612"/>
                    </a:lnTo>
                    <a:lnTo>
                      <a:pt x="563" y="616"/>
                    </a:lnTo>
                    <a:lnTo>
                      <a:pt x="583" y="616"/>
                    </a:lnTo>
                    <a:lnTo>
                      <a:pt x="608" y="614"/>
                    </a:lnTo>
                    <a:lnTo>
                      <a:pt x="639" y="608"/>
                    </a:lnTo>
                    <a:lnTo>
                      <a:pt x="606" y="630"/>
                    </a:lnTo>
                    <a:lnTo>
                      <a:pt x="575" y="643"/>
                    </a:lnTo>
                    <a:lnTo>
                      <a:pt x="546" y="649"/>
                    </a:lnTo>
                    <a:lnTo>
                      <a:pt x="517" y="653"/>
                    </a:lnTo>
                    <a:lnTo>
                      <a:pt x="484" y="655"/>
                    </a:lnTo>
                    <a:lnTo>
                      <a:pt x="445" y="657"/>
                    </a:lnTo>
                    <a:lnTo>
                      <a:pt x="470" y="668"/>
                    </a:lnTo>
                    <a:lnTo>
                      <a:pt x="495" y="672"/>
                    </a:lnTo>
                    <a:lnTo>
                      <a:pt x="522" y="674"/>
                    </a:lnTo>
                    <a:lnTo>
                      <a:pt x="554" y="676"/>
                    </a:lnTo>
                    <a:lnTo>
                      <a:pt x="509" y="690"/>
                    </a:lnTo>
                    <a:lnTo>
                      <a:pt x="460" y="698"/>
                    </a:lnTo>
                    <a:lnTo>
                      <a:pt x="412" y="696"/>
                    </a:lnTo>
                    <a:lnTo>
                      <a:pt x="363" y="690"/>
                    </a:lnTo>
                    <a:lnTo>
                      <a:pt x="313" y="699"/>
                    </a:lnTo>
                    <a:lnTo>
                      <a:pt x="260" y="699"/>
                    </a:lnTo>
                    <a:lnTo>
                      <a:pt x="210" y="694"/>
                    </a:lnTo>
                    <a:lnTo>
                      <a:pt x="161" y="680"/>
                    </a:lnTo>
                    <a:lnTo>
                      <a:pt x="194" y="678"/>
                    </a:lnTo>
                    <a:lnTo>
                      <a:pt x="221" y="676"/>
                    </a:lnTo>
                    <a:lnTo>
                      <a:pt x="245" y="670"/>
                    </a:lnTo>
                    <a:lnTo>
                      <a:pt x="270" y="661"/>
                    </a:lnTo>
                    <a:lnTo>
                      <a:pt x="233" y="659"/>
                    </a:lnTo>
                    <a:lnTo>
                      <a:pt x="200" y="657"/>
                    </a:lnTo>
                    <a:lnTo>
                      <a:pt x="169" y="653"/>
                    </a:lnTo>
                    <a:lnTo>
                      <a:pt x="140" y="647"/>
                    </a:lnTo>
                    <a:lnTo>
                      <a:pt x="109" y="633"/>
                    </a:lnTo>
                    <a:lnTo>
                      <a:pt x="76" y="612"/>
                    </a:lnTo>
                    <a:lnTo>
                      <a:pt x="109" y="618"/>
                    </a:lnTo>
                    <a:lnTo>
                      <a:pt x="132" y="620"/>
                    </a:lnTo>
                    <a:lnTo>
                      <a:pt x="152" y="620"/>
                    </a:lnTo>
                    <a:lnTo>
                      <a:pt x="167" y="616"/>
                    </a:lnTo>
                    <a:lnTo>
                      <a:pt x="177" y="610"/>
                    </a:lnTo>
                    <a:lnTo>
                      <a:pt x="132" y="585"/>
                    </a:lnTo>
                    <a:lnTo>
                      <a:pt x="93" y="554"/>
                    </a:lnTo>
                    <a:lnTo>
                      <a:pt x="62" y="515"/>
                    </a:lnTo>
                    <a:lnTo>
                      <a:pt x="35" y="474"/>
                    </a:lnTo>
                    <a:lnTo>
                      <a:pt x="18" y="427"/>
                    </a:lnTo>
                    <a:lnTo>
                      <a:pt x="4" y="379"/>
                    </a:lnTo>
                    <a:lnTo>
                      <a:pt x="0" y="328"/>
                    </a:lnTo>
                    <a:lnTo>
                      <a:pt x="2" y="284"/>
                    </a:lnTo>
                    <a:lnTo>
                      <a:pt x="10" y="241"/>
                    </a:lnTo>
                    <a:lnTo>
                      <a:pt x="23" y="198"/>
                    </a:lnTo>
                    <a:lnTo>
                      <a:pt x="43" y="157"/>
                    </a:lnTo>
                    <a:lnTo>
                      <a:pt x="68" y="120"/>
                    </a:lnTo>
                    <a:lnTo>
                      <a:pt x="101" y="87"/>
                    </a:lnTo>
                    <a:lnTo>
                      <a:pt x="140" y="58"/>
                    </a:lnTo>
                    <a:lnTo>
                      <a:pt x="185" y="35"/>
                    </a:lnTo>
                    <a:lnTo>
                      <a:pt x="237" y="16"/>
                    </a:lnTo>
                    <a:lnTo>
                      <a:pt x="295" y="4"/>
                    </a:lnTo>
                    <a:lnTo>
                      <a:pt x="361" y="0"/>
                    </a:lnTo>
                    <a:close/>
                  </a:path>
                </a:pathLst>
              </a:custGeom>
              <a:solidFill>
                <a:srgbClr val="814B1C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s-SV" sz="900"/>
              </a:p>
            </p:txBody>
          </p:sp>
        </p:grpSp>
      </p:grpSp>
      <p:sp>
        <p:nvSpPr>
          <p:cNvPr id="136" name="Прямоугольник 135"/>
          <p:cNvSpPr/>
          <p:nvPr/>
        </p:nvSpPr>
        <p:spPr>
          <a:xfrm>
            <a:off x="1436706" y="3290493"/>
            <a:ext cx="10460842" cy="10926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/>
            <a:r>
              <a:rPr lang="ru-RU" sz="1300" dirty="0"/>
              <a:t>Дополнительное совещание по ОТ и ПБ проводится с целью:</a:t>
            </a:r>
          </a:p>
          <a:p>
            <a:pPr indent="457200"/>
            <a:r>
              <a:rPr lang="ru-RU" sz="1300" dirty="0" smtClean="0"/>
              <a:t>    прояснить </a:t>
            </a:r>
            <a:r>
              <a:rPr lang="ru-RU" sz="1300" dirty="0"/>
              <a:t>вопросы, касающиеся готовности потенциального подрядчика к безопасному выполнению предстоящий работ, которые, по мнению заказчика, остались недостаточно освещены в ходе </a:t>
            </a:r>
            <a:r>
              <a:rPr lang="ru-RU" sz="1300" dirty="0" smtClean="0"/>
              <a:t>                                                                                                                                        проведения тендера;</a:t>
            </a:r>
            <a:endParaRPr lang="ru-RU" sz="1300" dirty="0"/>
          </a:p>
          <a:p>
            <a:pPr indent="457200"/>
            <a:r>
              <a:rPr lang="ru-RU" sz="1300" dirty="0" smtClean="0"/>
              <a:t>    </a:t>
            </a:r>
            <a:endParaRPr lang="ru-RU" sz="1300" dirty="0"/>
          </a:p>
        </p:txBody>
      </p:sp>
      <p:sp>
        <p:nvSpPr>
          <p:cNvPr id="137" name="Равнобедренный треугольник 136"/>
          <p:cNvSpPr/>
          <p:nvPr/>
        </p:nvSpPr>
        <p:spPr>
          <a:xfrm rot="5400000">
            <a:off x="1955286" y="3605135"/>
            <a:ext cx="153833" cy="93841"/>
          </a:xfrm>
          <a:prstGeom prst="triangle">
            <a:avLst/>
          </a:prstGeom>
          <a:solidFill>
            <a:schemeClr val="accent5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 dirty="0"/>
          </a:p>
        </p:txBody>
      </p:sp>
      <p:grpSp>
        <p:nvGrpSpPr>
          <p:cNvPr id="2" name="Группа 1"/>
          <p:cNvGrpSpPr/>
          <p:nvPr/>
        </p:nvGrpSpPr>
        <p:grpSpPr>
          <a:xfrm>
            <a:off x="797058" y="1502365"/>
            <a:ext cx="10331617" cy="966784"/>
            <a:chOff x="1511427" y="1750075"/>
            <a:chExt cx="10331617" cy="966784"/>
          </a:xfrm>
        </p:grpSpPr>
        <p:grpSp>
          <p:nvGrpSpPr>
            <p:cNvPr id="140" name="Группа 139"/>
            <p:cNvGrpSpPr/>
            <p:nvPr/>
          </p:nvGrpSpPr>
          <p:grpSpPr>
            <a:xfrm>
              <a:off x="4870209" y="1865449"/>
              <a:ext cx="6972835" cy="851410"/>
              <a:chOff x="4591063" y="1599618"/>
              <a:chExt cx="6146902" cy="851410"/>
            </a:xfrm>
          </p:grpSpPr>
          <p:sp>
            <p:nvSpPr>
              <p:cNvPr id="141" name="Freeform 21">
                <a:extLst>
                  <a:ext uri="{FF2B5EF4-FFF2-40B4-BE49-F238E27FC236}">
                    <a16:creationId xmlns:a16="http://schemas.microsoft.com/office/drawing/2014/main" id="{2BCB1899-5B0E-4CF3-BE1E-65D28F71722C}"/>
                  </a:ext>
                </a:extLst>
              </p:cNvPr>
              <p:cNvSpPr>
                <a:spLocks noEditPoints="1"/>
              </p:cNvSpPr>
              <p:nvPr>
                <p:custDataLst>
                  <p:tags r:id="rId1"/>
                </p:custDataLst>
              </p:nvPr>
            </p:nvSpPr>
            <p:spPr bwMode="auto">
              <a:xfrm>
                <a:off x="9966390" y="1599618"/>
                <a:ext cx="463677" cy="541178"/>
              </a:xfrm>
              <a:custGeom>
                <a:avLst/>
                <a:gdLst>
                  <a:gd name="T0" fmla="*/ 114 w 126"/>
                  <a:gd name="T1" fmla="*/ 84 h 144"/>
                  <a:gd name="T2" fmla="*/ 82 w 126"/>
                  <a:gd name="T3" fmla="*/ 77 h 144"/>
                  <a:gd name="T4" fmla="*/ 78 w 126"/>
                  <a:gd name="T5" fmla="*/ 80 h 144"/>
                  <a:gd name="T6" fmla="*/ 63 w 126"/>
                  <a:gd name="T7" fmla="*/ 112 h 144"/>
                  <a:gd name="T8" fmla="*/ 48 w 126"/>
                  <a:gd name="T9" fmla="*/ 80 h 144"/>
                  <a:gd name="T10" fmla="*/ 43 w 126"/>
                  <a:gd name="T11" fmla="*/ 77 h 144"/>
                  <a:gd name="T12" fmla="*/ 11 w 126"/>
                  <a:gd name="T13" fmla="*/ 84 h 144"/>
                  <a:gd name="T14" fmla="*/ 0 w 126"/>
                  <a:gd name="T15" fmla="*/ 102 h 144"/>
                  <a:gd name="T16" fmla="*/ 0 w 126"/>
                  <a:gd name="T17" fmla="*/ 140 h 144"/>
                  <a:gd name="T18" fmla="*/ 4 w 126"/>
                  <a:gd name="T19" fmla="*/ 144 h 144"/>
                  <a:gd name="T20" fmla="*/ 122 w 126"/>
                  <a:gd name="T21" fmla="*/ 144 h 144"/>
                  <a:gd name="T22" fmla="*/ 126 w 126"/>
                  <a:gd name="T23" fmla="*/ 140 h 144"/>
                  <a:gd name="T24" fmla="*/ 126 w 126"/>
                  <a:gd name="T25" fmla="*/ 102 h 144"/>
                  <a:gd name="T26" fmla="*/ 114 w 126"/>
                  <a:gd name="T27" fmla="*/ 84 h 144"/>
                  <a:gd name="T28" fmla="*/ 18 w 126"/>
                  <a:gd name="T29" fmla="*/ 135 h 144"/>
                  <a:gd name="T30" fmla="*/ 9 w 126"/>
                  <a:gd name="T31" fmla="*/ 135 h 144"/>
                  <a:gd name="T32" fmla="*/ 9 w 126"/>
                  <a:gd name="T33" fmla="*/ 102 h 144"/>
                  <a:gd name="T34" fmla="*/ 15 w 126"/>
                  <a:gd name="T35" fmla="*/ 92 h 144"/>
                  <a:gd name="T36" fmla="*/ 18 w 126"/>
                  <a:gd name="T37" fmla="*/ 91 h 144"/>
                  <a:gd name="T38" fmla="*/ 18 w 126"/>
                  <a:gd name="T39" fmla="*/ 135 h 144"/>
                  <a:gd name="T40" fmla="*/ 116 w 126"/>
                  <a:gd name="T41" fmla="*/ 135 h 144"/>
                  <a:gd name="T42" fmla="*/ 108 w 126"/>
                  <a:gd name="T43" fmla="*/ 135 h 144"/>
                  <a:gd name="T44" fmla="*/ 108 w 126"/>
                  <a:gd name="T45" fmla="*/ 91 h 144"/>
                  <a:gd name="T46" fmla="*/ 110 w 126"/>
                  <a:gd name="T47" fmla="*/ 92 h 144"/>
                  <a:gd name="T48" fmla="*/ 116 w 126"/>
                  <a:gd name="T49" fmla="*/ 102 h 144"/>
                  <a:gd name="T50" fmla="*/ 116 w 126"/>
                  <a:gd name="T51" fmla="*/ 135 h 144"/>
                  <a:gd name="T52" fmla="*/ 32 w 126"/>
                  <a:gd name="T53" fmla="*/ 40 h 144"/>
                  <a:gd name="T54" fmla="*/ 33 w 126"/>
                  <a:gd name="T55" fmla="*/ 40 h 144"/>
                  <a:gd name="T56" fmla="*/ 33 w 126"/>
                  <a:gd name="T57" fmla="*/ 43 h 144"/>
                  <a:gd name="T58" fmla="*/ 63 w 126"/>
                  <a:gd name="T59" fmla="*/ 75 h 144"/>
                  <a:gd name="T60" fmla="*/ 93 w 126"/>
                  <a:gd name="T61" fmla="*/ 43 h 144"/>
                  <a:gd name="T62" fmla="*/ 92 w 126"/>
                  <a:gd name="T63" fmla="*/ 40 h 144"/>
                  <a:gd name="T64" fmla="*/ 94 w 126"/>
                  <a:gd name="T65" fmla="*/ 40 h 144"/>
                  <a:gd name="T66" fmla="*/ 98 w 126"/>
                  <a:gd name="T67" fmla="*/ 36 h 144"/>
                  <a:gd name="T68" fmla="*/ 95 w 126"/>
                  <a:gd name="T69" fmla="*/ 32 h 144"/>
                  <a:gd name="T70" fmla="*/ 81 w 126"/>
                  <a:gd name="T71" fmla="*/ 6 h 144"/>
                  <a:gd name="T72" fmla="*/ 81 w 126"/>
                  <a:gd name="T73" fmla="*/ 24 h 144"/>
                  <a:gd name="T74" fmla="*/ 78 w 126"/>
                  <a:gd name="T75" fmla="*/ 27 h 144"/>
                  <a:gd name="T76" fmla="*/ 75 w 126"/>
                  <a:gd name="T77" fmla="*/ 24 h 144"/>
                  <a:gd name="T78" fmla="*/ 75 w 126"/>
                  <a:gd name="T79" fmla="*/ 3 h 144"/>
                  <a:gd name="T80" fmla="*/ 63 w 126"/>
                  <a:gd name="T81" fmla="*/ 0 h 144"/>
                  <a:gd name="T82" fmla="*/ 51 w 126"/>
                  <a:gd name="T83" fmla="*/ 3 h 144"/>
                  <a:gd name="T84" fmla="*/ 51 w 126"/>
                  <a:gd name="T85" fmla="*/ 24 h 144"/>
                  <a:gd name="T86" fmla="*/ 48 w 126"/>
                  <a:gd name="T87" fmla="*/ 27 h 144"/>
                  <a:gd name="T88" fmla="*/ 45 w 126"/>
                  <a:gd name="T89" fmla="*/ 24 h 144"/>
                  <a:gd name="T90" fmla="*/ 45 w 126"/>
                  <a:gd name="T91" fmla="*/ 7 h 144"/>
                  <a:gd name="T92" fmla="*/ 31 w 126"/>
                  <a:gd name="T93" fmla="*/ 32 h 144"/>
                  <a:gd name="T94" fmla="*/ 28 w 126"/>
                  <a:gd name="T95" fmla="*/ 36 h 144"/>
                  <a:gd name="T96" fmla="*/ 32 w 126"/>
                  <a:gd name="T97" fmla="*/ 40 h 144"/>
                  <a:gd name="T98" fmla="*/ 42 w 126"/>
                  <a:gd name="T99" fmla="*/ 39 h 144"/>
                  <a:gd name="T100" fmla="*/ 84 w 126"/>
                  <a:gd name="T101" fmla="*/ 39 h 144"/>
                  <a:gd name="T102" fmla="*/ 84 w 126"/>
                  <a:gd name="T103" fmla="*/ 42 h 144"/>
                  <a:gd name="T104" fmla="*/ 63 w 126"/>
                  <a:gd name="T105" fmla="*/ 66 h 144"/>
                  <a:gd name="T106" fmla="*/ 41 w 126"/>
                  <a:gd name="T107" fmla="*/ 42 h 144"/>
                  <a:gd name="T108" fmla="*/ 42 w 126"/>
                  <a:gd name="T109" fmla="*/ 39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26" h="144">
                    <a:moveTo>
                      <a:pt x="114" y="84"/>
                    </a:moveTo>
                    <a:cubicBezTo>
                      <a:pt x="106" y="81"/>
                      <a:pt x="91" y="78"/>
                      <a:pt x="82" y="77"/>
                    </a:cubicBezTo>
                    <a:cubicBezTo>
                      <a:pt x="80" y="77"/>
                      <a:pt x="78" y="78"/>
                      <a:pt x="78" y="80"/>
                    </a:cubicBezTo>
                    <a:cubicBezTo>
                      <a:pt x="73" y="96"/>
                      <a:pt x="66" y="112"/>
                      <a:pt x="63" y="112"/>
                    </a:cubicBezTo>
                    <a:cubicBezTo>
                      <a:pt x="59" y="112"/>
                      <a:pt x="52" y="98"/>
                      <a:pt x="48" y="80"/>
                    </a:cubicBezTo>
                    <a:cubicBezTo>
                      <a:pt x="47" y="78"/>
                      <a:pt x="45" y="77"/>
                      <a:pt x="43" y="77"/>
                    </a:cubicBezTo>
                    <a:cubicBezTo>
                      <a:pt x="34" y="78"/>
                      <a:pt x="20" y="81"/>
                      <a:pt x="11" y="84"/>
                    </a:cubicBezTo>
                    <a:cubicBezTo>
                      <a:pt x="4" y="87"/>
                      <a:pt x="0" y="94"/>
                      <a:pt x="0" y="102"/>
                    </a:cubicBezTo>
                    <a:cubicBezTo>
                      <a:pt x="0" y="140"/>
                      <a:pt x="0" y="140"/>
                      <a:pt x="0" y="140"/>
                    </a:cubicBezTo>
                    <a:cubicBezTo>
                      <a:pt x="0" y="142"/>
                      <a:pt x="1" y="144"/>
                      <a:pt x="4" y="144"/>
                    </a:cubicBezTo>
                    <a:cubicBezTo>
                      <a:pt x="122" y="144"/>
                      <a:pt x="122" y="144"/>
                      <a:pt x="122" y="144"/>
                    </a:cubicBezTo>
                    <a:cubicBezTo>
                      <a:pt x="124" y="144"/>
                      <a:pt x="126" y="142"/>
                      <a:pt x="126" y="140"/>
                    </a:cubicBezTo>
                    <a:cubicBezTo>
                      <a:pt x="126" y="102"/>
                      <a:pt x="126" y="102"/>
                      <a:pt x="126" y="102"/>
                    </a:cubicBezTo>
                    <a:cubicBezTo>
                      <a:pt x="126" y="94"/>
                      <a:pt x="121" y="87"/>
                      <a:pt x="114" y="84"/>
                    </a:cubicBezTo>
                    <a:close/>
                    <a:moveTo>
                      <a:pt x="18" y="135"/>
                    </a:moveTo>
                    <a:cubicBezTo>
                      <a:pt x="9" y="135"/>
                      <a:pt x="9" y="135"/>
                      <a:pt x="9" y="135"/>
                    </a:cubicBezTo>
                    <a:cubicBezTo>
                      <a:pt x="9" y="102"/>
                      <a:pt x="9" y="102"/>
                      <a:pt x="9" y="102"/>
                    </a:cubicBezTo>
                    <a:cubicBezTo>
                      <a:pt x="9" y="97"/>
                      <a:pt x="11" y="93"/>
                      <a:pt x="15" y="92"/>
                    </a:cubicBezTo>
                    <a:cubicBezTo>
                      <a:pt x="16" y="92"/>
                      <a:pt x="17" y="91"/>
                      <a:pt x="18" y="91"/>
                    </a:cubicBezTo>
                    <a:lnTo>
                      <a:pt x="18" y="135"/>
                    </a:lnTo>
                    <a:close/>
                    <a:moveTo>
                      <a:pt x="116" y="135"/>
                    </a:moveTo>
                    <a:cubicBezTo>
                      <a:pt x="108" y="135"/>
                      <a:pt x="108" y="135"/>
                      <a:pt x="108" y="135"/>
                    </a:cubicBezTo>
                    <a:cubicBezTo>
                      <a:pt x="108" y="91"/>
                      <a:pt x="108" y="91"/>
                      <a:pt x="108" y="91"/>
                    </a:cubicBezTo>
                    <a:cubicBezTo>
                      <a:pt x="108" y="91"/>
                      <a:pt x="109" y="91"/>
                      <a:pt x="110" y="92"/>
                    </a:cubicBezTo>
                    <a:cubicBezTo>
                      <a:pt x="114" y="93"/>
                      <a:pt x="116" y="97"/>
                      <a:pt x="116" y="102"/>
                    </a:cubicBezTo>
                    <a:lnTo>
                      <a:pt x="116" y="135"/>
                    </a:lnTo>
                    <a:close/>
                    <a:moveTo>
                      <a:pt x="32" y="40"/>
                    </a:moveTo>
                    <a:cubicBezTo>
                      <a:pt x="33" y="40"/>
                      <a:pt x="33" y="40"/>
                      <a:pt x="33" y="40"/>
                    </a:cubicBezTo>
                    <a:cubicBezTo>
                      <a:pt x="33" y="41"/>
                      <a:pt x="33" y="42"/>
                      <a:pt x="33" y="43"/>
                    </a:cubicBezTo>
                    <a:cubicBezTo>
                      <a:pt x="33" y="61"/>
                      <a:pt x="46" y="75"/>
                      <a:pt x="63" y="75"/>
                    </a:cubicBezTo>
                    <a:cubicBezTo>
                      <a:pt x="79" y="75"/>
                      <a:pt x="93" y="61"/>
                      <a:pt x="93" y="43"/>
                    </a:cubicBezTo>
                    <a:cubicBezTo>
                      <a:pt x="93" y="42"/>
                      <a:pt x="93" y="41"/>
                      <a:pt x="92" y="40"/>
                    </a:cubicBezTo>
                    <a:cubicBezTo>
                      <a:pt x="94" y="40"/>
                      <a:pt x="94" y="40"/>
                      <a:pt x="94" y="40"/>
                    </a:cubicBezTo>
                    <a:cubicBezTo>
                      <a:pt x="96" y="40"/>
                      <a:pt x="98" y="38"/>
                      <a:pt x="98" y="36"/>
                    </a:cubicBezTo>
                    <a:cubicBezTo>
                      <a:pt x="98" y="34"/>
                      <a:pt x="96" y="33"/>
                      <a:pt x="95" y="32"/>
                    </a:cubicBezTo>
                    <a:cubicBezTo>
                      <a:pt x="93" y="22"/>
                      <a:pt x="88" y="12"/>
                      <a:pt x="81" y="6"/>
                    </a:cubicBezTo>
                    <a:cubicBezTo>
                      <a:pt x="81" y="24"/>
                      <a:pt x="81" y="24"/>
                      <a:pt x="81" y="24"/>
                    </a:cubicBezTo>
                    <a:cubicBezTo>
                      <a:pt x="81" y="26"/>
                      <a:pt x="79" y="27"/>
                      <a:pt x="78" y="27"/>
                    </a:cubicBezTo>
                    <a:cubicBezTo>
                      <a:pt x="76" y="27"/>
                      <a:pt x="75" y="26"/>
                      <a:pt x="75" y="24"/>
                    </a:cubicBezTo>
                    <a:cubicBezTo>
                      <a:pt x="75" y="3"/>
                      <a:pt x="75" y="3"/>
                      <a:pt x="75" y="3"/>
                    </a:cubicBezTo>
                    <a:cubicBezTo>
                      <a:pt x="71" y="1"/>
                      <a:pt x="67" y="0"/>
                      <a:pt x="63" y="0"/>
                    </a:cubicBezTo>
                    <a:cubicBezTo>
                      <a:pt x="58" y="0"/>
                      <a:pt x="54" y="1"/>
                      <a:pt x="51" y="3"/>
                    </a:cubicBezTo>
                    <a:cubicBezTo>
                      <a:pt x="51" y="24"/>
                      <a:pt x="51" y="24"/>
                      <a:pt x="51" y="24"/>
                    </a:cubicBezTo>
                    <a:cubicBezTo>
                      <a:pt x="51" y="26"/>
                      <a:pt x="49" y="27"/>
                      <a:pt x="48" y="27"/>
                    </a:cubicBezTo>
                    <a:cubicBezTo>
                      <a:pt x="46" y="27"/>
                      <a:pt x="45" y="26"/>
                      <a:pt x="45" y="24"/>
                    </a:cubicBezTo>
                    <a:cubicBezTo>
                      <a:pt x="45" y="7"/>
                      <a:pt x="45" y="7"/>
                      <a:pt x="45" y="7"/>
                    </a:cubicBezTo>
                    <a:cubicBezTo>
                      <a:pt x="37" y="12"/>
                      <a:pt x="32" y="22"/>
                      <a:pt x="31" y="32"/>
                    </a:cubicBezTo>
                    <a:cubicBezTo>
                      <a:pt x="29" y="33"/>
                      <a:pt x="28" y="34"/>
                      <a:pt x="28" y="36"/>
                    </a:cubicBezTo>
                    <a:cubicBezTo>
                      <a:pt x="28" y="38"/>
                      <a:pt x="29" y="40"/>
                      <a:pt x="32" y="40"/>
                    </a:cubicBezTo>
                    <a:close/>
                    <a:moveTo>
                      <a:pt x="42" y="39"/>
                    </a:moveTo>
                    <a:cubicBezTo>
                      <a:pt x="84" y="39"/>
                      <a:pt x="84" y="39"/>
                      <a:pt x="84" y="39"/>
                    </a:cubicBezTo>
                    <a:cubicBezTo>
                      <a:pt x="84" y="40"/>
                      <a:pt x="84" y="41"/>
                      <a:pt x="84" y="42"/>
                    </a:cubicBezTo>
                    <a:cubicBezTo>
                      <a:pt x="84" y="56"/>
                      <a:pt x="75" y="66"/>
                      <a:pt x="63" y="66"/>
                    </a:cubicBezTo>
                    <a:cubicBezTo>
                      <a:pt x="51" y="66"/>
                      <a:pt x="41" y="56"/>
                      <a:pt x="41" y="42"/>
                    </a:cubicBezTo>
                    <a:cubicBezTo>
                      <a:pt x="41" y="41"/>
                      <a:pt x="41" y="40"/>
                      <a:pt x="42" y="39"/>
                    </a:cubicBezTo>
                    <a:close/>
                  </a:path>
                </a:pathLst>
              </a:custGeom>
              <a:solidFill>
                <a:srgbClr val="577C14"/>
              </a:solidFill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ru-RU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ru-RU"/>
              </a:p>
            </p:txBody>
          </p:sp>
          <p:sp>
            <p:nvSpPr>
              <p:cNvPr id="142" name="TextBox 141">
                <a:extLst>
                  <a:ext uri="{FF2B5EF4-FFF2-40B4-BE49-F238E27FC236}">
                    <a16:creationId xmlns:a16="http://schemas.microsoft.com/office/drawing/2014/main" id="{3CBCE62E-AE2F-4BC7-AF4A-560947CB6863}"/>
                  </a:ext>
                </a:extLst>
              </p:cNvPr>
              <p:cNvSpPr txBox="1"/>
              <p:nvPr/>
            </p:nvSpPr>
            <p:spPr>
              <a:xfrm>
                <a:off x="9658491" y="2165103"/>
                <a:ext cx="1079474" cy="28592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>
                  <a:lnSpc>
                    <a:spcPct val="80000"/>
                  </a:lnSpc>
                </a:pPr>
                <a:r>
                  <a:rPr lang="ru-RU" sz="1200" b="1" dirty="0">
                    <a:solidFill>
                      <a:srgbClr val="577C14"/>
                    </a:solidFill>
                  </a:rPr>
                  <a:t>подрядчик</a:t>
                </a:r>
              </a:p>
            </p:txBody>
          </p:sp>
          <p:pic>
            <p:nvPicPr>
              <p:cNvPr id="143" name="Рисунок 142" descr="Электронная почта">
                <a:extLst>
                  <a:ext uri="{FF2B5EF4-FFF2-40B4-BE49-F238E27FC236}">
                    <a16:creationId xmlns:a16="http://schemas.microsoft.com/office/drawing/2014/main" id="{F711806E-043E-462D-8F64-B49EF24A09A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hqprint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xmlns="" r:embed="rId13"/>
                  </a:ext>
                </a:extLst>
              </a:blip>
              <a:stretch>
                <a:fillRect/>
              </a:stretch>
            </p:blipFill>
            <p:spPr>
              <a:xfrm>
                <a:off x="7087191" y="1684803"/>
                <a:ext cx="476061" cy="476061"/>
              </a:xfrm>
              <a:prstGeom prst="rect">
                <a:avLst/>
              </a:prstGeom>
            </p:spPr>
          </p:pic>
          <p:sp>
            <p:nvSpPr>
              <p:cNvPr id="144" name="Стрелка: вниз 83">
                <a:extLst>
                  <a:ext uri="{FF2B5EF4-FFF2-40B4-BE49-F238E27FC236}">
                    <a16:creationId xmlns:a16="http://schemas.microsoft.com/office/drawing/2014/main" id="{D48D81DC-EDF4-4B5C-8809-B8BF98310901}"/>
                  </a:ext>
                </a:extLst>
              </p:cNvPr>
              <p:cNvSpPr/>
              <p:nvPr/>
            </p:nvSpPr>
            <p:spPr>
              <a:xfrm rot="16200000" flipH="1">
                <a:off x="9566819" y="1841032"/>
                <a:ext cx="233998" cy="181682"/>
              </a:xfrm>
              <a:prstGeom prst="downArrow">
                <a:avLst/>
              </a:prstGeom>
              <a:solidFill>
                <a:srgbClr val="577C1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sp>
            <p:nvSpPr>
              <p:cNvPr id="145" name="TextBox 144">
                <a:extLst>
                  <a:ext uri="{FF2B5EF4-FFF2-40B4-BE49-F238E27FC236}">
                    <a16:creationId xmlns:a16="http://schemas.microsoft.com/office/drawing/2014/main" id="{2DBCB7CF-BC13-481E-BE2B-CCCB3C145476}"/>
                  </a:ext>
                </a:extLst>
              </p:cNvPr>
              <p:cNvSpPr txBox="1"/>
              <p:nvPr/>
            </p:nvSpPr>
            <p:spPr>
              <a:xfrm>
                <a:off x="5080619" y="1638166"/>
                <a:ext cx="1732110" cy="6340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80000"/>
                  </a:lnSpc>
                </a:pPr>
                <a:r>
                  <a:rPr lang="ru-RU" sz="1100" dirty="0"/>
                  <a:t>Л</a:t>
                </a:r>
                <a:r>
                  <a:rPr lang="ru-RU" sz="1100" dirty="0" smtClean="0"/>
                  <a:t>ицо</a:t>
                </a:r>
                <a:r>
                  <a:rPr lang="ru-RU" sz="1100" dirty="0"/>
                  <a:t>, направляющее </a:t>
                </a:r>
              </a:p>
              <a:p>
                <a:pPr algn="ctr">
                  <a:lnSpc>
                    <a:spcPct val="80000"/>
                  </a:lnSpc>
                </a:pPr>
                <a:r>
                  <a:rPr lang="ru-RU" sz="1100" dirty="0"/>
                  <a:t>информацию о </a:t>
                </a:r>
                <a:r>
                  <a:rPr lang="ru-RU" sz="1100" dirty="0" smtClean="0"/>
                  <a:t>результатах тендера со стороны предприятия - заказчика</a:t>
                </a:r>
                <a:endParaRPr lang="ru-RU" sz="1100" dirty="0"/>
              </a:p>
            </p:txBody>
          </p:sp>
          <p:pic>
            <p:nvPicPr>
              <p:cNvPr id="146" name="Рисунок 145" descr="Офисный работник">
                <a:extLst>
                  <a:ext uri="{FF2B5EF4-FFF2-40B4-BE49-F238E27FC236}">
                    <a16:creationId xmlns:a16="http://schemas.microsoft.com/office/drawing/2014/main" id="{28FA8C08-B86C-42C0-A7B6-D430136A41B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4" cstate="hqprint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xmlns="" r:embed="rId15"/>
                  </a:ext>
                </a:extLst>
              </a:blip>
              <a:stretch>
                <a:fillRect/>
              </a:stretch>
            </p:blipFill>
            <p:spPr>
              <a:xfrm>
                <a:off x="4591063" y="1635431"/>
                <a:ext cx="585081" cy="649018"/>
              </a:xfrm>
              <a:prstGeom prst="rect">
                <a:avLst/>
              </a:prstGeom>
            </p:spPr>
          </p:pic>
          <p:sp>
            <p:nvSpPr>
              <p:cNvPr id="147" name="Стрелка: вниз 93">
                <a:extLst>
                  <a:ext uri="{FF2B5EF4-FFF2-40B4-BE49-F238E27FC236}">
                    <a16:creationId xmlns:a16="http://schemas.microsoft.com/office/drawing/2014/main" id="{1384DFC7-F838-4F32-8CDF-A11019EEE78D}"/>
                  </a:ext>
                </a:extLst>
              </p:cNvPr>
              <p:cNvSpPr/>
              <p:nvPr/>
            </p:nvSpPr>
            <p:spPr>
              <a:xfrm rot="16200000" flipH="1">
                <a:off x="6763840" y="1867126"/>
                <a:ext cx="233998" cy="181682"/>
              </a:xfrm>
              <a:prstGeom prst="downArrow">
                <a:avLst/>
              </a:prstGeom>
              <a:solidFill>
                <a:srgbClr val="577C1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sp>
            <p:nvSpPr>
              <p:cNvPr id="148" name="TextBox 147">
                <a:extLst>
                  <a:ext uri="{FF2B5EF4-FFF2-40B4-BE49-F238E27FC236}">
                    <a16:creationId xmlns:a16="http://schemas.microsoft.com/office/drawing/2014/main" id="{CEBA1521-EB2F-4EBD-A8A9-D0D93E1C74EC}"/>
                  </a:ext>
                </a:extLst>
              </p:cNvPr>
              <p:cNvSpPr txBox="1"/>
              <p:nvPr/>
            </p:nvSpPr>
            <p:spPr>
              <a:xfrm>
                <a:off x="7563251" y="1655916"/>
                <a:ext cx="2023278" cy="6340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80000"/>
                  </a:lnSpc>
                </a:pPr>
                <a:r>
                  <a:rPr lang="ru-RU" sz="1100" dirty="0"/>
                  <a:t>И</a:t>
                </a:r>
                <a:r>
                  <a:rPr lang="ru-RU" sz="1100" dirty="0" smtClean="0"/>
                  <a:t>звещение</a:t>
                </a:r>
                <a:r>
                  <a:rPr lang="ru-RU" sz="1100" dirty="0"/>
                  <a:t>,</a:t>
                </a:r>
              </a:p>
              <a:p>
                <a:pPr algn="ctr">
                  <a:lnSpc>
                    <a:spcPct val="80000"/>
                  </a:lnSpc>
                </a:pPr>
                <a:r>
                  <a:rPr lang="ru-RU" sz="1100" dirty="0"/>
                  <a:t>требования безопасности при организации работ на территории </a:t>
                </a:r>
                <a:r>
                  <a:rPr lang="ru-RU" sz="1100" dirty="0" smtClean="0"/>
                  <a:t>предприятия - заказчика</a:t>
                </a:r>
                <a:endParaRPr lang="ru-RU" sz="1100" dirty="0"/>
              </a:p>
            </p:txBody>
          </p:sp>
        </p:grpSp>
        <p:sp>
          <p:nvSpPr>
            <p:cNvPr id="30" name="Прямоугольник 29"/>
            <p:cNvSpPr/>
            <p:nvPr/>
          </p:nvSpPr>
          <p:spPr>
            <a:xfrm>
              <a:off x="1511427" y="1750075"/>
              <a:ext cx="3237963" cy="90794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pPr algn="r"/>
              <a:endParaRPr lang="ru-RU" sz="1000" dirty="0" smtClean="0"/>
            </a:p>
            <a:p>
              <a:pPr algn="r"/>
              <a:r>
                <a:rPr lang="ru-RU" sz="1100" b="1" dirty="0" smtClean="0"/>
                <a:t>Необходимо внимательно изучить Требования безопасности при организации </a:t>
              </a:r>
              <a:r>
                <a:rPr lang="ru-RU" sz="1100" b="1" dirty="0"/>
                <a:t>работ на территории </a:t>
              </a:r>
              <a:r>
                <a:rPr lang="ru-RU" sz="1100" b="1" dirty="0" smtClean="0"/>
                <a:t>предприятия – заказчика</a:t>
              </a:r>
            </a:p>
            <a:p>
              <a:pPr algn="r"/>
              <a:endParaRPr lang="ru-RU" sz="1000" dirty="0"/>
            </a:p>
          </p:txBody>
        </p:sp>
      </p:grpSp>
      <p:sp>
        <p:nvSpPr>
          <p:cNvPr id="149" name="Прямоугольник 148"/>
          <p:cNvSpPr/>
          <p:nvPr/>
        </p:nvSpPr>
        <p:spPr>
          <a:xfrm>
            <a:off x="1038182" y="2522550"/>
            <a:ext cx="429596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>
                <a:solidFill>
                  <a:srgbClr val="002060"/>
                </a:solidFill>
                <a:cs typeface="Times New Roman" panose="02020603050405020304" pitchFamily="18" charset="0"/>
              </a:rPr>
              <a:t>Проведение дополнительного совещания по ОТ и ПБ</a:t>
            </a:r>
          </a:p>
        </p:txBody>
      </p:sp>
      <p:grpSp>
        <p:nvGrpSpPr>
          <p:cNvPr id="90" name="Группа 89"/>
          <p:cNvGrpSpPr/>
          <p:nvPr/>
        </p:nvGrpSpPr>
        <p:grpSpPr>
          <a:xfrm flipH="1">
            <a:off x="6534778" y="5072246"/>
            <a:ext cx="5657222" cy="480907"/>
            <a:chOff x="0" y="2452573"/>
            <a:chExt cx="5657222" cy="658499"/>
          </a:xfrm>
        </p:grpSpPr>
        <p:sp>
          <p:nvSpPr>
            <p:cNvPr id="91" name="Freeform 5">
              <a:extLst>
                <a:ext uri="{FF2B5EF4-FFF2-40B4-BE49-F238E27FC236}">
                  <a16:creationId xmlns:a16="http://schemas.microsoft.com/office/drawing/2014/main" id="{CF13342E-B535-4821-BCE0-D6C62F97023E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2452573"/>
              <a:ext cx="5657222" cy="604034"/>
            </a:xfrm>
            <a:custGeom>
              <a:avLst/>
              <a:gdLst>
                <a:gd name="T0" fmla="*/ 0 w 19980"/>
                <a:gd name="T1" fmla="*/ 0 h 2364"/>
                <a:gd name="T2" fmla="*/ 19980 w 19980"/>
                <a:gd name="T3" fmla="*/ 0 h 2364"/>
                <a:gd name="T4" fmla="*/ 18848 w 19980"/>
                <a:gd name="T5" fmla="*/ 2364 h 2364"/>
                <a:gd name="T6" fmla="*/ 0 w 19980"/>
                <a:gd name="T7" fmla="*/ 2364 h 2364"/>
                <a:gd name="T8" fmla="*/ 0 w 19980"/>
                <a:gd name="T9" fmla="*/ 0 h 2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980" h="2364">
                  <a:moveTo>
                    <a:pt x="0" y="0"/>
                  </a:moveTo>
                  <a:lnTo>
                    <a:pt x="19980" y="0"/>
                  </a:lnTo>
                  <a:lnTo>
                    <a:pt x="18848" y="2364"/>
                  </a:lnTo>
                  <a:lnTo>
                    <a:pt x="0" y="236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472C4"/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900"/>
            </a:p>
          </p:txBody>
        </p:sp>
        <p:grpSp>
          <p:nvGrpSpPr>
            <p:cNvPr id="92" name="Группа 91"/>
            <p:cNvGrpSpPr/>
            <p:nvPr/>
          </p:nvGrpSpPr>
          <p:grpSpPr>
            <a:xfrm>
              <a:off x="22553" y="2473048"/>
              <a:ext cx="5244691" cy="638024"/>
              <a:chOff x="23729" y="2123393"/>
              <a:chExt cx="5244691" cy="638024"/>
            </a:xfrm>
            <a:solidFill>
              <a:srgbClr val="4472C4"/>
            </a:solidFill>
          </p:grpSpPr>
          <p:sp>
            <p:nvSpPr>
              <p:cNvPr id="93" name="TextBox 92">
                <a:extLst>
                  <a:ext uri="{FF2B5EF4-FFF2-40B4-BE49-F238E27FC236}">
                    <a16:creationId xmlns:a16="http://schemas.microsoft.com/office/drawing/2014/main" id="{8D8209F5-CFA0-40DB-BC97-D477F7456FCB}"/>
                  </a:ext>
                </a:extLst>
              </p:cNvPr>
              <p:cNvSpPr txBox="1"/>
              <p:nvPr/>
            </p:nvSpPr>
            <p:spPr>
              <a:xfrm>
                <a:off x="23729" y="2445342"/>
                <a:ext cx="822661" cy="31607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ru-RU" sz="900" b="1" dirty="0">
                    <a:solidFill>
                      <a:schemeClr val="bg1"/>
                    </a:solidFill>
                  </a:rPr>
                  <a:t>ПОДРЯДЧИК</a:t>
                </a:r>
                <a:endParaRPr lang="ru-RU" sz="900" dirty="0">
                  <a:solidFill>
                    <a:schemeClr val="bg1"/>
                  </a:solidFill>
                </a:endParaRPr>
              </a:p>
            </p:txBody>
          </p:sp>
          <p:pic>
            <p:nvPicPr>
              <p:cNvPr id="94" name="Рисунок 93" descr="Цикл с людьми">
                <a:extLst>
                  <a:ext uri="{FF2B5EF4-FFF2-40B4-BE49-F238E27FC236}">
                    <a16:creationId xmlns:a16="http://schemas.microsoft.com/office/drawing/2014/main" id="{C194FF90-946D-4D6A-94AA-B7D10B2E035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6" cstate="hqprint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xmlns="" r:embed="rId17"/>
                  </a:ext>
                </a:extLst>
              </a:blip>
              <a:stretch>
                <a:fillRect/>
              </a:stretch>
            </p:blipFill>
            <p:spPr>
              <a:xfrm>
                <a:off x="249071" y="2123393"/>
                <a:ext cx="451020" cy="374962"/>
              </a:xfrm>
              <a:prstGeom prst="rect">
                <a:avLst/>
              </a:prstGeom>
              <a:grpFill/>
              <a:ln>
                <a:noFill/>
              </a:ln>
            </p:spPr>
          </p:pic>
          <p:sp>
            <p:nvSpPr>
              <p:cNvPr id="150" name="TextBox 149">
                <a:extLst>
                  <a:ext uri="{FF2B5EF4-FFF2-40B4-BE49-F238E27FC236}">
                    <a16:creationId xmlns:a16="http://schemas.microsoft.com/office/drawing/2014/main" id="{889D9285-64B7-45FA-BE83-2AD13A7AE476}"/>
                  </a:ext>
                </a:extLst>
              </p:cNvPr>
              <p:cNvSpPr txBox="1"/>
              <p:nvPr/>
            </p:nvSpPr>
            <p:spPr>
              <a:xfrm>
                <a:off x="1280663" y="2361743"/>
                <a:ext cx="1430913" cy="316075"/>
              </a:xfrm>
              <a:prstGeom prst="rect">
                <a:avLst/>
              </a:prstGeom>
              <a:grpFill/>
              <a:ln>
                <a:solidFill>
                  <a:srgbClr val="4472C4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900" b="1" dirty="0">
                    <a:solidFill>
                      <a:schemeClr val="bg1"/>
                    </a:solidFill>
                  </a:rPr>
                  <a:t>Представитель УПП</a:t>
                </a:r>
                <a:endParaRPr lang="ru-RU" sz="9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51" name="TextBox 150">
                <a:extLst>
                  <a:ext uri="{FF2B5EF4-FFF2-40B4-BE49-F238E27FC236}">
                    <a16:creationId xmlns:a16="http://schemas.microsoft.com/office/drawing/2014/main" id="{42256EF7-C277-45B3-B663-D30F673BC043}"/>
                  </a:ext>
                </a:extLst>
              </p:cNvPr>
              <p:cNvSpPr txBox="1"/>
              <p:nvPr/>
            </p:nvSpPr>
            <p:spPr>
              <a:xfrm>
                <a:off x="2801546" y="2127026"/>
                <a:ext cx="2466874" cy="534432"/>
              </a:xfrm>
              <a:prstGeom prst="rect">
                <a:avLst/>
              </a:prstGeom>
              <a:grpFill/>
              <a:ln>
                <a:solidFill>
                  <a:srgbClr val="4472C4"/>
                </a:solidFill>
              </a:ln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80000"/>
                  </a:lnSpc>
                </a:pPr>
                <a:r>
                  <a:rPr lang="ru-RU" sz="800" dirty="0">
                    <a:solidFill>
                      <a:schemeClr val="bg1"/>
                    </a:solidFill>
                  </a:rPr>
                  <a:t>должен быть наделен необходимыми полномочиями для взаимодействия с Заказчиком в рамках заключенного </a:t>
                </a:r>
                <a:r>
                  <a:rPr lang="ru-RU" sz="800" dirty="0" smtClean="0">
                    <a:solidFill>
                      <a:schemeClr val="bg1"/>
                    </a:solidFill>
                  </a:rPr>
                  <a:t>договора</a:t>
                </a:r>
                <a:endParaRPr lang="ru-RU" sz="8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52" name="Стрелка: вниз 45">
                <a:extLst>
                  <a:ext uri="{FF2B5EF4-FFF2-40B4-BE49-F238E27FC236}">
                    <a16:creationId xmlns:a16="http://schemas.microsoft.com/office/drawing/2014/main" id="{FD3994DA-E54A-4AF4-A52F-2C5FAEBD1652}"/>
                  </a:ext>
                </a:extLst>
              </p:cNvPr>
              <p:cNvSpPr/>
              <p:nvPr/>
            </p:nvSpPr>
            <p:spPr>
              <a:xfrm rot="16200000" flipH="1">
                <a:off x="945756" y="2230217"/>
                <a:ext cx="235099" cy="263053"/>
              </a:xfrm>
              <a:prstGeom prst="downArrow">
                <a:avLst/>
              </a:prstGeom>
              <a:solidFill>
                <a:schemeClr val="accent3"/>
              </a:solidFill>
              <a:ln>
                <a:solidFill>
                  <a:srgbClr val="4472C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 dirty="0"/>
              </a:p>
            </p:txBody>
          </p:sp>
        </p:grpSp>
      </p:grpSp>
      <p:grpSp>
        <p:nvGrpSpPr>
          <p:cNvPr id="153" name="Группа 152"/>
          <p:cNvGrpSpPr/>
          <p:nvPr/>
        </p:nvGrpSpPr>
        <p:grpSpPr>
          <a:xfrm>
            <a:off x="6310183" y="3803793"/>
            <a:ext cx="6859801" cy="642684"/>
            <a:chOff x="430524" y="1219245"/>
            <a:chExt cx="6859801" cy="642684"/>
          </a:xfrm>
        </p:grpSpPr>
        <p:grpSp>
          <p:nvGrpSpPr>
            <p:cNvPr id="154" name="Группа 153"/>
            <p:cNvGrpSpPr/>
            <p:nvPr/>
          </p:nvGrpSpPr>
          <p:grpSpPr>
            <a:xfrm>
              <a:off x="430524" y="1219245"/>
              <a:ext cx="5404221" cy="642684"/>
              <a:chOff x="430524" y="1657479"/>
              <a:chExt cx="5307328" cy="642684"/>
            </a:xfrm>
          </p:grpSpPr>
          <p:grpSp>
            <p:nvGrpSpPr>
              <p:cNvPr id="156" name="Группа 155"/>
              <p:cNvGrpSpPr/>
              <p:nvPr/>
            </p:nvGrpSpPr>
            <p:grpSpPr>
              <a:xfrm>
                <a:off x="430524" y="1657479"/>
                <a:ext cx="5307328" cy="642684"/>
                <a:chOff x="285235" y="1147651"/>
                <a:chExt cx="2945148" cy="571174"/>
              </a:xfrm>
            </p:grpSpPr>
            <p:sp>
              <p:nvSpPr>
                <p:cNvPr id="158" name="Прямоугольник: скругленные углы 118">
                  <a:extLst>
                    <a:ext uri="{FF2B5EF4-FFF2-40B4-BE49-F238E27FC236}">
                      <a16:creationId xmlns:a16="http://schemas.microsoft.com/office/drawing/2014/main" id="{79635FA1-070E-2B1F-64BB-00AA9892F49E}"/>
                    </a:ext>
                  </a:extLst>
                </p:cNvPr>
                <p:cNvSpPr/>
                <p:nvPr/>
              </p:nvSpPr>
              <p:spPr>
                <a:xfrm>
                  <a:off x="439227" y="1222624"/>
                  <a:ext cx="2791156" cy="464946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1">
                    <a:lumMod val="85000"/>
                  </a:schemeClr>
                </a:solidFill>
                <a:ln w="25400">
                  <a:solidFill>
                    <a:srgbClr val="08509D"/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ru-RU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ru-RU" sz="1400" b="1" dirty="0">
                    <a:solidFill>
                      <a:srgbClr val="00206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59" name="Шестиугольник 158">
                  <a:extLst>
                    <a:ext uri="{FF2B5EF4-FFF2-40B4-BE49-F238E27FC236}">
                      <a16:creationId xmlns:a16="http://schemas.microsoft.com/office/drawing/2014/main" id="{509E7B9F-4A67-1DEF-7D9E-A2125CC24D22}"/>
                    </a:ext>
                  </a:extLst>
                </p:cNvPr>
                <p:cNvSpPr/>
                <p:nvPr/>
              </p:nvSpPr>
              <p:spPr>
                <a:xfrm flipH="1">
                  <a:off x="285235" y="1147651"/>
                  <a:ext cx="408721" cy="571174"/>
                </a:xfrm>
                <a:prstGeom prst="hexagon">
                  <a:avLst/>
                </a:prstGeom>
                <a:gradFill flip="none" rotWithShape="1">
                  <a:gsLst>
                    <a:gs pos="0">
                      <a:srgbClr val="004A95">
                        <a:shade val="30000"/>
                        <a:satMod val="115000"/>
                      </a:srgbClr>
                    </a:gs>
                    <a:gs pos="50000">
                      <a:srgbClr val="004A95">
                        <a:shade val="67500"/>
                        <a:satMod val="115000"/>
                      </a:srgbClr>
                    </a:gs>
                    <a:gs pos="100000">
                      <a:srgbClr val="004A95">
                        <a:shade val="100000"/>
                        <a:satMod val="115000"/>
                      </a:srgbClr>
                    </a:gs>
                  </a:gsLst>
                  <a:path path="circle">
                    <a:fillToRect t="100000" r="100000"/>
                  </a:path>
                  <a:tileRect l="-100000" b="-100000"/>
                </a:gradFill>
                <a:ln w="28575" cap="flat" cmpd="sng" algn="ctr">
                  <a:solidFill>
                    <a:srgbClr val="08417A"/>
                  </a:solidFill>
                  <a:prstDash val="solid"/>
                  <a:miter lim="800000"/>
                </a:ln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p:spPr>
              <p:txBody>
                <a:bodyPr rtlCol="0" anchor="ctr"/>
                <a:lstStyle>
                  <a:defPPr>
                    <a:defRPr lang="ru-RU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3687" b="0" i="0" u="none" strike="noStrike" kern="120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</p:grpSp>
          <p:pic>
            <p:nvPicPr>
              <p:cNvPr id="157" name="Рисунок 156"/>
              <p:cNvPicPr>
                <a:picLocks noChangeAspect="1"/>
              </p:cNvPicPr>
              <p:nvPr/>
            </p:nvPicPr>
            <p:blipFill>
              <a:blip r:embed="rId4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94803" y="1734610"/>
                <a:ext cx="607976" cy="471848"/>
              </a:xfrm>
              <a:prstGeom prst="rect">
                <a:avLst/>
              </a:prstGeom>
            </p:spPr>
          </p:pic>
        </p:grpSp>
        <p:sp>
          <p:nvSpPr>
            <p:cNvPr id="155" name="Прямоугольник 154"/>
            <p:cNvSpPr/>
            <p:nvPr/>
          </p:nvSpPr>
          <p:spPr>
            <a:xfrm>
              <a:off x="1193656" y="1395091"/>
              <a:ext cx="6096669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1400" b="1" dirty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Назначение представителей Подрядной организации</a:t>
              </a:r>
              <a:endParaRPr lang="ru-RU" sz="1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60" name="Прямоугольник 159"/>
          <p:cNvSpPr/>
          <p:nvPr/>
        </p:nvSpPr>
        <p:spPr>
          <a:xfrm>
            <a:off x="6553580" y="4464083"/>
            <a:ext cx="5010078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>
              <a:spcAft>
                <a:spcPts val="0"/>
              </a:spcAft>
            </a:pPr>
            <a:r>
              <a:rPr lang="ru-RU" sz="1100" dirty="0">
                <a:ea typeface="Calibri" panose="020F0502020204030204" pitchFamily="34" charset="0"/>
                <a:cs typeface="Times New Roman" panose="02020603050405020304" pitchFamily="18" charset="0"/>
              </a:rPr>
              <a:t>Каждая подрядная организация, выполняющая работы на территории </a:t>
            </a:r>
            <a:r>
              <a:rPr lang="ru-RU" sz="1100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АО «Апатит» (оказывающая услуги), </a:t>
            </a:r>
            <a:r>
              <a:rPr lang="ru-RU" sz="1100" dirty="0">
                <a:ea typeface="Calibri" panose="020F0502020204030204" pitchFamily="34" charset="0"/>
                <a:cs typeface="Times New Roman" panose="02020603050405020304" pitchFamily="18" charset="0"/>
              </a:rPr>
              <a:t>должна </a:t>
            </a:r>
            <a:r>
              <a:rPr lang="ru-RU" sz="1100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назначить </a:t>
            </a:r>
            <a:r>
              <a:rPr lang="ru-RU" sz="1100" dirty="0">
                <a:ea typeface="Calibri" panose="020F0502020204030204" pitchFamily="34" charset="0"/>
                <a:cs typeface="Times New Roman" panose="02020603050405020304" pitchFamily="18" charset="0"/>
              </a:rPr>
              <a:t>своего уполномоченного </a:t>
            </a:r>
            <a:r>
              <a:rPr lang="ru-RU" sz="1100" b="1" i="1" dirty="0">
                <a:ea typeface="Calibri" panose="020F0502020204030204" pitchFamily="34" charset="0"/>
                <a:cs typeface="Times New Roman" panose="02020603050405020304" pitchFamily="18" charset="0"/>
              </a:rPr>
              <a:t>представителя по вопросам ОТ и ПБ</a:t>
            </a:r>
            <a:r>
              <a:rPr lang="ru-RU" sz="1100" dirty="0"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</a:p>
        </p:txBody>
      </p:sp>
      <p:sp>
        <p:nvSpPr>
          <p:cNvPr id="161" name="TextBox 160">
            <a:extLst>
              <a:ext uri="{FF2B5EF4-FFF2-40B4-BE49-F238E27FC236}">
                <a16:creationId xmlns:a16="http://schemas.microsoft.com/office/drawing/2014/main" id="{408F3361-EA78-4040-BE38-A0C9AC6F6310}"/>
              </a:ext>
            </a:extLst>
          </p:cNvPr>
          <p:cNvSpPr txBox="1"/>
          <p:nvPr/>
        </p:nvSpPr>
        <p:spPr>
          <a:xfrm>
            <a:off x="6650236" y="5534255"/>
            <a:ext cx="49134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/>
            <a:r>
              <a:rPr lang="ru-RU" sz="800" dirty="0" smtClean="0"/>
              <a:t>Подрядная организация должна обеспечить </a:t>
            </a:r>
            <a:r>
              <a:rPr lang="ru-RU" sz="800" dirty="0"/>
              <a:t>на территории </a:t>
            </a:r>
            <a:r>
              <a:rPr lang="ru-RU" sz="800" dirty="0" smtClean="0"/>
              <a:t>АО «Апатит», </a:t>
            </a:r>
            <a:r>
              <a:rPr lang="ru-RU" sz="800" dirty="0"/>
              <a:t>при выполнении работ полную занятость одного или нескольких </a:t>
            </a:r>
            <a:r>
              <a:rPr lang="ru-RU" sz="800" b="1" i="1" dirty="0">
                <a:solidFill>
                  <a:srgbClr val="C00000"/>
                </a:solidFill>
              </a:rPr>
              <a:t>специалистов в области охраны труда, промышленной и пожарной безопасности из числа своих работников или лиц на которых возложена соответствующая </a:t>
            </a:r>
            <a:r>
              <a:rPr lang="ru-RU" sz="800" b="1" i="1" dirty="0" smtClean="0">
                <a:solidFill>
                  <a:srgbClr val="C00000"/>
                </a:solidFill>
              </a:rPr>
              <a:t>ответственность</a:t>
            </a:r>
            <a:r>
              <a:rPr lang="ru-RU" sz="800" dirty="0" smtClean="0">
                <a:solidFill>
                  <a:srgbClr val="C00000"/>
                </a:solidFill>
              </a:rPr>
              <a:t>.</a:t>
            </a:r>
            <a:endParaRPr lang="ru-RU" sz="800" dirty="0">
              <a:solidFill>
                <a:srgbClr val="C00000"/>
              </a:solidFill>
            </a:endParaRPr>
          </a:p>
        </p:txBody>
      </p:sp>
      <p:sp>
        <p:nvSpPr>
          <p:cNvPr id="163" name="Прямоугольник 162"/>
          <p:cNvSpPr/>
          <p:nvPr/>
        </p:nvSpPr>
        <p:spPr>
          <a:xfrm>
            <a:off x="1526426" y="4095700"/>
            <a:ext cx="4649745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/>
            <a:r>
              <a:rPr lang="ru-RU" sz="1300" dirty="0" smtClean="0"/>
              <a:t> предоставить </a:t>
            </a:r>
            <a:r>
              <a:rPr lang="ru-RU" sz="1300" dirty="0"/>
              <a:t>потенциальному подрядчику дополнительные разъяснения и консультации по </a:t>
            </a:r>
            <a:r>
              <a:rPr lang="ru-RU" sz="1300" dirty="0" smtClean="0"/>
              <a:t>условиям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433459" y="4890365"/>
            <a:ext cx="5667046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/>
            <a:r>
              <a:rPr lang="ru-RU" sz="1300" dirty="0"/>
              <a:t> подтвердить необходимость и согласовать детали:</a:t>
            </a:r>
          </a:p>
          <a:p>
            <a:pPr indent="457200" algn="just"/>
            <a:r>
              <a:rPr lang="ru-RU" sz="1300" dirty="0"/>
              <a:t>а) </a:t>
            </a:r>
            <a:r>
              <a:rPr lang="ru-RU" sz="1000" dirty="0"/>
              <a:t>разработки и согласования документации, необходимой для производства работ (проект производства работ, технологические карты, получение разрешений и т.п.);</a:t>
            </a:r>
          </a:p>
          <a:p>
            <a:pPr indent="457200" algn="just"/>
            <a:r>
              <a:rPr lang="ru-RU" sz="1000" dirty="0"/>
              <a:t>б) подготовка Сведений о подрядной организации; </a:t>
            </a:r>
          </a:p>
          <a:p>
            <a:pPr indent="457200" algn="just"/>
            <a:r>
              <a:rPr lang="ru-RU" sz="1000" dirty="0"/>
              <a:t>в) проведения проверки готовности потенциального подрядчика к безопасному выполнению работ, а также другие вопросы.</a:t>
            </a:r>
          </a:p>
        </p:txBody>
      </p:sp>
      <p:sp>
        <p:nvSpPr>
          <p:cNvPr id="164" name="Прямоугольник 163"/>
          <p:cNvSpPr/>
          <p:nvPr/>
        </p:nvSpPr>
        <p:spPr>
          <a:xfrm>
            <a:off x="407036" y="4492519"/>
            <a:ext cx="5693469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300" dirty="0" smtClean="0"/>
              <a:t>выполнения </a:t>
            </a:r>
            <a:r>
              <a:rPr lang="ru-RU" sz="1300" dirty="0"/>
              <a:t>предстоящих работ, применимым нормам и правилам ОТ и ПБ, а также по дополнительным или особым требованиям </a:t>
            </a:r>
            <a:r>
              <a:rPr lang="ru-RU" sz="1300" dirty="0" smtClean="0"/>
              <a:t>заказчика;</a:t>
            </a:r>
          </a:p>
        </p:txBody>
      </p:sp>
      <p:sp>
        <p:nvSpPr>
          <p:cNvPr id="165" name="Равнобедренный треугольник 164"/>
          <p:cNvSpPr/>
          <p:nvPr/>
        </p:nvSpPr>
        <p:spPr>
          <a:xfrm rot="5400000">
            <a:off x="1955286" y="4194919"/>
            <a:ext cx="153833" cy="93841"/>
          </a:xfrm>
          <a:prstGeom prst="triangle">
            <a:avLst/>
          </a:prstGeom>
          <a:solidFill>
            <a:schemeClr val="accent5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 dirty="0"/>
          </a:p>
        </p:txBody>
      </p:sp>
      <p:sp>
        <p:nvSpPr>
          <p:cNvPr id="166" name="Равнобедренный треугольник 165"/>
          <p:cNvSpPr/>
          <p:nvPr/>
        </p:nvSpPr>
        <p:spPr>
          <a:xfrm rot="5400000">
            <a:off x="856538" y="5002525"/>
            <a:ext cx="153833" cy="93841"/>
          </a:xfrm>
          <a:prstGeom prst="triangle">
            <a:avLst/>
          </a:prstGeom>
          <a:solidFill>
            <a:schemeClr val="accent5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 dirty="0"/>
          </a:p>
        </p:txBody>
      </p:sp>
      <p:pic>
        <p:nvPicPr>
          <p:cNvPr id="167" name="Рисунок 166"/>
          <p:cNvPicPr>
            <a:picLocks noChangeAspect="1"/>
          </p:cNvPicPr>
          <p:nvPr/>
        </p:nvPicPr>
        <p:blipFill>
          <a:blip r:embed="rId18">
            <a:duotone>
              <a:schemeClr val="accent3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0115482" y="5117098"/>
            <a:ext cx="154296" cy="173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223775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ONTENTLIB_ASSET_META" val="{&quot;ai&quot;:&quot;ggPb0NLYdV1YqYVISh8kwg&quot;,&quot;gi&quot;:&quot;FGqgo8LJlWW1vXT3-lNxyg&quot;,&quot;ti&quot;:&quot;ui_elements&quot;,&quot;vs&quot;:{&quot;f&quot;:[1361],&quot;i&quot;:{&quot;d&quot;:&quot;ggPb0NLYdV1YqYVISh8kwg&quot;,&quot;p&quot;:true}}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ONTENTLIB_ASSET_META" val="{&quot;ai&quot;:&quot;ggPb0NLYdV1YqYVISh8kwg&quot;,&quot;gi&quot;:&quot;FGqgo8LJlWW1vXT3-lNxyg&quot;,&quot;ti&quot;:&quot;ui_elements&quot;,&quot;vs&quot;:{&quot;f&quot;:[1361],&quot;i&quot;:{&quot;d&quot;:&quot;ggPb0NLYdV1YqYVISh8kwg&quot;,&quot;p&quot;:true}}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ONTENTLIB_ASSET_META" val="{&quot;ai&quot;:&quot;RlcAOjlaDDl55ArLnfzpGQ&quot;,&quot;gi&quot;:&quot;FGqgo8LJlWW1vXT3-lNxyg&quot;,&quot;ti&quot;:&quot;ui_elements&quot;,&quot;vs&quot;:{&quot;f&quot;:[260],&quot;i&quot;:{&quot;d&quot;:&quot;RlcAOjlaDDl55ArLnfzpGQ&quot;,&quot;p&quot;:true}}}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ONTENTLIB_ASSET_META" val="{&quot;ai&quot;:&quot;RlcAOjlaDDl55ArLnfzpGQ&quot;,&quot;gi&quot;:&quot;FGqgo8LJlWW1vXT3-lNxyg&quot;,&quot;ti&quot;:&quot;ui_elements&quot;,&quot;vs&quot;:{&quot;f&quot;:[260],&quot;i&quot;:{&quot;d&quot;:&quot;RlcAOjlaDDl55ArLnfzpGQ&quot;,&quot;p&quot;:true}}}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ONTENTLIB_ASSET_META" val="{&quot;ai&quot;:&quot;RlcAOjlaDDl55ArLnfzpGQ&quot;,&quot;gi&quot;:&quot;FGqgo8LJlWW1vXT3-lNxyg&quot;,&quot;ti&quot;:&quot;ui_elements&quot;,&quot;vs&quot;:{&quot;f&quot;:[260],&quot;i&quot;:{&quot;d&quot;:&quot;RlcAOjlaDDl55ArLnfzpGQ&quot;,&quot;p&quot;:true}}}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ONTENTLIB_ASSET_META" val="{&quot;ai&quot;:&quot;FPiY7Ks9iGFMwWKxn9mS6Q&quot;,&quot;gi&quot;:&quot;FGqgo8LJlWW1vXT3-lNxyg&quot;,&quot;ti&quot;:&quot;ui_elements&quot;,&quot;vs&quot;:{&quot;f&quot;:[335],&quot;i&quot;:{&quot;d&quot;:&quot;FPiY7Ks9iGFMwWKxn9mS6Q&quot;,&quot;p&quot;:true}}}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ONTENTLIB_ASSET_META" val="{&quot;ai&quot;:&quot;ggPb0NLYdV1YqYVISh8kwg&quot;,&quot;gi&quot;:&quot;FGqgo8LJlWW1vXT3-lNxyg&quot;,&quot;ti&quot;:&quot;ui_elements&quot;,&quot;vs&quot;:{&quot;f&quot;:[1361],&quot;i&quot;:{&quot;d&quot;:&quot;ggPb0NLYdV1YqYVISh8kwg&quot;,&quot;p&quot;:true}}}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ONTENTLIB_ASSET_META" val="{&quot;ai&quot;:&quot;ggPb0NLYdV1YqYVISh8kwg&quot;,&quot;gi&quot;:&quot;FGqgo8LJlWW1vXT3-lNxyg&quot;,&quot;ti&quot;:&quot;ui_elements&quot;,&quot;vs&quot;:{&quot;f&quot;:[1361],&quot;i&quot;:{&quot;d&quot;:&quot;ggPb0NLYdV1YqYVISh8kwg&quot;,&quot;p&quot;:true}}}"/>
</p:tagLst>
</file>

<file path=ppt/theme/theme1.xml><?xml version="1.0" encoding="utf-8"?>
<a:theme xmlns:a="http://schemas.openxmlformats.org/drawingml/2006/main" name="Office Theme">
  <a:themeElements>
    <a:clrScheme name="Custom 1">
      <a:dk1>
        <a:srgbClr val="004A93"/>
      </a:dk1>
      <a:lt1>
        <a:srgbClr val="FFFFFF"/>
      </a:lt1>
      <a:dk2>
        <a:srgbClr val="30AA47"/>
      </a:dk2>
      <a:lt2>
        <a:srgbClr val="AEDCEA"/>
      </a:lt2>
      <a:accent1>
        <a:srgbClr val="75BBD6"/>
      </a:accent1>
      <a:accent2>
        <a:srgbClr val="00869D"/>
      </a:accent2>
      <a:accent3>
        <a:srgbClr val="EBBC00"/>
      </a:accent3>
      <a:accent4>
        <a:srgbClr val="AFB700"/>
      </a:accent4>
      <a:accent5>
        <a:srgbClr val="597722"/>
      </a:accent5>
      <a:accent6>
        <a:srgbClr val="D98741"/>
      </a:accent6>
      <a:hlink>
        <a:srgbClr val="9B7C5E"/>
      </a:hlink>
      <a:folHlink>
        <a:srgbClr val="696D6F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Документ" ma:contentTypeID="0x010100E77FBD6EA9E6184AA6D1E5E568673471" ma:contentTypeVersion="0" ma:contentTypeDescription="Создание документа." ma:contentTypeScope="" ma:versionID="ae3383688c286de87d5d210c41dcf028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76d57dbf9a77af284536b0872d269412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Тип контента"/>
        <xsd:element ref="dc:title" minOccurs="0" maxOccurs="1" ma:index="4" ma:displayName="Название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BCB63846-F73B-4FA7-B2C8-B8FF22F05108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485819DB-DC25-4E1B-8D6B-6E5DA08F38FE}">
  <ds:schemaRefs>
    <ds:schemaRef ds:uri="http://purl.org/dc/dcmitype/"/>
    <ds:schemaRef ds:uri="http://schemas.microsoft.com/office/infopath/2007/PartnerControls"/>
    <ds:schemaRef ds:uri="http://schemas.microsoft.com/office/2006/documentManagement/types"/>
    <ds:schemaRef ds:uri="http://purl.org/dc/elements/1.1/"/>
    <ds:schemaRef ds:uri="http://schemas.microsoft.com/office/2006/metadata/properties"/>
    <ds:schemaRef ds:uri="http://purl.org/dc/terms/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A4D93013-867D-4FC6-AAF7-4F9EA1B8F75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5606</TotalTime>
  <Words>4144</Words>
  <Application>Microsoft Office PowerPoint</Application>
  <PresentationFormat>Широкоэкранный</PresentationFormat>
  <Paragraphs>339</Paragraphs>
  <Slides>20</Slides>
  <Notes>17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7" baseType="lpstr">
      <vt:lpstr>Arial</vt:lpstr>
      <vt:lpstr>Calibri</vt:lpstr>
      <vt:lpstr>Calibri Light</vt:lpstr>
      <vt:lpstr>Candara</vt:lpstr>
      <vt:lpstr>Times New Roman</vt:lpstr>
      <vt:lpstr>Wingdings</vt:lpstr>
      <vt:lpstr>Office Theme</vt:lpstr>
      <vt:lpstr>Презентация PowerPoint</vt:lpstr>
      <vt:lpstr>Вступление</vt:lpstr>
      <vt:lpstr>Содержание</vt:lpstr>
      <vt:lpstr>Презентация PowerPoint</vt:lpstr>
      <vt:lpstr>1. Основные требования и рекомендации на этапе проведения тендера</vt:lpstr>
      <vt:lpstr>1. Основные требования и рекомендации на этапе проведения тендера</vt:lpstr>
      <vt:lpstr>1. Основные требования и рекомендации на этапе проведения тендера</vt:lpstr>
      <vt:lpstr>Презентация PowerPoint</vt:lpstr>
      <vt:lpstr>2. Основные требования после победы в тендере и до начала выполнения работ</vt:lpstr>
      <vt:lpstr>2. Основные требования после победы в тендере и до начала выполнения работ</vt:lpstr>
      <vt:lpstr>2. Основные требования после победы в тендере и до начала выполнения работ</vt:lpstr>
      <vt:lpstr>2. Основные требования после победы в тендере и до начала выполнения работ</vt:lpstr>
      <vt:lpstr>2. Основные требования после победы в тендере и до начала выполнения работ</vt:lpstr>
      <vt:lpstr>2. Основные требования после победы в тендере и до начала выполнения работ</vt:lpstr>
      <vt:lpstr>Презентация PowerPoint</vt:lpstr>
      <vt:lpstr>3. Основные требования на этапе выполнения работ</vt:lpstr>
      <vt:lpstr>3. Основные требования на этапе выполнения работ</vt:lpstr>
      <vt:lpstr>3. Основные требования на этапе выполнения работ</vt:lpstr>
      <vt:lpstr>3. Основные требования на этапе выполнения работ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Парфенюк Олеся Александровна</cp:lastModifiedBy>
  <cp:revision>1145</cp:revision>
  <dcterms:created xsi:type="dcterms:W3CDTF">2017-11-01T12:48:39Z</dcterms:created>
  <dcterms:modified xsi:type="dcterms:W3CDTF">2022-11-29T06:22:53Z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0x010100E77FBD6EA9E6184AA6D1E5E568673471</vt:lpwstr>
  </property>
</Properties>
</file>