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D38"/>
    <a:srgbClr val="31A27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26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3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64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3570DB-0987-409D-B980-3BE484DE7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27" y="6057764"/>
            <a:ext cx="1800000" cy="287474"/>
          </a:xfrm>
          <a:prstGeom prst="rect">
            <a:avLst/>
          </a:prstGeom>
        </p:spPr>
      </p:pic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C1939DF3-E510-4D6D-9791-F9400A1809FC}"/>
              </a:ext>
            </a:extLst>
          </p:cNvPr>
          <p:cNvSpPr/>
          <p:nvPr userDrawn="1"/>
        </p:nvSpPr>
        <p:spPr>
          <a:xfrm rot="10800000">
            <a:off x="-1" y="-2"/>
            <a:ext cx="1535082" cy="1524001"/>
          </a:xfrm>
          <a:custGeom>
            <a:avLst/>
            <a:gdLst>
              <a:gd name="connsiteX0" fmla="*/ 1162047 w 1162047"/>
              <a:gd name="connsiteY0" fmla="*/ 1153659 h 1153659"/>
              <a:gd name="connsiteX1" fmla="*/ 0 w 1162047"/>
              <a:gd name="connsiteY1" fmla="*/ 1153659 h 1153659"/>
              <a:gd name="connsiteX2" fmla="*/ 5282 w 1162047"/>
              <a:gd name="connsiteY2" fmla="*/ 1043704 h 1153659"/>
              <a:gd name="connsiteX3" fmla="*/ 1105596 w 1162047"/>
              <a:gd name="connsiteY3" fmla="*/ 0 h 1153659"/>
              <a:gd name="connsiteX4" fmla="*/ 1162047 w 1162047"/>
              <a:gd name="connsiteY4" fmla="*/ 4489 h 1153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2047" h="1153659">
                <a:moveTo>
                  <a:pt x="1162047" y="1153659"/>
                </a:moveTo>
                <a:lnTo>
                  <a:pt x="0" y="1153659"/>
                </a:lnTo>
                <a:lnTo>
                  <a:pt x="5282" y="1043704"/>
                </a:lnTo>
                <a:cubicBezTo>
                  <a:pt x="61921" y="457471"/>
                  <a:pt x="532933" y="0"/>
                  <a:pt x="1105596" y="0"/>
                </a:cubicBezTo>
                <a:lnTo>
                  <a:pt x="1162047" y="4489"/>
                </a:lnTo>
                <a:close/>
              </a:path>
            </a:pathLst>
          </a:custGeom>
          <a:gradFill>
            <a:gsLst>
              <a:gs pos="0">
                <a:srgbClr val="31AA47">
                  <a:lumMod val="100000"/>
                  <a:alpha val="96000"/>
                </a:srgbClr>
              </a:gs>
              <a:gs pos="100000">
                <a:srgbClr val="004A93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u="sng"/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F96B5321-8506-43C8-87C6-9A64674F0E0D}"/>
              </a:ext>
            </a:extLst>
          </p:cNvPr>
          <p:cNvGrpSpPr/>
          <p:nvPr userDrawn="1"/>
        </p:nvGrpSpPr>
        <p:grpSpPr>
          <a:xfrm>
            <a:off x="10885714" y="5282635"/>
            <a:ext cx="1097747" cy="1493586"/>
            <a:chOff x="9270128" y="7064861"/>
            <a:chExt cx="727232" cy="989466"/>
          </a:xfrm>
        </p:grpSpPr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34D31F7E-A209-4C39-B00E-6B69575AC0D0}"/>
                </a:ext>
              </a:extLst>
            </p:cNvPr>
            <p:cNvSpPr/>
            <p:nvPr/>
          </p:nvSpPr>
          <p:spPr>
            <a:xfrm flipV="1">
              <a:off x="9650292" y="7508796"/>
              <a:ext cx="278836" cy="278836"/>
            </a:xfrm>
            <a:prstGeom prst="ellipse">
              <a:avLst/>
            </a:prstGeom>
            <a:gradFill>
              <a:gsLst>
                <a:gs pos="0">
                  <a:srgbClr val="31AA47">
                    <a:alpha val="20000"/>
                  </a:srgbClr>
                </a:gs>
                <a:gs pos="100000">
                  <a:srgbClr val="004A93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49FC5888-8753-4D97-8627-7BA7EC666ACA}"/>
                </a:ext>
              </a:extLst>
            </p:cNvPr>
            <p:cNvSpPr/>
            <p:nvPr/>
          </p:nvSpPr>
          <p:spPr>
            <a:xfrm flipV="1">
              <a:off x="9270128" y="7259046"/>
              <a:ext cx="194451" cy="194451"/>
            </a:xfrm>
            <a:prstGeom prst="ellipse">
              <a:avLst/>
            </a:prstGeom>
            <a:gradFill>
              <a:gsLst>
                <a:gs pos="0">
                  <a:srgbClr val="31AA47">
                    <a:alpha val="20000"/>
                  </a:srgbClr>
                </a:gs>
                <a:gs pos="100000">
                  <a:srgbClr val="004A93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BD613558-85CD-43AF-9248-DF0E5D3F485A}"/>
                </a:ext>
              </a:extLst>
            </p:cNvPr>
            <p:cNvSpPr/>
            <p:nvPr/>
          </p:nvSpPr>
          <p:spPr>
            <a:xfrm flipV="1">
              <a:off x="9802909" y="7064861"/>
              <a:ext cx="194451" cy="194451"/>
            </a:xfrm>
            <a:prstGeom prst="ellipse">
              <a:avLst/>
            </a:prstGeom>
            <a:gradFill>
              <a:gsLst>
                <a:gs pos="0">
                  <a:srgbClr val="31AA47">
                    <a:alpha val="20000"/>
                  </a:srgbClr>
                </a:gs>
                <a:gs pos="100000">
                  <a:srgbClr val="004A93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id="{5584A018-F29A-4DAC-859C-E4AE21B05341}"/>
                </a:ext>
              </a:extLst>
            </p:cNvPr>
            <p:cNvSpPr/>
            <p:nvPr/>
          </p:nvSpPr>
          <p:spPr>
            <a:xfrm flipV="1">
              <a:off x="9497510" y="7938233"/>
              <a:ext cx="116094" cy="116094"/>
            </a:xfrm>
            <a:prstGeom prst="ellipse">
              <a:avLst/>
            </a:prstGeom>
            <a:gradFill>
              <a:gsLst>
                <a:gs pos="0">
                  <a:srgbClr val="31AA47">
                    <a:alpha val="20000"/>
                  </a:srgbClr>
                </a:gs>
                <a:gs pos="100000">
                  <a:srgbClr val="004A93"/>
                </a:gs>
              </a:gsLst>
              <a:lin ang="18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9" name="Прямая соединительная линия 28">
              <a:extLst>
                <a:ext uri="{FF2B5EF4-FFF2-40B4-BE49-F238E27FC236}">
                  <a16:creationId xmlns:a16="http://schemas.microsoft.com/office/drawing/2014/main" id="{133136A0-DE6D-4A47-B5F8-15236B738E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6841" y="7766222"/>
              <a:ext cx="127380" cy="181457"/>
            </a:xfrm>
            <a:prstGeom prst="line">
              <a:avLst/>
            </a:prstGeom>
            <a:ln w="12700">
              <a:gradFill>
                <a:gsLst>
                  <a:gs pos="0">
                    <a:srgbClr val="31AA47">
                      <a:alpha val="50000"/>
                    </a:srgbClr>
                  </a:gs>
                  <a:gs pos="100000">
                    <a:srgbClr val="004A93">
                      <a:alpha val="5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id="{F1B66108-E984-44A9-AEBF-EAF098CA3E3E}"/>
                </a:ext>
              </a:extLst>
            </p:cNvPr>
            <p:cNvCxnSpPr>
              <a:cxnSpLocks/>
              <a:stCxn id="26" idx="7"/>
            </p:cNvCxnSpPr>
            <p:nvPr/>
          </p:nvCxnSpPr>
          <p:spPr>
            <a:xfrm>
              <a:off x="9436103" y="7425021"/>
              <a:ext cx="230186" cy="158740"/>
            </a:xfrm>
            <a:prstGeom prst="line">
              <a:avLst/>
            </a:prstGeom>
            <a:ln w="12700">
              <a:gradFill>
                <a:gsLst>
                  <a:gs pos="0">
                    <a:srgbClr val="31AA47">
                      <a:alpha val="50000"/>
                    </a:srgbClr>
                  </a:gs>
                  <a:gs pos="100000">
                    <a:srgbClr val="004A93">
                      <a:alpha val="5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CE9DF2E4-9114-43EE-9E3E-331CD13DD1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28116" y="7253630"/>
              <a:ext cx="45931" cy="261437"/>
            </a:xfrm>
            <a:prstGeom prst="line">
              <a:avLst/>
            </a:prstGeom>
            <a:ln w="12700">
              <a:gradFill>
                <a:gsLst>
                  <a:gs pos="0">
                    <a:srgbClr val="31AA47">
                      <a:alpha val="50000"/>
                    </a:srgbClr>
                  </a:gs>
                  <a:gs pos="100000">
                    <a:srgbClr val="004A93">
                      <a:alpha val="5000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C0013580-B268-46BB-B675-893769542737}"/>
              </a:ext>
            </a:extLst>
          </p:cNvPr>
          <p:cNvGrpSpPr/>
          <p:nvPr userDrawn="1"/>
        </p:nvGrpSpPr>
        <p:grpSpPr>
          <a:xfrm flipH="1">
            <a:off x="66673" y="124941"/>
            <a:ext cx="810235" cy="1098523"/>
            <a:chOff x="-11887200" y="7014806"/>
            <a:chExt cx="8686800" cy="11777641"/>
          </a:xfrm>
        </p:grpSpPr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E5892538-7566-4D1B-9062-7B78544FC163}"/>
                </a:ext>
              </a:extLst>
            </p:cNvPr>
            <p:cNvSpPr/>
            <p:nvPr/>
          </p:nvSpPr>
          <p:spPr>
            <a:xfrm>
              <a:off x="-7394238" y="10199122"/>
              <a:ext cx="3315198" cy="3315199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id="{18C8E70D-CC55-46FE-AC38-240FBAC91E5A}"/>
                </a:ext>
              </a:extLst>
            </p:cNvPr>
            <p:cNvSpPr/>
            <p:nvPr/>
          </p:nvSpPr>
          <p:spPr>
            <a:xfrm>
              <a:off x="-11887200" y="14212243"/>
              <a:ext cx="2311910" cy="231191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>
              <a:extLst>
                <a:ext uri="{FF2B5EF4-FFF2-40B4-BE49-F238E27FC236}">
                  <a16:creationId xmlns:a16="http://schemas.microsoft.com/office/drawing/2014/main" id="{1E061C8B-0E90-4117-80F3-20ACDC65F1DE}"/>
                </a:ext>
              </a:extLst>
            </p:cNvPr>
            <p:cNvSpPr/>
            <p:nvPr/>
          </p:nvSpPr>
          <p:spPr>
            <a:xfrm>
              <a:off x="-5512310" y="16480537"/>
              <a:ext cx="2311910" cy="2311910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extLst>
                <a:ext uri="{FF2B5EF4-FFF2-40B4-BE49-F238E27FC236}">
                  <a16:creationId xmlns:a16="http://schemas.microsoft.com/office/drawing/2014/main" id="{358A016A-C34C-4F8E-9730-440E70AFE07E}"/>
                </a:ext>
              </a:extLst>
            </p:cNvPr>
            <p:cNvSpPr/>
            <p:nvPr/>
          </p:nvSpPr>
          <p:spPr>
            <a:xfrm>
              <a:off x="-9210726" y="7014806"/>
              <a:ext cx="1380289" cy="1380289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id="{7CA45A1D-3A53-41AF-852E-E70C5319BA18}"/>
                </a:ext>
              </a:extLst>
            </p:cNvPr>
            <p:cNvCxnSpPr>
              <a:cxnSpLocks/>
            </p:cNvCxnSpPr>
            <p:nvPr/>
          </p:nvCxnSpPr>
          <p:spPr>
            <a:xfrm>
              <a:off x="-8148636" y="8296273"/>
              <a:ext cx="1514471" cy="2157417"/>
            </a:xfrm>
            <a:prstGeom prst="line">
              <a:avLst/>
            </a:prstGeom>
            <a:ln w="127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0B7A3787-B561-425C-BC93-77866EC6C09B}"/>
                </a:ext>
              </a:extLst>
            </p:cNvPr>
            <p:cNvCxnSpPr>
              <a:cxnSpLocks/>
              <a:stCxn id="34" idx="7"/>
            </p:cNvCxnSpPr>
            <p:nvPr/>
          </p:nvCxnSpPr>
          <p:spPr>
            <a:xfrm flipV="1">
              <a:off x="-9913859" y="12663486"/>
              <a:ext cx="2736773" cy="1887326"/>
            </a:xfrm>
            <a:prstGeom prst="line">
              <a:avLst/>
            </a:prstGeom>
            <a:ln w="127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>
              <a:extLst>
                <a:ext uri="{FF2B5EF4-FFF2-40B4-BE49-F238E27FC236}">
                  <a16:creationId xmlns:a16="http://schemas.microsoft.com/office/drawing/2014/main" id="{32722AAF-D439-4056-A2D8-B82006D7AC3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-5280024" y="13439777"/>
              <a:ext cx="546094" cy="3108325"/>
            </a:xfrm>
            <a:prstGeom prst="line">
              <a:avLst/>
            </a:prstGeom>
            <a:ln w="12700"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376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151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3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62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24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26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52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7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7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4C6D-D895-4DBD-974B-06400FDB46DA}" type="datetimeFigureOut">
              <a:rPr lang="ru-RU" smtClean="0"/>
              <a:t>01.07.2024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3BF6B-8455-49E3-B906-BB5A8E1D09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tpreg.phosagro.ru/services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DD24350A-D725-5241-879E-98A9DC979D16}"/>
              </a:ext>
            </a:extLst>
          </p:cNvPr>
          <p:cNvSpPr txBox="1">
            <a:spLocks/>
          </p:cNvSpPr>
          <p:nvPr/>
        </p:nvSpPr>
        <p:spPr>
          <a:xfrm>
            <a:off x="1637605" y="147334"/>
            <a:ext cx="9735245" cy="6537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u="sng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Предоставление анкеты квалификационной оценки</a:t>
            </a:r>
            <a:endParaRPr lang="ru-RU" sz="2800" u="sng" cap="all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7605" y="729453"/>
            <a:ext cx="101946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002060"/>
                </a:solidFill>
              </a:rPr>
              <a:t>Организации, принимающие участие в конкурсных процедурах на оказание услуг или выполнение работ на территории </a:t>
            </a:r>
            <a:r>
              <a:rPr lang="ru-RU" sz="1400" dirty="0" smtClean="0">
                <a:solidFill>
                  <a:srgbClr val="002060"/>
                </a:solidFill>
              </a:rPr>
              <a:t>Группы компаний </a:t>
            </a:r>
            <a:r>
              <a:rPr lang="ru-RU" sz="1400" dirty="0">
                <a:solidFill>
                  <a:srgbClr val="002060"/>
                </a:solidFill>
              </a:rPr>
              <a:t>ФосАгро, обязаны предоставить заполненные анкеты квалификационной оценки системы управления </a:t>
            </a:r>
            <a:r>
              <a:rPr lang="ru-RU" sz="1400" dirty="0" smtClean="0">
                <a:solidFill>
                  <a:srgbClr val="002060"/>
                </a:solidFill>
              </a:rPr>
              <a:t>ПБ, ОТ и ОС в подрядной (субподрядной) организации.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0766" y="3936271"/>
            <a:ext cx="4392694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050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Компания ФосАгро </a:t>
            </a:r>
            <a:r>
              <a:rPr lang="ru-RU" sz="1050" i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оставляет за собой право изменять статус </a:t>
            </a:r>
            <a:r>
              <a:rPr lang="ru-RU" sz="1050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подрядной (субподрядной) организации </a:t>
            </a:r>
            <a:r>
              <a:rPr lang="ru-RU" sz="1050" i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 безопасности труда на основе информации о </a:t>
            </a:r>
            <a:r>
              <a:rPr lang="ru-RU" sz="1050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ней, </a:t>
            </a:r>
            <a:r>
              <a:rPr lang="ru-RU" sz="1050" i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полученной не из анкеты квалификационной оценки, а по информации полученной по результатам проверок, расследования происшествий и т.д</a:t>
            </a:r>
            <a:r>
              <a:rPr lang="ru-RU" sz="1050" i="1" dirty="0" smtClean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050" i="1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90924" y="1429961"/>
            <a:ext cx="117489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К</a:t>
            </a:r>
            <a:r>
              <a:rPr lang="ru-RU" sz="14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валификационная </a:t>
            </a:r>
            <a:r>
              <a:rPr lang="ru-RU" sz="14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оценка подрядных (субподрядных) организаций по промышленной безопасности, охране труда, пожарной безопасности и охране окружающей среды </a:t>
            </a:r>
            <a:r>
              <a:rPr lang="ru-RU" sz="14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осуществляется через </a:t>
            </a:r>
            <a:r>
              <a:rPr lang="ru-RU" sz="1400" b="1" i="1" dirty="0">
                <a:solidFill>
                  <a:srgbClr val="002060"/>
                </a:solidFill>
                <a:ea typeface="Times New Roman" panose="02020603050405020304" pitchFamily="18" charset="0"/>
              </a:rPr>
              <a:t>личный кабинет на электронной торговой площадке по ссылке к электронной форме квалификационной анкеты</a:t>
            </a:r>
            <a:r>
              <a:rPr lang="ru-RU" sz="1400" b="1" i="1" dirty="0" smtClean="0">
                <a:solidFill>
                  <a:srgbClr val="002060"/>
                </a:solidFill>
                <a:ea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0766" y="3164478"/>
            <a:ext cx="441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  <a:ea typeface="Times New Roman" panose="02020603050405020304" pitchFamily="18" charset="0"/>
              </a:rPr>
              <a:t>Инструкция по работе с формой располагается на официальном сайте «ФосАгро» в разделе «Закупки»/ «Тендеры»/ «Закупка работ и услуг (электронная торговая площадка ЭТП)» (</a:t>
            </a:r>
            <a:r>
              <a:rPr lang="ru-RU" sz="1200" u="sng" dirty="0">
                <a:solidFill>
                  <a:srgbClr val="002060"/>
                </a:solidFill>
                <a:ea typeface="Times New Roman" panose="02020603050405020304" pitchFamily="18" charset="0"/>
                <a:hlinkClick r:id="rId2"/>
              </a:rPr>
              <a:t>https://etpreg.phosagro.ru/services/</a:t>
            </a:r>
            <a:r>
              <a:rPr lang="ru-RU" sz="1200" dirty="0">
                <a:solidFill>
                  <a:srgbClr val="002060"/>
                </a:solidFill>
                <a:ea typeface="Times New Roman" panose="02020603050405020304" pitchFamily="18" charset="0"/>
              </a:rPr>
              <a:t>).</a:t>
            </a:r>
          </a:p>
        </p:txBody>
      </p:sp>
      <p:sp>
        <p:nvSpPr>
          <p:cNvPr id="29" name="Блок-схема: карточка 28"/>
          <p:cNvSpPr/>
          <p:nvPr/>
        </p:nvSpPr>
        <p:spPr>
          <a:xfrm flipH="1">
            <a:off x="0" y="2176391"/>
            <a:ext cx="4876800" cy="981730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0 w 10000"/>
              <a:gd name="connsiteY0" fmla="*/ 2000 h 10000"/>
              <a:gd name="connsiteX1" fmla="*/ 1345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0 w 10000"/>
              <a:gd name="connsiteY0" fmla="*/ 1457 h 10000"/>
              <a:gd name="connsiteX1" fmla="*/ 1345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1457 h 10000"/>
              <a:gd name="connsiteX0" fmla="*/ 0 w 10000"/>
              <a:gd name="connsiteY0" fmla="*/ 1186 h 10000"/>
              <a:gd name="connsiteX1" fmla="*/ 1345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1186 h 10000"/>
              <a:gd name="connsiteX0" fmla="*/ 0 w 10000"/>
              <a:gd name="connsiteY0" fmla="*/ 1186 h 10000"/>
              <a:gd name="connsiteX1" fmla="*/ 798 w 10000"/>
              <a:gd name="connsiteY1" fmla="*/ 9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1186 h 10000"/>
              <a:gd name="connsiteX0" fmla="*/ 0 w 10000"/>
              <a:gd name="connsiteY0" fmla="*/ 2905 h 10000"/>
              <a:gd name="connsiteX1" fmla="*/ 798 w 10000"/>
              <a:gd name="connsiteY1" fmla="*/ 9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90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2905"/>
                </a:moveTo>
                <a:lnTo>
                  <a:pt x="798" y="90"/>
                </a:ln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2905"/>
                </a:lnTo>
                <a:close/>
              </a:path>
            </a:pathLst>
          </a:custGeom>
          <a:solidFill>
            <a:srgbClr val="31A271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3218" y="2182748"/>
            <a:ext cx="46426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Функционал </a:t>
            </a:r>
            <a:r>
              <a:rPr lang="ru-RU" sz="1400" b="1" dirty="0">
                <a:solidFill>
                  <a:schemeClr val="bg1"/>
                </a:solidFill>
                <a:ea typeface="Times New Roman" panose="02020603050405020304" pitchFamily="18" charset="0"/>
              </a:rPr>
              <a:t>для заполнения квалификационной анкеты реализован на электронно-торговой площадке ФосАгро: Личный кабинет поставщика - раздел «Квалификация Услуги» - «Квалификация по ПБ и ОТ</a:t>
            </a:r>
            <a:r>
              <a:rPr lang="ru-RU" sz="1400" b="1" dirty="0" smtClean="0">
                <a:solidFill>
                  <a:schemeClr val="bg1"/>
                </a:solidFill>
                <a:ea typeface="Times New Roman" panose="02020603050405020304" pitchFamily="18" charset="0"/>
              </a:rPr>
              <a:t>».</a:t>
            </a:r>
            <a:endParaRPr lang="ru-RU" sz="1400" b="1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90924" y="4912920"/>
            <a:ext cx="2809451" cy="1179015"/>
            <a:chOff x="190924" y="4774013"/>
            <a:chExt cx="2809451" cy="1267869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539AA16E-7807-44D2-BDE3-668716E1B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924" y="4774013"/>
              <a:ext cx="2600325" cy="1226245"/>
            </a:xfrm>
            <a:prstGeom prst="rect">
              <a:avLst/>
            </a:prstGeom>
          </p:spPr>
        </p:pic>
        <p:sp>
          <p:nvSpPr>
            <p:cNvPr id="30" name="Прямоугольник 29"/>
            <p:cNvSpPr/>
            <p:nvPr/>
          </p:nvSpPr>
          <p:spPr>
            <a:xfrm>
              <a:off x="847725" y="4956032"/>
              <a:ext cx="2152650" cy="10858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43162" y="5375367"/>
              <a:ext cx="2152650" cy="6248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847725" y="4874214"/>
            <a:ext cx="3735735" cy="1159038"/>
          </a:xfrm>
          <a:prstGeom prst="rect">
            <a:avLst/>
          </a:prstGeom>
          <a:solidFill>
            <a:srgbClr val="F3BD38"/>
          </a:solidFill>
          <a:ln>
            <a:solidFill>
              <a:srgbClr val="F3BD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6965" y="5345342"/>
            <a:ext cx="37264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C00000"/>
                </a:solidFill>
              </a:rPr>
              <a:t>Важно: </a:t>
            </a:r>
            <a:r>
              <a:rPr lang="ru-RU" sz="1000" dirty="0" smtClean="0"/>
              <a:t>Если организация планирует привлекать к выполнению работ субподрядные организации, то она обязана предоставить заполненные анкеты также и по всем предполагаемым субподрядным организациям.</a:t>
            </a:r>
            <a:endParaRPr lang="ru-RU" sz="1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7725" y="4854238"/>
            <a:ext cx="3726495" cy="586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Важно: </a:t>
            </a:r>
            <a:r>
              <a:rPr lang="ru-RU" sz="1000" dirty="0">
                <a:ea typeface="Calibri" panose="020F0502020204030204" pitchFamily="34" charset="0"/>
                <a:cs typeface="Times New Roman" panose="02020603050405020304" pitchFamily="18" charset="0"/>
              </a:rPr>
              <a:t>Предоставление подтверждающих документов </a:t>
            </a:r>
            <a:r>
              <a:rPr lang="ru-RU" sz="10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является </a:t>
            </a:r>
            <a:r>
              <a:rPr lang="ru-RU" sz="1000" b="1" dirty="0">
                <a:ea typeface="Calibri" panose="020F0502020204030204" pitchFamily="34" charset="0"/>
                <a:cs typeface="Times New Roman" panose="02020603050405020304" pitchFamily="18" charset="0"/>
              </a:rPr>
              <a:t>обязательным</a:t>
            </a:r>
            <a:r>
              <a:rPr lang="ru-RU" sz="1000" dirty="0"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Отсутствие </a:t>
            </a:r>
            <a:r>
              <a:rPr lang="ru-RU" sz="1000" dirty="0">
                <a:ea typeface="Calibri" panose="020F0502020204030204" pitchFamily="34" charset="0"/>
                <a:cs typeface="Times New Roman" panose="02020603050405020304" pitchFamily="18" charset="0"/>
              </a:rPr>
              <a:t>подтверждающих документов может стать причиной снижения </a:t>
            </a:r>
            <a:r>
              <a:rPr lang="ru-RU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оценки.</a:t>
            </a:r>
            <a:endParaRPr lang="ru-RU" sz="1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34054" y="2176391"/>
            <a:ext cx="6798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</a:rPr>
              <a:t>Список лиц, ответственных за проверку квалификационных анкет подрядных (субподрядных)  организаций, в зависимости от того в интересах какого предприятия проводится тендер на закупку работ и услуг</a:t>
            </a:r>
            <a:r>
              <a:rPr lang="ru-RU" sz="1400" dirty="0">
                <a:solidFill>
                  <a:srgbClr val="002060"/>
                </a:solidFill>
              </a:rPr>
              <a:t>: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001992"/>
              </p:ext>
            </p:extLst>
          </p:nvPr>
        </p:nvGraphicFramePr>
        <p:xfrm>
          <a:off x="5279062" y="3003250"/>
          <a:ext cx="63082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8593">
                  <a:extLst>
                    <a:ext uri="{9D8B030D-6E8A-4147-A177-3AD203B41FA5}">
                      <a16:colId xmlns:a16="http://schemas.microsoft.com/office/drawing/2014/main" val="1966743231"/>
                    </a:ext>
                  </a:extLst>
                </a:gridCol>
                <a:gridCol w="2665407">
                  <a:extLst>
                    <a:ext uri="{9D8B030D-6E8A-4147-A177-3AD203B41FA5}">
                      <a16:colId xmlns:a16="http://schemas.microsoft.com/office/drawing/2014/main" val="2420165961"/>
                    </a:ext>
                  </a:extLst>
                </a:gridCol>
                <a:gridCol w="2024200">
                  <a:extLst>
                    <a:ext uri="{9D8B030D-6E8A-4147-A177-3AD203B41FA5}">
                      <a16:colId xmlns:a16="http://schemas.microsoft.com/office/drawing/2014/main" val="37698269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Предприятие -</a:t>
                      </a:r>
                    </a:p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заказчик работ и</a:t>
                      </a:r>
                      <a:r>
                        <a:rPr lang="ru-RU" sz="105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услуг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Ответственный сотрудник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e-</a:t>
                      </a:r>
                      <a:r>
                        <a:rPr lang="ru-RU" sz="1050" dirty="0" err="1" smtClean="0">
                          <a:solidFill>
                            <a:srgbClr val="002060"/>
                          </a:solidFill>
                          <a:latin typeface="+mn-lt"/>
                        </a:rPr>
                        <a:t>mail</a:t>
                      </a: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4282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АО «Апатит» 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Единый консультационный центр по работе с подрядными организациями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ed_okno@phosagro.ru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637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БФ АО «Апатит»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Единый консультационный центр по работе с подрядными организациями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Edinoe_okno@phosagro.ru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764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ВФ АО «Апатит»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Единый консультационный центр по работе с подрядными организациями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Edinoeoknovf@phosagro.ru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530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КФ АО «Апатит»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Единый консультационный центр по работе с подрядными организациями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KF_EKTs@phosagro.ru</a:t>
                      </a:r>
                      <a:endParaRPr lang="ru-RU" sz="105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5328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Все предприятия 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Службу поддержки электронной версии квалификационной анкеты по ОТ и ПБ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rgbClr val="002060"/>
                          </a:solidFill>
                          <a:latin typeface="+mn-lt"/>
                          <a:ea typeface="Times New Roman" panose="02020603050405020304" pitchFamily="18" charset="0"/>
                        </a:rPr>
                        <a:t>kval_PBOT@phosagro.ru</a:t>
                      </a:r>
                      <a:endParaRPr lang="ru-RU" sz="105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0106530"/>
                  </a:ext>
                </a:extLst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5129048" y="5630270"/>
            <a:ext cx="56125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Важно: </a:t>
            </a:r>
            <a:r>
              <a:rPr lang="ru-RU" sz="1200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ссылку на заполнение квалификационной анкеты необходимо 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открывать в допустимых браузерах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Chrome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Yandex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Safari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Mozilla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Opera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ru-RU" sz="1200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Edge</a:t>
            </a:r>
            <a:r>
              <a:rPr lang="ru-RU" sz="1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59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359</Words>
  <Application>Microsoft Office PowerPoint</Application>
  <PresentationFormat>Широкоэкранный</PresentationFormat>
  <Paragraphs>29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Москалева Александра Альбертовна</dc:creator>
  <cp:lastModifiedBy>Москалева Александра Альбертовна</cp:lastModifiedBy>
  <cp:revision>7</cp:revision>
  <dcterms:created xsi:type="dcterms:W3CDTF">2024-06-27T10:46:02Z</dcterms:created>
  <dcterms:modified xsi:type="dcterms:W3CDTF">2024-07-01T07:26:10Z</dcterms:modified>
</cp:coreProperties>
</file>